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82" r:id="rId4"/>
    <p:sldId id="272" r:id="rId5"/>
    <p:sldId id="295" r:id="rId6"/>
    <p:sldId id="296" r:id="rId7"/>
    <p:sldId id="297" r:id="rId8"/>
    <p:sldId id="298" r:id="rId9"/>
    <p:sldId id="283" r:id="rId10"/>
    <p:sldId id="279" r:id="rId11"/>
    <p:sldId id="299" r:id="rId12"/>
    <p:sldId id="280" r:id="rId13"/>
    <p:sldId id="30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2B2839-A782-4A43-8689-784E28900F9C}">
          <p14:sldIdLst>
            <p14:sldId id="256"/>
            <p14:sldId id="261"/>
            <p14:sldId id="282"/>
            <p14:sldId id="272"/>
            <p14:sldId id="295"/>
            <p14:sldId id="296"/>
            <p14:sldId id="297"/>
            <p14:sldId id="298"/>
            <p14:sldId id="283"/>
            <p14:sldId id="279"/>
            <p14:sldId id="299"/>
            <p14:sldId id="280"/>
            <p14:sldId id="300"/>
            <p14:sldId id="301"/>
          </p14:sldIdLst>
        </p14:section>
        <p14:section name="Default Section" id="{303157B0-7F92-44B3-96D2-D2659ACE8CC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26FC-BEC2-4D8F-8A38-6C82B67C7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14C9575A-8BBC-4478-841C-D4FC8E7FF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928BBF4-F47C-4515-A136-206E8F8F3397}"/>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438C2171-4030-4534-8B98-50CB0CE1659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7670C2B-0B61-4C54-A3D9-87EB39B26CC1}"/>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34994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CA91-B241-4C8C-AB73-280D8C51523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9EC89F2-4E52-4B97-9238-76A4E3FA45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AC310B6-EE19-4C07-A7F7-E3901410FFAE}"/>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53E284B5-1923-4D22-899C-A1477BC9B84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842FB8E-CC0A-488F-99BD-B514C7CCFC60}"/>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96253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219D1-B850-4C7D-8317-C7EA30616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48B1F66-A58A-4F24-AA98-B840339B63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3B52B70-FFB7-4742-A9B5-A86DAD96AEFD}"/>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943C12B7-308D-480C-932B-3CC2DD5044D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D4AABBD-9AE5-4214-9F9E-CB05600997F3}"/>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127948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3E0B-EE48-4F02-A4B5-9A4D651C7FB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A064DE-93B1-4E71-A737-FD7262F82F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12D80D6-6AC1-4CBE-9698-F07F8D7DE084}"/>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390414F4-21A2-4AA7-9F68-F5299803149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E7023C-B698-40AB-BFDE-7DC52B7DF68F}"/>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326153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D84C-9366-4182-8505-03C60EEF1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E639A1C-C370-42FA-8525-4655AFF25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2BEB66-CAA6-4F28-8D9A-77E1C561FAED}"/>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B07BED75-17FC-4AED-93C0-EBDB9720120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23360-DA51-4C9F-AC91-74F19A0BDCCF}"/>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136414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A5D5-6DAB-40E1-83D3-C70B879FFB6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D7B2374-2B40-43CB-A174-04BF3A67F5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9338DDD-40B3-4E76-928F-F9139B89AD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7B80B64-3B25-40BA-ABFD-EEF055A125E4}"/>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6" name="Footer Placeholder 5">
            <a:extLst>
              <a:ext uri="{FF2B5EF4-FFF2-40B4-BE49-F238E27FC236}">
                <a16:creationId xmlns:a16="http://schemas.microsoft.com/office/drawing/2014/main" id="{38A57FCA-8EC1-4BF4-B3B9-615596D3188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A52AE65-28BC-40D2-999B-0F7C9F52889A}"/>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268284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344D-6D91-44B1-8683-5D1526197CC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D7C6CE6-0AE5-46C9-96D0-9BC332411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CBFA3C-2B7E-4891-88B2-C4B366E861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22467A29-44E6-4E6D-B7E2-982D1A767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55DC24-27B7-485C-A973-AFB39FE85C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DB58407A-FE68-4772-AD09-E938D4F84323}"/>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8" name="Footer Placeholder 7">
            <a:extLst>
              <a:ext uri="{FF2B5EF4-FFF2-40B4-BE49-F238E27FC236}">
                <a16:creationId xmlns:a16="http://schemas.microsoft.com/office/drawing/2014/main" id="{27636443-D6C0-4163-B310-C01C2B5ECC6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45017189-EB91-40C7-95DF-C730468DF7E7}"/>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11441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CA29-D0F5-44F9-B982-94F79F154EB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B344FE1-0DF0-4F99-81E2-AB01DA0116D7}"/>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4" name="Footer Placeholder 3">
            <a:extLst>
              <a:ext uri="{FF2B5EF4-FFF2-40B4-BE49-F238E27FC236}">
                <a16:creationId xmlns:a16="http://schemas.microsoft.com/office/drawing/2014/main" id="{C16F85E0-0C86-4F7C-A777-3F628DBB202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53763F5-A2DB-4A7D-B1F8-B5F9C8DD010A}"/>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384369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A1442-4B06-4726-B31A-723C2F4DCF62}"/>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3" name="Footer Placeholder 2">
            <a:extLst>
              <a:ext uri="{FF2B5EF4-FFF2-40B4-BE49-F238E27FC236}">
                <a16:creationId xmlns:a16="http://schemas.microsoft.com/office/drawing/2014/main" id="{A7C66D79-5F28-4840-AE3C-4B04E63C06A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1062CF7-5CED-477F-A299-FC0D7F47AAED}"/>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241375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DEBE-CB1A-491A-8829-57280E245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2B4F5FC-CBA4-445A-BC4D-BB02243CA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E34C246-C77C-4BEF-88B1-3D0EA15AD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48FFFE-34CA-46B7-93F8-42FFC8722AC1}"/>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6" name="Footer Placeholder 5">
            <a:extLst>
              <a:ext uri="{FF2B5EF4-FFF2-40B4-BE49-F238E27FC236}">
                <a16:creationId xmlns:a16="http://schemas.microsoft.com/office/drawing/2014/main" id="{9C7A5C18-76F2-49BA-8587-441A63B4E6C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6BD5530-5B6A-45D9-A3D2-188EBFADD919}"/>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12914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8CC3-C36D-45BA-B5BA-764958787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ED9DB098-92DF-44EA-9B41-A6A24824D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35B8767-CC0E-46CB-BCAD-517C87183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223DE8-9DB7-420D-9593-F7729504C4BE}"/>
              </a:ext>
            </a:extLst>
          </p:cNvPr>
          <p:cNvSpPr>
            <a:spLocks noGrp="1"/>
          </p:cNvSpPr>
          <p:nvPr>
            <p:ph type="dt" sz="half" idx="10"/>
          </p:nvPr>
        </p:nvSpPr>
        <p:spPr/>
        <p:txBody>
          <a:bodyPr/>
          <a:lstStyle/>
          <a:p>
            <a:fld id="{DCD1E33D-D95F-4D7A-BE4A-6CFDAFB57E07}" type="datetimeFigureOut">
              <a:rPr lang="en-MY" smtClean="0"/>
              <a:t>11/10/2018</a:t>
            </a:fld>
            <a:endParaRPr lang="en-MY"/>
          </a:p>
        </p:txBody>
      </p:sp>
      <p:sp>
        <p:nvSpPr>
          <p:cNvPr id="6" name="Footer Placeholder 5">
            <a:extLst>
              <a:ext uri="{FF2B5EF4-FFF2-40B4-BE49-F238E27FC236}">
                <a16:creationId xmlns:a16="http://schemas.microsoft.com/office/drawing/2014/main" id="{0BBCD890-9039-4F17-AA57-93984F6172D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0D426D6-14D9-4EC1-9207-AFF649A78EA8}"/>
              </a:ext>
            </a:extLst>
          </p:cNvPr>
          <p:cNvSpPr>
            <a:spLocks noGrp="1"/>
          </p:cNvSpPr>
          <p:nvPr>
            <p:ph type="sldNum" sz="quarter" idx="12"/>
          </p:nvPr>
        </p:nvSpPr>
        <p:spPr/>
        <p:txBody>
          <a:bodyPr/>
          <a:lstStyle/>
          <a:p>
            <a:fld id="{C52D50BD-4306-4FAB-A292-45F01CD5594C}" type="slidenum">
              <a:rPr lang="en-MY" smtClean="0"/>
              <a:t>‹#›</a:t>
            </a:fld>
            <a:endParaRPr lang="en-MY"/>
          </a:p>
        </p:txBody>
      </p:sp>
    </p:spTree>
    <p:extLst>
      <p:ext uri="{BB962C8B-B14F-4D97-AF65-F5344CB8AC3E}">
        <p14:creationId xmlns:p14="http://schemas.microsoft.com/office/powerpoint/2010/main" val="64139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6BBA6-B20B-4754-8EE8-B65206E9E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1D2E783-8AF8-4939-87F8-0833C3CBF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948DDE5-F177-4D8E-80AB-FBC156359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1E33D-D95F-4D7A-BE4A-6CFDAFB57E07}" type="datetimeFigureOut">
              <a:rPr lang="en-MY" smtClean="0"/>
              <a:t>11/10/2018</a:t>
            </a:fld>
            <a:endParaRPr lang="en-MY"/>
          </a:p>
        </p:txBody>
      </p:sp>
      <p:sp>
        <p:nvSpPr>
          <p:cNvPr id="5" name="Footer Placeholder 4">
            <a:extLst>
              <a:ext uri="{FF2B5EF4-FFF2-40B4-BE49-F238E27FC236}">
                <a16:creationId xmlns:a16="http://schemas.microsoft.com/office/drawing/2014/main" id="{B37BF5E9-5AD7-47BE-A507-F160C61CF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F935C1C0-1F4A-43E7-ABBD-0859C660E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D50BD-4306-4FAB-A292-45F01CD5594C}" type="slidenum">
              <a:rPr lang="en-MY" smtClean="0"/>
              <a:t>‹#›</a:t>
            </a:fld>
            <a:endParaRPr lang="en-MY"/>
          </a:p>
        </p:txBody>
      </p:sp>
    </p:spTree>
    <p:extLst>
      <p:ext uri="{BB962C8B-B14F-4D97-AF65-F5344CB8AC3E}">
        <p14:creationId xmlns:p14="http://schemas.microsoft.com/office/powerpoint/2010/main" val="107191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610F-23A7-4A68-93CB-073876407CA3}"/>
              </a:ext>
            </a:extLst>
          </p:cNvPr>
          <p:cNvSpPr>
            <a:spLocks noGrp="1"/>
          </p:cNvSpPr>
          <p:nvPr>
            <p:ph type="ctrTitle"/>
          </p:nvPr>
        </p:nvSpPr>
        <p:spPr/>
        <p:txBody>
          <a:bodyPr/>
          <a:lstStyle/>
          <a:p>
            <a:r>
              <a:rPr lang="en-MY" b="1" dirty="0">
                <a:solidFill>
                  <a:srgbClr val="FF0000"/>
                </a:solidFill>
              </a:rPr>
              <a:t>MCTE 3104</a:t>
            </a:r>
            <a:br>
              <a:rPr lang="en-MY" dirty="0"/>
            </a:br>
            <a:r>
              <a:rPr lang="en-MY" dirty="0"/>
              <a:t>Mechatronics Interfacing Lab</a:t>
            </a:r>
          </a:p>
        </p:txBody>
      </p:sp>
      <p:sp>
        <p:nvSpPr>
          <p:cNvPr id="3" name="Subtitle 2">
            <a:extLst>
              <a:ext uri="{FF2B5EF4-FFF2-40B4-BE49-F238E27FC236}">
                <a16:creationId xmlns:a16="http://schemas.microsoft.com/office/drawing/2014/main" id="{053DB12A-EBCA-40A4-AA6A-E27B98E072B5}"/>
              </a:ext>
            </a:extLst>
          </p:cNvPr>
          <p:cNvSpPr>
            <a:spLocks noGrp="1"/>
          </p:cNvSpPr>
          <p:nvPr>
            <p:ph type="subTitle" idx="1"/>
          </p:nvPr>
        </p:nvSpPr>
        <p:spPr>
          <a:xfrm>
            <a:off x="1010575" y="5162132"/>
            <a:ext cx="10170850" cy="573505"/>
          </a:xfrm>
        </p:spPr>
        <p:txBody>
          <a:bodyPr>
            <a:normAutofit/>
          </a:bodyPr>
          <a:lstStyle/>
          <a:p>
            <a:r>
              <a:rPr lang="en-MY" dirty="0"/>
              <a:t>Session no. 5 : Software – Hardware UART communication</a:t>
            </a:r>
          </a:p>
        </p:txBody>
      </p:sp>
    </p:spTree>
    <p:extLst>
      <p:ext uri="{BB962C8B-B14F-4D97-AF65-F5344CB8AC3E}">
        <p14:creationId xmlns:p14="http://schemas.microsoft.com/office/powerpoint/2010/main" val="282317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EAFADE-A10C-4A63-A0C7-AF89CFF6B5B6}"/>
              </a:ext>
            </a:extLst>
          </p:cNvPr>
          <p:cNvSpPr/>
          <p:nvPr/>
        </p:nvSpPr>
        <p:spPr>
          <a:xfrm>
            <a:off x="604334" y="293075"/>
            <a:ext cx="2899961" cy="369332"/>
          </a:xfrm>
          <a:prstGeom prst="rect">
            <a:avLst/>
          </a:prstGeom>
        </p:spPr>
        <p:txBody>
          <a:bodyPr wrap="none">
            <a:spAutoFit/>
          </a:bodyPr>
          <a:lstStyle/>
          <a:p>
            <a:r>
              <a:rPr lang="en-MY" dirty="0"/>
              <a:t>Example 3: Reading RFID UID</a:t>
            </a:r>
          </a:p>
        </p:txBody>
      </p:sp>
      <p:pic>
        <p:nvPicPr>
          <p:cNvPr id="4" name="Picture 3">
            <a:extLst>
              <a:ext uri="{FF2B5EF4-FFF2-40B4-BE49-F238E27FC236}">
                <a16:creationId xmlns:a16="http://schemas.microsoft.com/office/drawing/2014/main" id="{4245AC5F-E924-4822-8303-0307A0407508}"/>
              </a:ext>
            </a:extLst>
          </p:cNvPr>
          <p:cNvPicPr>
            <a:picLocks noChangeAspect="1"/>
          </p:cNvPicPr>
          <p:nvPr/>
        </p:nvPicPr>
        <p:blipFill rotWithShape="1">
          <a:blip r:embed="rId2"/>
          <a:srcRect l="38155" t="28608" r="23398" b="16376"/>
          <a:stretch/>
        </p:blipFill>
        <p:spPr>
          <a:xfrm>
            <a:off x="3756733" y="1482569"/>
            <a:ext cx="4678533" cy="3765865"/>
          </a:xfrm>
          <a:prstGeom prst="rect">
            <a:avLst/>
          </a:prstGeom>
        </p:spPr>
      </p:pic>
      <p:sp>
        <p:nvSpPr>
          <p:cNvPr id="12" name="Rectangle 11">
            <a:extLst>
              <a:ext uri="{FF2B5EF4-FFF2-40B4-BE49-F238E27FC236}">
                <a16:creationId xmlns:a16="http://schemas.microsoft.com/office/drawing/2014/main" id="{0F03CB7F-11E2-4952-AE40-21ABBD3F1775}"/>
              </a:ext>
            </a:extLst>
          </p:cNvPr>
          <p:cNvSpPr/>
          <p:nvPr/>
        </p:nvSpPr>
        <p:spPr>
          <a:xfrm>
            <a:off x="3929346" y="5375431"/>
            <a:ext cx="4333305" cy="261610"/>
          </a:xfrm>
          <a:prstGeom prst="rect">
            <a:avLst/>
          </a:prstGeom>
        </p:spPr>
        <p:txBody>
          <a:bodyPr wrap="square">
            <a:spAutoFit/>
          </a:bodyPr>
          <a:lstStyle/>
          <a:p>
            <a:pPr lvl="1" algn="ctr"/>
            <a:r>
              <a:rPr lang="en-MY" sz="1100" dirty="0"/>
              <a:t>Use SSCOM32 to read your RFID CARD UID</a:t>
            </a:r>
          </a:p>
        </p:txBody>
      </p:sp>
    </p:spTree>
    <p:extLst>
      <p:ext uri="{BB962C8B-B14F-4D97-AF65-F5344CB8AC3E}">
        <p14:creationId xmlns:p14="http://schemas.microsoft.com/office/powerpoint/2010/main" val="205813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69A83-51D2-4C0B-B811-C7509DDD10BD}"/>
              </a:ext>
            </a:extLst>
          </p:cNvPr>
          <p:cNvPicPr>
            <a:picLocks noChangeAspect="1"/>
          </p:cNvPicPr>
          <p:nvPr/>
        </p:nvPicPr>
        <p:blipFill rotWithShape="1">
          <a:blip r:embed="rId2"/>
          <a:srcRect l="2437" t="9458" r="61538" b="9173"/>
          <a:stretch/>
        </p:blipFill>
        <p:spPr>
          <a:xfrm>
            <a:off x="847725" y="984739"/>
            <a:ext cx="4392246" cy="5580186"/>
          </a:xfrm>
          <a:prstGeom prst="rect">
            <a:avLst/>
          </a:prstGeom>
        </p:spPr>
      </p:pic>
      <p:sp>
        <p:nvSpPr>
          <p:cNvPr id="13" name="Rectangle 12">
            <a:extLst>
              <a:ext uri="{FF2B5EF4-FFF2-40B4-BE49-F238E27FC236}">
                <a16:creationId xmlns:a16="http://schemas.microsoft.com/office/drawing/2014/main" id="{76FCD69B-43AE-431B-9364-ECDFDE54AED2}"/>
              </a:ext>
            </a:extLst>
          </p:cNvPr>
          <p:cNvSpPr/>
          <p:nvPr/>
        </p:nvSpPr>
        <p:spPr>
          <a:xfrm>
            <a:off x="6096000" y="6303315"/>
            <a:ext cx="4333305" cy="430887"/>
          </a:xfrm>
          <a:prstGeom prst="rect">
            <a:avLst/>
          </a:prstGeom>
        </p:spPr>
        <p:txBody>
          <a:bodyPr wrap="square">
            <a:spAutoFit/>
          </a:bodyPr>
          <a:lstStyle/>
          <a:p>
            <a:pPr lvl="1" algn="ctr"/>
            <a:r>
              <a:rPr lang="en-MY" sz="1100" dirty="0"/>
              <a:t>Sample code that reads and verify the card read equals the hard coded UID</a:t>
            </a:r>
          </a:p>
        </p:txBody>
      </p:sp>
      <p:sp>
        <p:nvSpPr>
          <p:cNvPr id="6" name="Rectangle 5">
            <a:extLst>
              <a:ext uri="{FF2B5EF4-FFF2-40B4-BE49-F238E27FC236}">
                <a16:creationId xmlns:a16="http://schemas.microsoft.com/office/drawing/2014/main" id="{1AEAFADE-A10C-4A63-A0C7-AF89CFF6B5B6}"/>
              </a:ext>
            </a:extLst>
          </p:cNvPr>
          <p:cNvSpPr/>
          <p:nvPr/>
        </p:nvSpPr>
        <p:spPr>
          <a:xfrm>
            <a:off x="604334" y="293075"/>
            <a:ext cx="2899961" cy="369332"/>
          </a:xfrm>
          <a:prstGeom prst="rect">
            <a:avLst/>
          </a:prstGeom>
        </p:spPr>
        <p:txBody>
          <a:bodyPr wrap="none">
            <a:spAutoFit/>
          </a:bodyPr>
          <a:lstStyle/>
          <a:p>
            <a:r>
              <a:rPr lang="en-MY" dirty="0"/>
              <a:t>Example 3: Reading RFID UID</a:t>
            </a:r>
          </a:p>
        </p:txBody>
      </p:sp>
    </p:spTree>
    <p:extLst>
      <p:ext uri="{BB962C8B-B14F-4D97-AF65-F5344CB8AC3E}">
        <p14:creationId xmlns:p14="http://schemas.microsoft.com/office/powerpoint/2010/main" val="42591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95868A-1711-49A0-954D-2B4857D225DE}"/>
              </a:ext>
            </a:extLst>
          </p:cNvPr>
          <p:cNvSpPr txBox="1"/>
          <p:nvPr/>
        </p:nvSpPr>
        <p:spPr>
          <a:xfrm>
            <a:off x="285261" y="258631"/>
            <a:ext cx="2363789" cy="369332"/>
          </a:xfrm>
          <a:prstGeom prst="rect">
            <a:avLst/>
          </a:prstGeom>
          <a:noFill/>
        </p:spPr>
        <p:txBody>
          <a:bodyPr wrap="none" rtlCol="0">
            <a:spAutoFit/>
          </a:bodyPr>
          <a:lstStyle/>
          <a:p>
            <a:r>
              <a:rPr lang="en-MY" dirty="0"/>
              <a:t>Text-based data storing</a:t>
            </a:r>
          </a:p>
        </p:txBody>
      </p:sp>
      <p:sp>
        <p:nvSpPr>
          <p:cNvPr id="6" name="Rectangle 5">
            <a:extLst>
              <a:ext uri="{FF2B5EF4-FFF2-40B4-BE49-F238E27FC236}">
                <a16:creationId xmlns:a16="http://schemas.microsoft.com/office/drawing/2014/main" id="{8591BB05-E3CB-47E6-9EDC-97A1636F24A7}"/>
              </a:ext>
            </a:extLst>
          </p:cNvPr>
          <p:cNvSpPr/>
          <p:nvPr/>
        </p:nvSpPr>
        <p:spPr>
          <a:xfrm>
            <a:off x="285261" y="982177"/>
            <a:ext cx="6096000" cy="2585323"/>
          </a:xfrm>
          <a:prstGeom prst="rect">
            <a:avLst/>
          </a:prstGeom>
        </p:spPr>
        <p:txBody>
          <a:bodyPr>
            <a:spAutoFit/>
          </a:bodyPr>
          <a:lstStyle/>
          <a:p>
            <a:pPr algn="just"/>
            <a:r>
              <a:rPr lang="en-MY" dirty="0"/>
              <a:t>Often times when you’re developing a system you’re required to save and store data. You need to store these data for further usage. Remember in the previous example we hard coded the UID to verify on the Python code itself. Imagine you have hundreds of UIDs you want to include and blacklist in your application. Hard coding the UIDs will not be a practical. One practical way is to have a separate file that stores all your UID data and have a code that reads the stored UID (data) and use them in your application.</a:t>
            </a:r>
          </a:p>
        </p:txBody>
      </p:sp>
    </p:spTree>
    <p:extLst>
      <p:ext uri="{BB962C8B-B14F-4D97-AF65-F5344CB8AC3E}">
        <p14:creationId xmlns:p14="http://schemas.microsoft.com/office/powerpoint/2010/main" val="92552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FCD69B-43AE-431B-9364-ECDFDE54AED2}"/>
              </a:ext>
            </a:extLst>
          </p:cNvPr>
          <p:cNvSpPr/>
          <p:nvPr/>
        </p:nvSpPr>
        <p:spPr>
          <a:xfrm>
            <a:off x="6628659" y="531602"/>
            <a:ext cx="4333305" cy="430887"/>
          </a:xfrm>
          <a:prstGeom prst="rect">
            <a:avLst/>
          </a:prstGeom>
        </p:spPr>
        <p:txBody>
          <a:bodyPr wrap="square">
            <a:spAutoFit/>
          </a:bodyPr>
          <a:lstStyle/>
          <a:p>
            <a:pPr lvl="1" algn="ctr"/>
            <a:r>
              <a:rPr lang="en-MY" sz="1100" dirty="0"/>
              <a:t>Create a .json file called </a:t>
            </a:r>
            <a:r>
              <a:rPr lang="en-MY" sz="1100" dirty="0" err="1"/>
              <a:t>rfid-uid-database.json</a:t>
            </a:r>
            <a:r>
              <a:rPr lang="en-MY" sz="1100" dirty="0"/>
              <a:t> and then save this inside it</a:t>
            </a:r>
          </a:p>
        </p:txBody>
      </p:sp>
      <p:sp>
        <p:nvSpPr>
          <p:cNvPr id="6" name="Rectangle 5">
            <a:extLst>
              <a:ext uri="{FF2B5EF4-FFF2-40B4-BE49-F238E27FC236}">
                <a16:creationId xmlns:a16="http://schemas.microsoft.com/office/drawing/2014/main" id="{1AEAFADE-A10C-4A63-A0C7-AF89CFF6B5B6}"/>
              </a:ext>
            </a:extLst>
          </p:cNvPr>
          <p:cNvSpPr/>
          <p:nvPr/>
        </p:nvSpPr>
        <p:spPr>
          <a:xfrm>
            <a:off x="604334" y="293075"/>
            <a:ext cx="6019981" cy="369332"/>
          </a:xfrm>
          <a:prstGeom prst="rect">
            <a:avLst/>
          </a:prstGeom>
        </p:spPr>
        <p:txBody>
          <a:bodyPr wrap="none">
            <a:spAutoFit/>
          </a:bodyPr>
          <a:lstStyle/>
          <a:p>
            <a:r>
              <a:rPr lang="en-MY" dirty="0"/>
              <a:t>Example 4: Reading RFID and cross checking UID from Json file</a:t>
            </a:r>
          </a:p>
        </p:txBody>
      </p:sp>
      <p:pic>
        <p:nvPicPr>
          <p:cNvPr id="8" name="Picture 7">
            <a:extLst>
              <a:ext uri="{FF2B5EF4-FFF2-40B4-BE49-F238E27FC236}">
                <a16:creationId xmlns:a16="http://schemas.microsoft.com/office/drawing/2014/main" id="{16E271AA-FC73-4B34-8E81-EA31AFD4E65D}"/>
              </a:ext>
            </a:extLst>
          </p:cNvPr>
          <p:cNvPicPr>
            <a:picLocks noChangeAspect="1"/>
          </p:cNvPicPr>
          <p:nvPr/>
        </p:nvPicPr>
        <p:blipFill>
          <a:blip r:embed="rId2"/>
          <a:stretch>
            <a:fillRect/>
          </a:stretch>
        </p:blipFill>
        <p:spPr>
          <a:xfrm>
            <a:off x="604334" y="662407"/>
            <a:ext cx="3482316" cy="5659515"/>
          </a:xfrm>
          <a:prstGeom prst="rect">
            <a:avLst/>
          </a:prstGeom>
        </p:spPr>
      </p:pic>
      <p:pic>
        <p:nvPicPr>
          <p:cNvPr id="3" name="Picture 2">
            <a:extLst>
              <a:ext uri="{FF2B5EF4-FFF2-40B4-BE49-F238E27FC236}">
                <a16:creationId xmlns:a16="http://schemas.microsoft.com/office/drawing/2014/main" id="{39F0AA09-3395-4CC6-A34A-A9883A365606}"/>
              </a:ext>
            </a:extLst>
          </p:cNvPr>
          <p:cNvPicPr>
            <a:picLocks noChangeAspect="1"/>
          </p:cNvPicPr>
          <p:nvPr/>
        </p:nvPicPr>
        <p:blipFill>
          <a:blip r:embed="rId3"/>
          <a:stretch>
            <a:fillRect/>
          </a:stretch>
        </p:blipFill>
        <p:spPr>
          <a:xfrm>
            <a:off x="8540358" y="1156135"/>
            <a:ext cx="1118547" cy="968853"/>
          </a:xfrm>
          <a:prstGeom prst="rect">
            <a:avLst/>
          </a:prstGeom>
        </p:spPr>
      </p:pic>
    </p:spTree>
    <p:extLst>
      <p:ext uri="{BB962C8B-B14F-4D97-AF65-F5344CB8AC3E}">
        <p14:creationId xmlns:p14="http://schemas.microsoft.com/office/powerpoint/2010/main" val="229627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3:</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716548"/>
            <a:ext cx="10990523" cy="646331"/>
          </a:xfrm>
          <a:prstGeom prst="rect">
            <a:avLst/>
          </a:prstGeom>
          <a:noFill/>
        </p:spPr>
        <p:txBody>
          <a:bodyPr wrap="square" rtlCol="0">
            <a:spAutoFit/>
          </a:bodyPr>
          <a:lstStyle/>
          <a:p>
            <a:pPr algn="ctr"/>
            <a:r>
              <a:rPr lang="en-US" dirty="0"/>
              <a:t>Use the previous code to light up a green led if stored UID is read by the RFID reader and light up a red led if unknown card is read by the RFID reader. </a:t>
            </a:r>
            <a:endParaRPr lang="en-MY" dirty="0"/>
          </a:p>
        </p:txBody>
      </p:sp>
      <p:sp>
        <p:nvSpPr>
          <p:cNvPr id="8" name="TextBox 7">
            <a:extLst>
              <a:ext uri="{FF2B5EF4-FFF2-40B4-BE49-F238E27FC236}">
                <a16:creationId xmlns:a16="http://schemas.microsoft.com/office/drawing/2014/main" id="{9B374E8B-9080-4DEF-BA49-D315E2198D3D}"/>
              </a:ext>
            </a:extLst>
          </p:cNvPr>
          <p:cNvSpPr txBox="1"/>
          <p:nvPr/>
        </p:nvSpPr>
        <p:spPr>
          <a:xfrm>
            <a:off x="245642" y="143506"/>
            <a:ext cx="5244577" cy="461665"/>
          </a:xfrm>
          <a:prstGeom prst="rect">
            <a:avLst/>
          </a:prstGeom>
          <a:noFill/>
        </p:spPr>
        <p:txBody>
          <a:bodyPr wrap="none" rtlCol="0">
            <a:spAutoFit/>
          </a:bodyPr>
          <a:lstStyle/>
          <a:p>
            <a:r>
              <a:rPr lang="en-MY" sz="2400" dirty="0"/>
              <a:t>Serial communication Python to Arduino</a:t>
            </a:r>
          </a:p>
        </p:txBody>
      </p:sp>
    </p:spTree>
    <p:extLst>
      <p:ext uri="{BB962C8B-B14F-4D97-AF65-F5344CB8AC3E}">
        <p14:creationId xmlns:p14="http://schemas.microsoft.com/office/powerpoint/2010/main" val="188385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36A2-04E5-4098-9AE7-7D609FE56F7B}"/>
              </a:ext>
            </a:extLst>
          </p:cNvPr>
          <p:cNvSpPr>
            <a:spLocks noGrp="1"/>
          </p:cNvSpPr>
          <p:nvPr>
            <p:ph type="title"/>
          </p:nvPr>
        </p:nvSpPr>
        <p:spPr/>
        <p:txBody>
          <a:bodyPr/>
          <a:lstStyle/>
          <a:p>
            <a:r>
              <a:rPr lang="en-MY" dirty="0"/>
              <a:t>Outline</a:t>
            </a:r>
          </a:p>
        </p:txBody>
      </p:sp>
      <p:sp>
        <p:nvSpPr>
          <p:cNvPr id="3" name="Content Placeholder 2">
            <a:extLst>
              <a:ext uri="{FF2B5EF4-FFF2-40B4-BE49-F238E27FC236}">
                <a16:creationId xmlns:a16="http://schemas.microsoft.com/office/drawing/2014/main" id="{6FAB100E-5066-4CDD-B9BA-45ECD8B7B793}"/>
              </a:ext>
            </a:extLst>
          </p:cNvPr>
          <p:cNvSpPr>
            <a:spLocks noGrp="1"/>
          </p:cNvSpPr>
          <p:nvPr>
            <p:ph idx="1"/>
          </p:nvPr>
        </p:nvSpPr>
        <p:spPr/>
        <p:txBody>
          <a:bodyPr/>
          <a:lstStyle/>
          <a:p>
            <a:r>
              <a:rPr lang="en-MY" dirty="0"/>
              <a:t>Software – Hardware Interfacing</a:t>
            </a:r>
          </a:p>
          <a:p>
            <a:pPr lvl="1"/>
            <a:r>
              <a:rPr lang="en-MY" dirty="0"/>
              <a:t>Python script to read and transmit</a:t>
            </a:r>
          </a:p>
          <a:p>
            <a:r>
              <a:rPr lang="en-MY" dirty="0"/>
              <a:t>Device (RFID reader)</a:t>
            </a:r>
          </a:p>
          <a:p>
            <a:pPr lvl="1"/>
            <a:r>
              <a:rPr lang="en-MY" dirty="0"/>
              <a:t>Read RFID UID</a:t>
            </a:r>
          </a:p>
          <a:p>
            <a:pPr lvl="1"/>
            <a:endParaRPr lang="en-MY" dirty="0"/>
          </a:p>
        </p:txBody>
      </p:sp>
    </p:spTree>
    <p:extLst>
      <p:ext uri="{BB962C8B-B14F-4D97-AF65-F5344CB8AC3E}">
        <p14:creationId xmlns:p14="http://schemas.microsoft.com/office/powerpoint/2010/main" val="185226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847725" y="1413354"/>
            <a:ext cx="3082062" cy="369332"/>
          </a:xfrm>
          <a:prstGeom prst="rect">
            <a:avLst/>
          </a:prstGeom>
          <a:noFill/>
        </p:spPr>
        <p:txBody>
          <a:bodyPr wrap="none" rtlCol="0">
            <a:spAutoFit/>
          </a:bodyPr>
          <a:lstStyle/>
          <a:p>
            <a:r>
              <a:rPr lang="en-MY" dirty="0"/>
              <a:t>Typical device to PC interfacing</a:t>
            </a:r>
          </a:p>
        </p:txBody>
      </p:sp>
      <p:grpSp>
        <p:nvGrpSpPr>
          <p:cNvPr id="1035" name="Group 1034">
            <a:extLst>
              <a:ext uri="{FF2B5EF4-FFF2-40B4-BE49-F238E27FC236}">
                <a16:creationId xmlns:a16="http://schemas.microsoft.com/office/drawing/2014/main" id="{82FE9B7D-F3C9-4BD3-8BB2-8A2CC734BDF9}"/>
              </a:ext>
            </a:extLst>
          </p:cNvPr>
          <p:cNvGrpSpPr/>
          <p:nvPr/>
        </p:nvGrpSpPr>
        <p:grpSpPr>
          <a:xfrm>
            <a:off x="3060001" y="1740968"/>
            <a:ext cx="6071997" cy="2307952"/>
            <a:chOff x="847725" y="2275024"/>
            <a:chExt cx="6071997" cy="2307952"/>
          </a:xfrm>
        </p:grpSpPr>
        <p:pic>
          <p:nvPicPr>
            <p:cNvPr id="3" name="Picture 2">
              <a:extLst>
                <a:ext uri="{FF2B5EF4-FFF2-40B4-BE49-F238E27FC236}">
                  <a16:creationId xmlns:a16="http://schemas.microsoft.com/office/drawing/2014/main" id="{11CB3438-882A-4217-97D6-CD75105A6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2543175"/>
              <a:ext cx="1771650" cy="1771650"/>
            </a:xfrm>
            <a:prstGeom prst="rect">
              <a:avLst/>
            </a:prstGeom>
          </p:spPr>
        </p:pic>
        <p:grpSp>
          <p:nvGrpSpPr>
            <p:cNvPr id="13" name="Group 12">
              <a:extLst>
                <a:ext uri="{FF2B5EF4-FFF2-40B4-BE49-F238E27FC236}">
                  <a16:creationId xmlns:a16="http://schemas.microsoft.com/office/drawing/2014/main" id="{331EE8E7-E0AF-4C47-A173-5095EDAF93F6}"/>
                </a:ext>
              </a:extLst>
            </p:cNvPr>
            <p:cNvGrpSpPr/>
            <p:nvPr/>
          </p:nvGrpSpPr>
          <p:grpSpPr>
            <a:xfrm>
              <a:off x="3349751" y="3106840"/>
              <a:ext cx="699163" cy="644320"/>
              <a:chOff x="5940551" y="3806951"/>
              <a:chExt cx="699163" cy="644320"/>
            </a:xfrm>
          </p:grpSpPr>
          <p:sp>
            <p:nvSpPr>
              <p:cNvPr id="4" name="Rectangle 3">
                <a:extLst>
                  <a:ext uri="{FF2B5EF4-FFF2-40B4-BE49-F238E27FC236}">
                    <a16:creationId xmlns:a16="http://schemas.microsoft.com/office/drawing/2014/main" id="{5849F6A5-34C6-4C30-BD8A-59908051FDE4}"/>
                  </a:ext>
                </a:extLst>
              </p:cNvPr>
              <p:cNvSpPr/>
              <p:nvPr/>
            </p:nvSpPr>
            <p:spPr>
              <a:xfrm>
                <a:off x="5940551" y="3806951"/>
                <a:ext cx="699163" cy="64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5" name="TextBox 4">
                <a:extLst>
                  <a:ext uri="{FF2B5EF4-FFF2-40B4-BE49-F238E27FC236}">
                    <a16:creationId xmlns:a16="http://schemas.microsoft.com/office/drawing/2014/main" id="{C6DF9373-8DEB-4AE9-B84B-5F53506A86BE}"/>
                  </a:ext>
                </a:extLst>
              </p:cNvPr>
              <p:cNvSpPr txBox="1"/>
              <p:nvPr/>
            </p:nvSpPr>
            <p:spPr>
              <a:xfrm>
                <a:off x="5982196" y="3959834"/>
                <a:ext cx="615874" cy="338554"/>
              </a:xfrm>
              <a:prstGeom prst="rect">
                <a:avLst/>
              </a:prstGeom>
              <a:noFill/>
            </p:spPr>
            <p:txBody>
              <a:bodyPr wrap="none" rtlCol="0">
                <a:spAutoFit/>
              </a:bodyPr>
              <a:lstStyle/>
              <a:p>
                <a:r>
                  <a:rPr lang="en-MY" sz="800" dirty="0"/>
                  <a:t>USB-UART</a:t>
                </a:r>
              </a:p>
              <a:p>
                <a:pPr algn="ctr"/>
                <a:r>
                  <a:rPr lang="en-MY" sz="800" dirty="0"/>
                  <a:t> converter</a:t>
                </a:r>
              </a:p>
            </p:txBody>
          </p:sp>
        </p:grpSp>
        <p:grpSp>
          <p:nvGrpSpPr>
            <p:cNvPr id="12" name="Group 11">
              <a:extLst>
                <a:ext uri="{FF2B5EF4-FFF2-40B4-BE49-F238E27FC236}">
                  <a16:creationId xmlns:a16="http://schemas.microsoft.com/office/drawing/2014/main" id="{650B7B71-42F3-4905-9075-3C5ECA78B232}"/>
                </a:ext>
              </a:extLst>
            </p:cNvPr>
            <p:cNvGrpSpPr/>
            <p:nvPr/>
          </p:nvGrpSpPr>
          <p:grpSpPr>
            <a:xfrm>
              <a:off x="5272278" y="2275024"/>
              <a:ext cx="1647444" cy="2307952"/>
              <a:chOff x="7943850" y="2543175"/>
              <a:chExt cx="1230630" cy="1724025"/>
            </a:xfrm>
          </p:grpSpPr>
          <p:pic>
            <p:nvPicPr>
              <p:cNvPr id="8" name="Picture 7" descr="A screenshot of a cell phone&#10;&#10;Description generated with very high confidence">
                <a:extLst>
                  <a:ext uri="{FF2B5EF4-FFF2-40B4-BE49-F238E27FC236}">
                    <a16:creationId xmlns:a16="http://schemas.microsoft.com/office/drawing/2014/main" id="{945E0BA8-6D90-4988-B83F-FDD4AC010DD2}"/>
                  </a:ext>
                </a:extLst>
              </p:cNvPr>
              <p:cNvPicPr>
                <a:picLocks noChangeAspect="1"/>
              </p:cNvPicPr>
              <p:nvPr/>
            </p:nvPicPr>
            <p:blipFill rotWithShape="1">
              <a:blip r:embed="rId3">
                <a:extLst>
                  <a:ext uri="{28A0092B-C50C-407E-A947-70E740481C1C}">
                    <a14:useLocalDpi xmlns:a14="http://schemas.microsoft.com/office/drawing/2010/main" val="0"/>
                  </a:ext>
                </a:extLst>
              </a:blip>
              <a:srcRect l="22942" t="16892" r="19636" b="2663"/>
              <a:stretch/>
            </p:blipFill>
            <p:spPr>
              <a:xfrm>
                <a:off x="7943850" y="2543175"/>
                <a:ext cx="1230630" cy="1724025"/>
              </a:xfrm>
              <a:prstGeom prst="rect">
                <a:avLst/>
              </a:prstGeom>
            </p:spPr>
          </p:pic>
          <p:sp>
            <p:nvSpPr>
              <p:cNvPr id="10" name="Rectangle 9">
                <a:extLst>
                  <a:ext uri="{FF2B5EF4-FFF2-40B4-BE49-F238E27FC236}">
                    <a16:creationId xmlns:a16="http://schemas.microsoft.com/office/drawing/2014/main" id="{1EA1B96B-02AA-43B7-AC21-7A5193FE18C1}"/>
                  </a:ext>
                </a:extLst>
              </p:cNvPr>
              <p:cNvSpPr/>
              <p:nvPr/>
            </p:nvSpPr>
            <p:spPr>
              <a:xfrm>
                <a:off x="7947660" y="3867150"/>
                <a:ext cx="160020" cy="316230"/>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8" name="TextBox 17">
              <a:extLst>
                <a:ext uri="{FF2B5EF4-FFF2-40B4-BE49-F238E27FC236}">
                  <a16:creationId xmlns:a16="http://schemas.microsoft.com/office/drawing/2014/main" id="{6EEAB0D5-E843-41D2-A44E-028772A1AF52}"/>
                </a:ext>
              </a:extLst>
            </p:cNvPr>
            <p:cNvSpPr txBox="1"/>
            <p:nvPr/>
          </p:nvSpPr>
          <p:spPr>
            <a:xfrm>
              <a:off x="3824604" y="3098140"/>
              <a:ext cx="306494" cy="323165"/>
            </a:xfrm>
            <a:prstGeom prst="rect">
              <a:avLst/>
            </a:prstGeom>
            <a:noFill/>
          </p:spPr>
          <p:txBody>
            <a:bodyPr wrap="none" rtlCol="0">
              <a:spAutoFit/>
            </a:bodyPr>
            <a:lstStyle/>
            <a:p>
              <a:pPr algn="ctr"/>
              <a:r>
                <a:rPr lang="en-MY" sz="500" dirty="0"/>
                <a:t>TX</a:t>
              </a:r>
            </a:p>
            <a:p>
              <a:pPr algn="ctr"/>
              <a:r>
                <a:rPr lang="en-MY" sz="500" dirty="0"/>
                <a:t>RX</a:t>
              </a:r>
            </a:p>
            <a:p>
              <a:pPr algn="ctr"/>
              <a:r>
                <a:rPr lang="en-MY" sz="500" dirty="0"/>
                <a:t>GND</a:t>
              </a:r>
            </a:p>
          </p:txBody>
        </p:sp>
        <p:cxnSp>
          <p:nvCxnSpPr>
            <p:cNvPr id="16" name="Straight Connector 15">
              <a:extLst>
                <a:ext uri="{FF2B5EF4-FFF2-40B4-BE49-F238E27FC236}">
                  <a16:creationId xmlns:a16="http://schemas.microsoft.com/office/drawing/2014/main" id="{E93AE4CB-C275-4ABC-9B85-4764C52208B4}"/>
                </a:ext>
              </a:extLst>
            </p:cNvPr>
            <p:cNvCxnSpPr>
              <a:cxnSpLocks/>
            </p:cNvCxnSpPr>
            <p:nvPr/>
          </p:nvCxnSpPr>
          <p:spPr>
            <a:xfrm flipV="1">
              <a:off x="4053412" y="3182221"/>
              <a:ext cx="785046" cy="4352"/>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C11E77F-12C6-42B8-9E38-D743A1DC468E}"/>
                </a:ext>
              </a:extLst>
            </p:cNvPr>
            <p:cNvCxnSpPr>
              <a:cxnSpLocks/>
            </p:cNvCxnSpPr>
            <p:nvPr/>
          </p:nvCxnSpPr>
          <p:spPr>
            <a:xfrm flipV="1">
              <a:off x="4048914" y="3266303"/>
              <a:ext cx="87665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555EC4-3478-4342-94DE-0F25117C0929}"/>
                </a:ext>
              </a:extLst>
            </p:cNvPr>
            <p:cNvCxnSpPr>
              <a:cxnSpLocks/>
            </p:cNvCxnSpPr>
            <p:nvPr/>
          </p:nvCxnSpPr>
          <p:spPr>
            <a:xfrm flipV="1">
              <a:off x="4920642" y="2731008"/>
              <a:ext cx="0" cy="53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542E7B-1C3D-44F1-A280-84C5EB377E60}"/>
                </a:ext>
              </a:extLst>
            </p:cNvPr>
            <p:cNvCxnSpPr>
              <a:cxnSpLocks/>
            </p:cNvCxnSpPr>
            <p:nvPr/>
          </p:nvCxnSpPr>
          <p:spPr>
            <a:xfrm>
              <a:off x="4918983" y="2731007"/>
              <a:ext cx="46550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2AEC14-E84B-4741-80C3-7048649805D8}"/>
                </a:ext>
              </a:extLst>
            </p:cNvPr>
            <p:cNvCxnSpPr>
              <a:cxnSpLocks/>
            </p:cNvCxnSpPr>
            <p:nvPr/>
          </p:nvCxnSpPr>
          <p:spPr>
            <a:xfrm flipV="1">
              <a:off x="4835847" y="2604254"/>
              <a:ext cx="0" cy="577968"/>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31D0D95-2E2A-4F6B-B611-BF969BAE0E9A}"/>
                </a:ext>
              </a:extLst>
            </p:cNvPr>
            <p:cNvCxnSpPr>
              <a:cxnSpLocks/>
            </p:cNvCxnSpPr>
            <p:nvPr/>
          </p:nvCxnSpPr>
          <p:spPr>
            <a:xfrm>
              <a:off x="4835847" y="2604254"/>
              <a:ext cx="6557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30EB406-82FB-45C8-94BF-DDA17E6F7049}"/>
                </a:ext>
              </a:extLst>
            </p:cNvPr>
            <p:cNvCxnSpPr>
              <a:cxnSpLocks/>
            </p:cNvCxnSpPr>
            <p:nvPr/>
          </p:nvCxnSpPr>
          <p:spPr>
            <a:xfrm flipV="1">
              <a:off x="4053412" y="3350384"/>
              <a:ext cx="87665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F0DAD44-5188-4AEA-BDB6-6ACFEA70E258}"/>
                </a:ext>
              </a:extLst>
            </p:cNvPr>
            <p:cNvCxnSpPr>
              <a:cxnSpLocks/>
            </p:cNvCxnSpPr>
            <p:nvPr/>
          </p:nvCxnSpPr>
          <p:spPr>
            <a:xfrm flipV="1">
              <a:off x="4932345" y="3344289"/>
              <a:ext cx="0" cy="173103"/>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DFDCE0B-8A37-4145-B798-6B5D929BD344}"/>
                </a:ext>
              </a:extLst>
            </p:cNvPr>
            <p:cNvCxnSpPr>
              <a:cxnSpLocks/>
            </p:cNvCxnSpPr>
            <p:nvPr/>
          </p:nvCxnSpPr>
          <p:spPr>
            <a:xfrm>
              <a:off x="4932345" y="3517392"/>
              <a:ext cx="55925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0899C74-F696-4132-81D2-69B859648A4C}"/>
                </a:ext>
              </a:extLst>
            </p:cNvPr>
            <p:cNvCxnSpPr>
              <a:cxnSpLocks/>
              <a:stCxn id="3" idx="3"/>
            </p:cNvCxnSpPr>
            <p:nvPr/>
          </p:nvCxnSpPr>
          <p:spPr>
            <a:xfrm>
              <a:off x="2619375" y="3429000"/>
              <a:ext cx="725878" cy="4880"/>
            </a:xfrm>
            <a:prstGeom prst="line">
              <a:avLst/>
            </a:prstGeom>
            <a:ln w="19050"/>
          </p:spPr>
          <p:style>
            <a:lnRef idx="1">
              <a:schemeClr val="dk1"/>
            </a:lnRef>
            <a:fillRef idx="0">
              <a:schemeClr val="dk1"/>
            </a:fillRef>
            <a:effectRef idx="0">
              <a:schemeClr val="dk1"/>
            </a:effectRef>
            <a:fontRef idx="minor">
              <a:schemeClr val="tx1"/>
            </a:fontRef>
          </p:style>
        </p:cxnSp>
      </p:grpSp>
      <p:sp>
        <p:nvSpPr>
          <p:cNvPr id="1038" name="Rectangle 1037">
            <a:extLst>
              <a:ext uri="{FF2B5EF4-FFF2-40B4-BE49-F238E27FC236}">
                <a16:creationId xmlns:a16="http://schemas.microsoft.com/office/drawing/2014/main" id="{A9545BC8-9426-4B57-8807-74804143E672}"/>
              </a:ext>
            </a:extLst>
          </p:cNvPr>
          <p:cNvSpPr/>
          <p:nvPr/>
        </p:nvSpPr>
        <p:spPr>
          <a:xfrm>
            <a:off x="1578303" y="3671262"/>
            <a:ext cx="4333305" cy="261610"/>
          </a:xfrm>
          <a:prstGeom prst="rect">
            <a:avLst/>
          </a:prstGeom>
        </p:spPr>
        <p:txBody>
          <a:bodyPr wrap="square">
            <a:spAutoFit/>
          </a:bodyPr>
          <a:lstStyle/>
          <a:p>
            <a:pPr lvl="1" algn="ctr"/>
            <a:r>
              <a:rPr lang="en-MY" sz="1100" dirty="0"/>
              <a:t>When a device is connected a ‘COM’ port is established at the PC</a:t>
            </a:r>
          </a:p>
        </p:txBody>
      </p:sp>
      <p:sp>
        <p:nvSpPr>
          <p:cNvPr id="24" name="Title 1">
            <a:extLst>
              <a:ext uri="{FF2B5EF4-FFF2-40B4-BE49-F238E27FC236}">
                <a16:creationId xmlns:a16="http://schemas.microsoft.com/office/drawing/2014/main" id="{24016503-123E-4B60-996F-D68A2BED02B8}"/>
              </a:ext>
            </a:extLst>
          </p:cNvPr>
          <p:cNvSpPr>
            <a:spLocks noGrp="1"/>
          </p:cNvSpPr>
          <p:nvPr>
            <p:ph type="title"/>
          </p:nvPr>
        </p:nvSpPr>
        <p:spPr>
          <a:xfrm>
            <a:off x="299729" y="117315"/>
            <a:ext cx="10515600" cy="1325563"/>
          </a:xfrm>
        </p:spPr>
        <p:txBody>
          <a:bodyPr/>
          <a:lstStyle/>
          <a:p>
            <a:r>
              <a:rPr lang="en-MY" dirty="0"/>
              <a:t>Recap</a:t>
            </a:r>
          </a:p>
        </p:txBody>
      </p:sp>
    </p:spTree>
    <p:extLst>
      <p:ext uri="{BB962C8B-B14F-4D97-AF65-F5344CB8AC3E}">
        <p14:creationId xmlns:p14="http://schemas.microsoft.com/office/powerpoint/2010/main" val="17090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245642" y="152383"/>
            <a:ext cx="5244577" cy="461665"/>
          </a:xfrm>
          <a:prstGeom prst="rect">
            <a:avLst/>
          </a:prstGeom>
          <a:noFill/>
        </p:spPr>
        <p:txBody>
          <a:bodyPr wrap="none" rtlCol="0">
            <a:spAutoFit/>
          </a:bodyPr>
          <a:lstStyle/>
          <a:p>
            <a:r>
              <a:rPr lang="en-MY" sz="2400" dirty="0"/>
              <a:t>Serial communication Python to Arduino</a:t>
            </a:r>
          </a:p>
        </p:txBody>
      </p:sp>
      <p:pic>
        <p:nvPicPr>
          <p:cNvPr id="2" name="Picture 1">
            <a:extLst>
              <a:ext uri="{FF2B5EF4-FFF2-40B4-BE49-F238E27FC236}">
                <a16:creationId xmlns:a16="http://schemas.microsoft.com/office/drawing/2014/main" id="{EDAE1200-06CB-4CB6-ADE6-1B837A0296D0}"/>
              </a:ext>
            </a:extLst>
          </p:cNvPr>
          <p:cNvPicPr>
            <a:picLocks noChangeAspect="1"/>
          </p:cNvPicPr>
          <p:nvPr/>
        </p:nvPicPr>
        <p:blipFill rotWithShape="1">
          <a:blip r:embed="rId2"/>
          <a:srcRect t="1431"/>
          <a:stretch/>
        </p:blipFill>
        <p:spPr>
          <a:xfrm>
            <a:off x="629555" y="1865788"/>
            <a:ext cx="4476750" cy="3126424"/>
          </a:xfrm>
          <a:prstGeom prst="rect">
            <a:avLst/>
          </a:prstGeom>
        </p:spPr>
      </p:pic>
      <p:pic>
        <p:nvPicPr>
          <p:cNvPr id="3" name="Picture 2">
            <a:extLst>
              <a:ext uri="{FF2B5EF4-FFF2-40B4-BE49-F238E27FC236}">
                <a16:creationId xmlns:a16="http://schemas.microsoft.com/office/drawing/2014/main" id="{4E24E1B4-C6FF-4734-A535-A2ADE6A918B8}"/>
              </a:ext>
            </a:extLst>
          </p:cNvPr>
          <p:cNvPicPr>
            <a:picLocks noChangeAspect="1"/>
          </p:cNvPicPr>
          <p:nvPr/>
        </p:nvPicPr>
        <p:blipFill>
          <a:blip r:embed="rId3"/>
          <a:stretch>
            <a:fillRect/>
          </a:stretch>
        </p:blipFill>
        <p:spPr>
          <a:xfrm>
            <a:off x="7085696" y="1865788"/>
            <a:ext cx="3715653" cy="3474561"/>
          </a:xfrm>
          <a:prstGeom prst="rect">
            <a:avLst/>
          </a:prstGeom>
        </p:spPr>
      </p:pic>
      <p:sp>
        <p:nvSpPr>
          <p:cNvPr id="6" name="Rectangle 5">
            <a:extLst>
              <a:ext uri="{FF2B5EF4-FFF2-40B4-BE49-F238E27FC236}">
                <a16:creationId xmlns:a16="http://schemas.microsoft.com/office/drawing/2014/main" id="{BC7A36E7-0A2E-4917-86BD-A9193C72B309}"/>
              </a:ext>
            </a:extLst>
          </p:cNvPr>
          <p:cNvSpPr/>
          <p:nvPr/>
        </p:nvSpPr>
        <p:spPr>
          <a:xfrm>
            <a:off x="823911" y="660919"/>
            <a:ext cx="3998980" cy="369332"/>
          </a:xfrm>
          <a:prstGeom prst="rect">
            <a:avLst/>
          </a:prstGeom>
        </p:spPr>
        <p:txBody>
          <a:bodyPr wrap="none">
            <a:spAutoFit/>
          </a:bodyPr>
          <a:lstStyle/>
          <a:p>
            <a:r>
              <a:rPr lang="en-MY" dirty="0"/>
              <a:t>Example 1: Reading values from Arduino </a:t>
            </a:r>
          </a:p>
        </p:txBody>
      </p:sp>
      <p:sp>
        <p:nvSpPr>
          <p:cNvPr id="4" name="Rectangle 3">
            <a:extLst>
              <a:ext uri="{FF2B5EF4-FFF2-40B4-BE49-F238E27FC236}">
                <a16:creationId xmlns:a16="http://schemas.microsoft.com/office/drawing/2014/main" id="{120DF1BA-E789-43F1-B39E-C8EDF4A3E32E}"/>
              </a:ext>
            </a:extLst>
          </p:cNvPr>
          <p:cNvSpPr/>
          <p:nvPr/>
        </p:nvSpPr>
        <p:spPr>
          <a:xfrm>
            <a:off x="1938725" y="5340349"/>
            <a:ext cx="968535" cy="261610"/>
          </a:xfrm>
          <a:prstGeom prst="rect">
            <a:avLst/>
          </a:prstGeom>
        </p:spPr>
        <p:txBody>
          <a:bodyPr wrap="none">
            <a:spAutoFit/>
          </a:bodyPr>
          <a:lstStyle/>
          <a:p>
            <a:r>
              <a:rPr lang="en-US" sz="1100" dirty="0"/>
              <a:t>Python script </a:t>
            </a:r>
            <a:endParaRPr lang="en-MY" sz="1100" dirty="0"/>
          </a:p>
        </p:txBody>
      </p:sp>
      <p:sp>
        <p:nvSpPr>
          <p:cNvPr id="9" name="Rectangle 8">
            <a:extLst>
              <a:ext uri="{FF2B5EF4-FFF2-40B4-BE49-F238E27FC236}">
                <a16:creationId xmlns:a16="http://schemas.microsoft.com/office/drawing/2014/main" id="{B5185659-B276-411B-B452-0F7A890A4FE6}"/>
              </a:ext>
            </a:extLst>
          </p:cNvPr>
          <p:cNvSpPr/>
          <p:nvPr/>
        </p:nvSpPr>
        <p:spPr>
          <a:xfrm>
            <a:off x="7879366" y="5340349"/>
            <a:ext cx="1023037" cy="261610"/>
          </a:xfrm>
          <a:prstGeom prst="rect">
            <a:avLst/>
          </a:prstGeom>
        </p:spPr>
        <p:txBody>
          <a:bodyPr wrap="none">
            <a:spAutoFit/>
          </a:bodyPr>
          <a:lstStyle/>
          <a:p>
            <a:r>
              <a:rPr lang="en-US" sz="1100" dirty="0"/>
              <a:t>Arduino script </a:t>
            </a:r>
            <a:endParaRPr lang="en-MY" sz="1100" dirty="0"/>
          </a:p>
        </p:txBody>
      </p:sp>
      <p:sp>
        <p:nvSpPr>
          <p:cNvPr id="10" name="TextBox 9">
            <a:extLst>
              <a:ext uri="{FF2B5EF4-FFF2-40B4-BE49-F238E27FC236}">
                <a16:creationId xmlns:a16="http://schemas.microsoft.com/office/drawing/2014/main" id="{F355B4FA-4131-4B8D-9C1D-67A30AC2B5EF}"/>
              </a:ext>
            </a:extLst>
          </p:cNvPr>
          <p:cNvSpPr txBox="1"/>
          <p:nvPr/>
        </p:nvSpPr>
        <p:spPr>
          <a:xfrm>
            <a:off x="245642" y="143506"/>
            <a:ext cx="5244577" cy="461665"/>
          </a:xfrm>
          <a:prstGeom prst="rect">
            <a:avLst/>
          </a:prstGeom>
          <a:noFill/>
        </p:spPr>
        <p:txBody>
          <a:bodyPr wrap="none" rtlCol="0">
            <a:spAutoFit/>
          </a:bodyPr>
          <a:lstStyle/>
          <a:p>
            <a:r>
              <a:rPr lang="en-MY" sz="2400" dirty="0"/>
              <a:t>Serial communication Python to Arduino</a:t>
            </a:r>
          </a:p>
        </p:txBody>
      </p:sp>
      <p:sp>
        <p:nvSpPr>
          <p:cNvPr id="11" name="Rectangle 10">
            <a:extLst>
              <a:ext uri="{FF2B5EF4-FFF2-40B4-BE49-F238E27FC236}">
                <a16:creationId xmlns:a16="http://schemas.microsoft.com/office/drawing/2014/main" id="{28D7903C-6717-48E7-97DE-255F1823B148}"/>
              </a:ext>
            </a:extLst>
          </p:cNvPr>
          <p:cNvSpPr/>
          <p:nvPr/>
        </p:nvSpPr>
        <p:spPr>
          <a:xfrm>
            <a:off x="823911" y="652042"/>
            <a:ext cx="3998980" cy="369332"/>
          </a:xfrm>
          <a:prstGeom prst="rect">
            <a:avLst/>
          </a:prstGeom>
        </p:spPr>
        <p:txBody>
          <a:bodyPr wrap="none">
            <a:spAutoFit/>
          </a:bodyPr>
          <a:lstStyle/>
          <a:p>
            <a:r>
              <a:rPr lang="en-MY" dirty="0"/>
              <a:t>Example 1: Reading values from Arduino </a:t>
            </a:r>
          </a:p>
        </p:txBody>
      </p:sp>
    </p:spTree>
    <p:extLst>
      <p:ext uri="{BB962C8B-B14F-4D97-AF65-F5344CB8AC3E}">
        <p14:creationId xmlns:p14="http://schemas.microsoft.com/office/powerpoint/2010/main" val="322234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5977983" cy="369332"/>
          </a:xfrm>
          <a:prstGeom prst="rect">
            <a:avLst/>
          </a:prstGeom>
          <a:noFill/>
        </p:spPr>
        <p:txBody>
          <a:bodyPr wrap="none" rtlCol="0">
            <a:spAutoFit/>
          </a:bodyPr>
          <a:lstStyle/>
          <a:p>
            <a:r>
              <a:rPr lang="en-MY" dirty="0"/>
              <a:t>For </a:t>
            </a:r>
            <a:r>
              <a:rPr lang="en-MY" dirty="0" err="1"/>
              <a:t>linux</a:t>
            </a:r>
            <a:r>
              <a:rPr lang="en-MY" dirty="0"/>
              <a:t> based machine, ‘</a:t>
            </a:r>
            <a:r>
              <a:rPr lang="en-MY" dirty="0" err="1"/>
              <a:t>COMx</a:t>
            </a:r>
            <a:r>
              <a:rPr lang="en-MY" dirty="0"/>
              <a:t>’ should be replace with ‘</a:t>
            </a:r>
            <a:r>
              <a:rPr lang="en-MY" dirty="0" err="1"/>
              <a:t>ttyx</a:t>
            </a:r>
            <a:r>
              <a:rPr lang="en-MY" dirty="0"/>
              <a:t>’</a:t>
            </a:r>
          </a:p>
        </p:txBody>
      </p:sp>
      <p:sp>
        <p:nvSpPr>
          <p:cNvPr id="8" name="TextBox 7">
            <a:extLst>
              <a:ext uri="{FF2B5EF4-FFF2-40B4-BE49-F238E27FC236}">
                <a16:creationId xmlns:a16="http://schemas.microsoft.com/office/drawing/2014/main" id="{9B374E8B-9080-4DEF-BA49-D315E2198D3D}"/>
              </a:ext>
            </a:extLst>
          </p:cNvPr>
          <p:cNvSpPr txBox="1"/>
          <p:nvPr/>
        </p:nvSpPr>
        <p:spPr>
          <a:xfrm>
            <a:off x="245642" y="143506"/>
            <a:ext cx="5244577" cy="461665"/>
          </a:xfrm>
          <a:prstGeom prst="rect">
            <a:avLst/>
          </a:prstGeom>
          <a:noFill/>
        </p:spPr>
        <p:txBody>
          <a:bodyPr wrap="none" rtlCol="0">
            <a:spAutoFit/>
          </a:bodyPr>
          <a:lstStyle/>
          <a:p>
            <a:r>
              <a:rPr lang="en-MY" sz="2400" dirty="0"/>
              <a:t>Serial communication Python to Arduino</a:t>
            </a:r>
          </a:p>
        </p:txBody>
      </p:sp>
      <p:pic>
        <p:nvPicPr>
          <p:cNvPr id="1028" name="Picture 4" descr="https://maker.pro/storage/bqLiMzb/bqLiMzb7rKqtokpV8EhoUps3MDwAWpYtR6wU2uzs.png">
            <a:extLst>
              <a:ext uri="{FF2B5EF4-FFF2-40B4-BE49-F238E27FC236}">
                <a16:creationId xmlns:a16="http://schemas.microsoft.com/office/drawing/2014/main" id="{9DA425C6-BF51-44AB-AAB7-2E2E4868C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1583785"/>
            <a:ext cx="6267450" cy="4010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553523A-8540-4EEC-9F91-E59EB03F09AA}"/>
              </a:ext>
            </a:extLst>
          </p:cNvPr>
          <p:cNvSpPr txBox="1"/>
          <p:nvPr/>
        </p:nvSpPr>
        <p:spPr>
          <a:xfrm>
            <a:off x="3119993" y="5931765"/>
            <a:ext cx="5952014" cy="276999"/>
          </a:xfrm>
          <a:prstGeom prst="rect">
            <a:avLst/>
          </a:prstGeom>
          <a:noFill/>
        </p:spPr>
        <p:txBody>
          <a:bodyPr wrap="none" rtlCol="0">
            <a:spAutoFit/>
          </a:bodyPr>
          <a:lstStyle/>
          <a:p>
            <a:r>
              <a:rPr lang="en-MY" sz="1200" dirty="0"/>
              <a:t>Find your device by unplugging your Arduino and then plugging it back in to the raspberry pi.</a:t>
            </a:r>
          </a:p>
        </p:txBody>
      </p:sp>
      <p:sp>
        <p:nvSpPr>
          <p:cNvPr id="11" name="TextBox 10">
            <a:extLst>
              <a:ext uri="{FF2B5EF4-FFF2-40B4-BE49-F238E27FC236}">
                <a16:creationId xmlns:a16="http://schemas.microsoft.com/office/drawing/2014/main" id="{45119A77-8469-4B91-99BC-CF6C4C485064}"/>
              </a:ext>
            </a:extLst>
          </p:cNvPr>
          <p:cNvSpPr txBox="1"/>
          <p:nvPr/>
        </p:nvSpPr>
        <p:spPr>
          <a:xfrm>
            <a:off x="733380" y="3588797"/>
            <a:ext cx="1216936" cy="461665"/>
          </a:xfrm>
          <a:prstGeom prst="rect">
            <a:avLst/>
          </a:prstGeom>
          <a:noFill/>
        </p:spPr>
        <p:txBody>
          <a:bodyPr wrap="none" rtlCol="0">
            <a:spAutoFit/>
          </a:bodyPr>
          <a:lstStyle/>
          <a:p>
            <a:r>
              <a:rPr lang="en-MY" sz="1200" dirty="0"/>
              <a:t>type in terminal:</a:t>
            </a:r>
          </a:p>
          <a:p>
            <a:pPr algn="ctr"/>
            <a:r>
              <a:rPr lang="en-US" sz="1200" dirty="0"/>
              <a:t>ls /dev/</a:t>
            </a:r>
            <a:r>
              <a:rPr lang="en-US" sz="1200" dirty="0" err="1"/>
              <a:t>tty</a:t>
            </a:r>
            <a:r>
              <a:rPr lang="en-US" sz="1200" dirty="0"/>
              <a:t>*</a:t>
            </a:r>
            <a:endParaRPr lang="en-MY" sz="1200" dirty="0"/>
          </a:p>
        </p:txBody>
      </p:sp>
    </p:spTree>
    <p:extLst>
      <p:ext uri="{BB962C8B-B14F-4D97-AF65-F5344CB8AC3E}">
        <p14:creationId xmlns:p14="http://schemas.microsoft.com/office/powerpoint/2010/main" val="272166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1:</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716548"/>
            <a:ext cx="10990523" cy="369332"/>
          </a:xfrm>
          <a:prstGeom prst="rect">
            <a:avLst/>
          </a:prstGeom>
          <a:noFill/>
        </p:spPr>
        <p:txBody>
          <a:bodyPr wrap="square" rtlCol="0">
            <a:spAutoFit/>
          </a:bodyPr>
          <a:lstStyle/>
          <a:p>
            <a:pPr algn="ctr"/>
            <a:r>
              <a:rPr lang="en-US" dirty="0"/>
              <a:t>Using Arduino transmit potentiometer reading to python script running on a </a:t>
            </a:r>
            <a:r>
              <a:rPr lang="en-US" dirty="0" err="1"/>
              <a:t>raspi</a:t>
            </a:r>
            <a:r>
              <a:rPr lang="en-US" dirty="0"/>
              <a:t>.</a:t>
            </a:r>
            <a:endParaRPr lang="en-MY" dirty="0"/>
          </a:p>
        </p:txBody>
      </p:sp>
      <p:sp>
        <p:nvSpPr>
          <p:cNvPr id="8" name="TextBox 7">
            <a:extLst>
              <a:ext uri="{FF2B5EF4-FFF2-40B4-BE49-F238E27FC236}">
                <a16:creationId xmlns:a16="http://schemas.microsoft.com/office/drawing/2014/main" id="{9B374E8B-9080-4DEF-BA49-D315E2198D3D}"/>
              </a:ext>
            </a:extLst>
          </p:cNvPr>
          <p:cNvSpPr txBox="1"/>
          <p:nvPr/>
        </p:nvSpPr>
        <p:spPr>
          <a:xfrm>
            <a:off x="245642" y="143506"/>
            <a:ext cx="5244577" cy="461665"/>
          </a:xfrm>
          <a:prstGeom prst="rect">
            <a:avLst/>
          </a:prstGeom>
          <a:noFill/>
        </p:spPr>
        <p:txBody>
          <a:bodyPr wrap="none" rtlCol="0">
            <a:spAutoFit/>
          </a:bodyPr>
          <a:lstStyle/>
          <a:p>
            <a:r>
              <a:rPr lang="en-MY" sz="2400" dirty="0"/>
              <a:t>Serial communication Python to Arduino</a:t>
            </a:r>
          </a:p>
        </p:txBody>
      </p:sp>
    </p:spTree>
    <p:extLst>
      <p:ext uri="{BB962C8B-B14F-4D97-AF65-F5344CB8AC3E}">
        <p14:creationId xmlns:p14="http://schemas.microsoft.com/office/powerpoint/2010/main" val="227973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245642" y="152383"/>
            <a:ext cx="5244577" cy="461665"/>
          </a:xfrm>
          <a:prstGeom prst="rect">
            <a:avLst/>
          </a:prstGeom>
          <a:noFill/>
        </p:spPr>
        <p:txBody>
          <a:bodyPr wrap="none" rtlCol="0">
            <a:spAutoFit/>
          </a:bodyPr>
          <a:lstStyle/>
          <a:p>
            <a:r>
              <a:rPr lang="en-MY" sz="2400" dirty="0"/>
              <a:t>Serial communication Python to Arduino</a:t>
            </a:r>
          </a:p>
        </p:txBody>
      </p:sp>
      <p:sp>
        <p:nvSpPr>
          <p:cNvPr id="4" name="Rectangle 3">
            <a:extLst>
              <a:ext uri="{FF2B5EF4-FFF2-40B4-BE49-F238E27FC236}">
                <a16:creationId xmlns:a16="http://schemas.microsoft.com/office/drawing/2014/main" id="{120DF1BA-E789-43F1-B39E-C8EDF4A3E32E}"/>
              </a:ext>
            </a:extLst>
          </p:cNvPr>
          <p:cNvSpPr/>
          <p:nvPr/>
        </p:nvSpPr>
        <p:spPr>
          <a:xfrm>
            <a:off x="1938725" y="5340349"/>
            <a:ext cx="968535" cy="261610"/>
          </a:xfrm>
          <a:prstGeom prst="rect">
            <a:avLst/>
          </a:prstGeom>
        </p:spPr>
        <p:txBody>
          <a:bodyPr wrap="none">
            <a:spAutoFit/>
          </a:bodyPr>
          <a:lstStyle/>
          <a:p>
            <a:r>
              <a:rPr lang="en-US" sz="1100" dirty="0"/>
              <a:t>Python script </a:t>
            </a:r>
            <a:endParaRPr lang="en-MY" sz="1100" dirty="0"/>
          </a:p>
        </p:txBody>
      </p:sp>
      <p:sp>
        <p:nvSpPr>
          <p:cNvPr id="9" name="Rectangle 8">
            <a:extLst>
              <a:ext uri="{FF2B5EF4-FFF2-40B4-BE49-F238E27FC236}">
                <a16:creationId xmlns:a16="http://schemas.microsoft.com/office/drawing/2014/main" id="{B5185659-B276-411B-B452-0F7A890A4FE6}"/>
              </a:ext>
            </a:extLst>
          </p:cNvPr>
          <p:cNvSpPr/>
          <p:nvPr/>
        </p:nvSpPr>
        <p:spPr>
          <a:xfrm>
            <a:off x="7879366" y="5340349"/>
            <a:ext cx="1023037" cy="261610"/>
          </a:xfrm>
          <a:prstGeom prst="rect">
            <a:avLst/>
          </a:prstGeom>
        </p:spPr>
        <p:txBody>
          <a:bodyPr wrap="none">
            <a:spAutoFit/>
          </a:bodyPr>
          <a:lstStyle/>
          <a:p>
            <a:r>
              <a:rPr lang="en-US" sz="1100" dirty="0"/>
              <a:t>Arduino script </a:t>
            </a:r>
            <a:endParaRPr lang="en-MY" sz="1100" dirty="0"/>
          </a:p>
        </p:txBody>
      </p:sp>
      <p:sp>
        <p:nvSpPr>
          <p:cNvPr id="11" name="Rectangle 10">
            <a:extLst>
              <a:ext uri="{FF2B5EF4-FFF2-40B4-BE49-F238E27FC236}">
                <a16:creationId xmlns:a16="http://schemas.microsoft.com/office/drawing/2014/main" id="{28D7903C-6717-48E7-97DE-255F1823B148}"/>
              </a:ext>
            </a:extLst>
          </p:cNvPr>
          <p:cNvSpPr/>
          <p:nvPr/>
        </p:nvSpPr>
        <p:spPr>
          <a:xfrm>
            <a:off x="823911" y="947826"/>
            <a:ext cx="4879028" cy="369332"/>
          </a:xfrm>
          <a:prstGeom prst="rect">
            <a:avLst/>
          </a:prstGeom>
        </p:spPr>
        <p:txBody>
          <a:bodyPr wrap="none">
            <a:spAutoFit/>
          </a:bodyPr>
          <a:lstStyle/>
          <a:p>
            <a:r>
              <a:rPr lang="en-MY" dirty="0"/>
              <a:t>Example 2: Python transmitting values to Arduino </a:t>
            </a:r>
          </a:p>
        </p:txBody>
      </p:sp>
      <p:pic>
        <p:nvPicPr>
          <p:cNvPr id="5" name="Picture 4">
            <a:extLst>
              <a:ext uri="{FF2B5EF4-FFF2-40B4-BE49-F238E27FC236}">
                <a16:creationId xmlns:a16="http://schemas.microsoft.com/office/drawing/2014/main" id="{FE3BBB02-84C3-4E9E-9C18-AFD9976A27DC}"/>
              </a:ext>
            </a:extLst>
          </p:cNvPr>
          <p:cNvPicPr>
            <a:picLocks noChangeAspect="1"/>
          </p:cNvPicPr>
          <p:nvPr/>
        </p:nvPicPr>
        <p:blipFill>
          <a:blip r:embed="rId2"/>
          <a:stretch>
            <a:fillRect/>
          </a:stretch>
        </p:blipFill>
        <p:spPr>
          <a:xfrm>
            <a:off x="910750" y="2100262"/>
            <a:ext cx="4705350" cy="2657475"/>
          </a:xfrm>
          <a:prstGeom prst="rect">
            <a:avLst/>
          </a:prstGeom>
        </p:spPr>
      </p:pic>
      <p:pic>
        <p:nvPicPr>
          <p:cNvPr id="7" name="Picture 6">
            <a:extLst>
              <a:ext uri="{FF2B5EF4-FFF2-40B4-BE49-F238E27FC236}">
                <a16:creationId xmlns:a16="http://schemas.microsoft.com/office/drawing/2014/main" id="{731EE9C6-AD00-45E3-8E14-AB39833EACCD}"/>
              </a:ext>
            </a:extLst>
          </p:cNvPr>
          <p:cNvPicPr>
            <a:picLocks noChangeAspect="1"/>
          </p:cNvPicPr>
          <p:nvPr/>
        </p:nvPicPr>
        <p:blipFill>
          <a:blip r:embed="rId3"/>
          <a:stretch>
            <a:fillRect/>
          </a:stretch>
        </p:blipFill>
        <p:spPr>
          <a:xfrm>
            <a:off x="6392565" y="947826"/>
            <a:ext cx="5019675" cy="4495800"/>
          </a:xfrm>
          <a:prstGeom prst="rect">
            <a:avLst/>
          </a:prstGeom>
        </p:spPr>
      </p:pic>
    </p:spTree>
    <p:extLst>
      <p:ext uri="{BB962C8B-B14F-4D97-AF65-F5344CB8AC3E}">
        <p14:creationId xmlns:p14="http://schemas.microsoft.com/office/powerpoint/2010/main" val="162497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B21AD-40F4-4007-9B1D-A6F537D36DD3}"/>
              </a:ext>
            </a:extLst>
          </p:cNvPr>
          <p:cNvSpPr txBox="1"/>
          <p:nvPr/>
        </p:nvSpPr>
        <p:spPr>
          <a:xfrm>
            <a:off x="847725" y="1038689"/>
            <a:ext cx="1476686" cy="369332"/>
          </a:xfrm>
          <a:prstGeom prst="rect">
            <a:avLst/>
          </a:prstGeom>
          <a:noFill/>
        </p:spPr>
        <p:txBody>
          <a:bodyPr wrap="none" rtlCol="0">
            <a:spAutoFit/>
          </a:bodyPr>
          <a:lstStyle/>
          <a:p>
            <a:r>
              <a:rPr lang="en-MY" dirty="0"/>
              <a:t>Lab activity 2:</a:t>
            </a:r>
          </a:p>
        </p:txBody>
      </p:sp>
      <p:sp>
        <p:nvSpPr>
          <p:cNvPr id="7" name="TextBox 6">
            <a:extLst>
              <a:ext uri="{FF2B5EF4-FFF2-40B4-BE49-F238E27FC236}">
                <a16:creationId xmlns:a16="http://schemas.microsoft.com/office/drawing/2014/main" id="{E90F8C86-3541-4086-BED5-4A259D9D6D51}"/>
              </a:ext>
            </a:extLst>
          </p:cNvPr>
          <p:cNvSpPr txBox="1"/>
          <p:nvPr/>
        </p:nvSpPr>
        <p:spPr>
          <a:xfrm>
            <a:off x="600738" y="2716548"/>
            <a:ext cx="10990523" cy="646331"/>
          </a:xfrm>
          <a:prstGeom prst="rect">
            <a:avLst/>
          </a:prstGeom>
          <a:noFill/>
        </p:spPr>
        <p:txBody>
          <a:bodyPr wrap="square" rtlCol="0">
            <a:spAutoFit/>
          </a:bodyPr>
          <a:lstStyle/>
          <a:p>
            <a:pPr algn="ctr"/>
            <a:r>
              <a:rPr lang="en-US" dirty="0"/>
              <a:t>Write python script that will take angle input in degrees and transmit it to the Arduino which will then actuate a servo and move to that angle.</a:t>
            </a:r>
            <a:endParaRPr lang="en-MY" dirty="0"/>
          </a:p>
        </p:txBody>
      </p:sp>
      <p:sp>
        <p:nvSpPr>
          <p:cNvPr id="8" name="TextBox 7">
            <a:extLst>
              <a:ext uri="{FF2B5EF4-FFF2-40B4-BE49-F238E27FC236}">
                <a16:creationId xmlns:a16="http://schemas.microsoft.com/office/drawing/2014/main" id="{9B374E8B-9080-4DEF-BA49-D315E2198D3D}"/>
              </a:ext>
            </a:extLst>
          </p:cNvPr>
          <p:cNvSpPr txBox="1"/>
          <p:nvPr/>
        </p:nvSpPr>
        <p:spPr>
          <a:xfrm>
            <a:off x="245642" y="143506"/>
            <a:ext cx="5244577" cy="461665"/>
          </a:xfrm>
          <a:prstGeom prst="rect">
            <a:avLst/>
          </a:prstGeom>
          <a:noFill/>
        </p:spPr>
        <p:txBody>
          <a:bodyPr wrap="none" rtlCol="0">
            <a:spAutoFit/>
          </a:bodyPr>
          <a:lstStyle/>
          <a:p>
            <a:r>
              <a:rPr lang="en-MY" sz="2400" dirty="0"/>
              <a:t>Serial communication Python to Arduino</a:t>
            </a:r>
          </a:p>
        </p:txBody>
      </p:sp>
    </p:spTree>
    <p:extLst>
      <p:ext uri="{BB962C8B-B14F-4D97-AF65-F5344CB8AC3E}">
        <p14:creationId xmlns:p14="http://schemas.microsoft.com/office/powerpoint/2010/main" val="238179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2E3B3FC-9207-40D9-B235-37AC01669A37}"/>
              </a:ext>
            </a:extLst>
          </p:cNvPr>
          <p:cNvSpPr txBox="1"/>
          <p:nvPr/>
        </p:nvSpPr>
        <p:spPr>
          <a:xfrm>
            <a:off x="311394" y="296731"/>
            <a:ext cx="3928191" cy="369332"/>
          </a:xfrm>
          <a:prstGeom prst="rect">
            <a:avLst/>
          </a:prstGeom>
          <a:noFill/>
        </p:spPr>
        <p:txBody>
          <a:bodyPr wrap="none" rtlCol="0">
            <a:spAutoFit/>
          </a:bodyPr>
          <a:lstStyle/>
          <a:p>
            <a:r>
              <a:rPr lang="en-MY" dirty="0"/>
              <a:t>Interfacing our RFID reader device to PC</a:t>
            </a:r>
          </a:p>
        </p:txBody>
      </p:sp>
      <p:grpSp>
        <p:nvGrpSpPr>
          <p:cNvPr id="11" name="Group 10">
            <a:extLst>
              <a:ext uri="{FF2B5EF4-FFF2-40B4-BE49-F238E27FC236}">
                <a16:creationId xmlns:a16="http://schemas.microsoft.com/office/drawing/2014/main" id="{4472831D-D389-4C69-85C3-9823CFBDA650}"/>
              </a:ext>
            </a:extLst>
          </p:cNvPr>
          <p:cNvGrpSpPr/>
          <p:nvPr/>
        </p:nvGrpSpPr>
        <p:grpSpPr>
          <a:xfrm>
            <a:off x="2022989" y="1468332"/>
            <a:ext cx="8146021" cy="2655261"/>
            <a:chOff x="1578303" y="1277611"/>
            <a:chExt cx="8146021" cy="2655261"/>
          </a:xfrm>
        </p:grpSpPr>
        <p:pic>
          <p:nvPicPr>
            <p:cNvPr id="25" name="Picture 24" descr="A close up of a device&#10;&#10;Description generated with high confidence">
              <a:extLst>
                <a:ext uri="{FF2B5EF4-FFF2-40B4-BE49-F238E27FC236}">
                  <a16:creationId xmlns:a16="http://schemas.microsoft.com/office/drawing/2014/main" id="{CA5BC92A-0D3C-4B9C-9C5D-AED23138F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735" y="1277611"/>
              <a:ext cx="2557589" cy="2557589"/>
            </a:xfrm>
            <a:prstGeom prst="rect">
              <a:avLst/>
            </a:prstGeom>
          </p:spPr>
        </p:pic>
        <p:pic>
          <p:nvPicPr>
            <p:cNvPr id="3" name="Picture 2">
              <a:extLst>
                <a:ext uri="{FF2B5EF4-FFF2-40B4-BE49-F238E27FC236}">
                  <a16:creationId xmlns:a16="http://schemas.microsoft.com/office/drawing/2014/main" id="{11CB3438-882A-4217-97D6-CD75105A6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001" y="2009119"/>
              <a:ext cx="1771650" cy="1771650"/>
            </a:xfrm>
            <a:prstGeom prst="rect">
              <a:avLst/>
            </a:prstGeom>
          </p:spPr>
        </p:pic>
        <p:grpSp>
          <p:nvGrpSpPr>
            <p:cNvPr id="13" name="Group 12">
              <a:extLst>
                <a:ext uri="{FF2B5EF4-FFF2-40B4-BE49-F238E27FC236}">
                  <a16:creationId xmlns:a16="http://schemas.microsoft.com/office/drawing/2014/main" id="{331EE8E7-E0AF-4C47-A173-5095EDAF93F6}"/>
                </a:ext>
              </a:extLst>
            </p:cNvPr>
            <p:cNvGrpSpPr/>
            <p:nvPr/>
          </p:nvGrpSpPr>
          <p:grpSpPr>
            <a:xfrm>
              <a:off x="5562027" y="2572784"/>
              <a:ext cx="699163" cy="644320"/>
              <a:chOff x="5940551" y="3806951"/>
              <a:chExt cx="699163" cy="644320"/>
            </a:xfrm>
          </p:grpSpPr>
          <p:sp>
            <p:nvSpPr>
              <p:cNvPr id="4" name="Rectangle 3">
                <a:extLst>
                  <a:ext uri="{FF2B5EF4-FFF2-40B4-BE49-F238E27FC236}">
                    <a16:creationId xmlns:a16="http://schemas.microsoft.com/office/drawing/2014/main" id="{5849F6A5-34C6-4C30-BD8A-59908051FDE4}"/>
                  </a:ext>
                </a:extLst>
              </p:cNvPr>
              <p:cNvSpPr/>
              <p:nvPr/>
            </p:nvSpPr>
            <p:spPr>
              <a:xfrm>
                <a:off x="5940551" y="3806951"/>
                <a:ext cx="699163" cy="64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MY"/>
              </a:p>
            </p:txBody>
          </p:sp>
          <p:sp>
            <p:nvSpPr>
              <p:cNvPr id="5" name="TextBox 4">
                <a:extLst>
                  <a:ext uri="{FF2B5EF4-FFF2-40B4-BE49-F238E27FC236}">
                    <a16:creationId xmlns:a16="http://schemas.microsoft.com/office/drawing/2014/main" id="{C6DF9373-8DEB-4AE9-B84B-5F53506A86BE}"/>
                  </a:ext>
                </a:extLst>
              </p:cNvPr>
              <p:cNvSpPr txBox="1"/>
              <p:nvPr/>
            </p:nvSpPr>
            <p:spPr>
              <a:xfrm>
                <a:off x="5982196" y="3959834"/>
                <a:ext cx="641522" cy="338554"/>
              </a:xfrm>
              <a:prstGeom prst="rect">
                <a:avLst/>
              </a:prstGeom>
              <a:noFill/>
            </p:spPr>
            <p:txBody>
              <a:bodyPr wrap="none" rtlCol="0">
                <a:spAutoFit/>
              </a:bodyPr>
              <a:lstStyle/>
              <a:p>
                <a:r>
                  <a:rPr lang="en-MY" sz="800" dirty="0"/>
                  <a:t>USB-RS232</a:t>
                </a:r>
              </a:p>
              <a:p>
                <a:pPr algn="ctr"/>
                <a:r>
                  <a:rPr lang="en-MY" sz="800" dirty="0"/>
                  <a:t> converter</a:t>
                </a:r>
              </a:p>
            </p:txBody>
          </p:sp>
        </p:grpSp>
        <p:sp>
          <p:nvSpPr>
            <p:cNvPr id="18" name="TextBox 17">
              <a:extLst>
                <a:ext uri="{FF2B5EF4-FFF2-40B4-BE49-F238E27FC236}">
                  <a16:creationId xmlns:a16="http://schemas.microsoft.com/office/drawing/2014/main" id="{6EEAB0D5-E843-41D2-A44E-028772A1AF52}"/>
                </a:ext>
              </a:extLst>
            </p:cNvPr>
            <p:cNvSpPr txBox="1"/>
            <p:nvPr/>
          </p:nvSpPr>
          <p:spPr>
            <a:xfrm>
              <a:off x="6036880" y="2564084"/>
              <a:ext cx="306494" cy="323165"/>
            </a:xfrm>
            <a:prstGeom prst="rect">
              <a:avLst/>
            </a:prstGeom>
            <a:noFill/>
          </p:spPr>
          <p:txBody>
            <a:bodyPr wrap="none" rtlCol="0">
              <a:spAutoFit/>
            </a:bodyPr>
            <a:lstStyle/>
            <a:p>
              <a:pPr algn="ctr"/>
              <a:r>
                <a:rPr lang="en-MY" sz="500" dirty="0"/>
                <a:t>TX</a:t>
              </a:r>
            </a:p>
            <a:p>
              <a:pPr algn="ctr"/>
              <a:r>
                <a:rPr lang="en-MY" sz="500" dirty="0"/>
                <a:t>RX</a:t>
              </a:r>
            </a:p>
            <a:p>
              <a:pPr algn="ctr"/>
              <a:r>
                <a:rPr lang="en-MY" sz="500" dirty="0"/>
                <a:t>GND</a:t>
              </a:r>
            </a:p>
          </p:txBody>
        </p:sp>
        <p:cxnSp>
          <p:nvCxnSpPr>
            <p:cNvPr id="16" name="Straight Connector 15">
              <a:extLst>
                <a:ext uri="{FF2B5EF4-FFF2-40B4-BE49-F238E27FC236}">
                  <a16:creationId xmlns:a16="http://schemas.microsoft.com/office/drawing/2014/main" id="{E93AE4CB-C275-4ABC-9B85-4764C52208B4}"/>
                </a:ext>
              </a:extLst>
            </p:cNvPr>
            <p:cNvCxnSpPr>
              <a:cxnSpLocks/>
            </p:cNvCxnSpPr>
            <p:nvPr/>
          </p:nvCxnSpPr>
          <p:spPr>
            <a:xfrm flipV="1">
              <a:off x="6265688" y="2648165"/>
              <a:ext cx="785046" cy="4352"/>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C11E77F-12C6-42B8-9E38-D743A1DC468E}"/>
                </a:ext>
              </a:extLst>
            </p:cNvPr>
            <p:cNvCxnSpPr>
              <a:cxnSpLocks/>
            </p:cNvCxnSpPr>
            <p:nvPr/>
          </p:nvCxnSpPr>
          <p:spPr>
            <a:xfrm flipV="1">
              <a:off x="6261190" y="2732247"/>
              <a:ext cx="87665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555EC4-3478-4342-94DE-0F25117C0929}"/>
                </a:ext>
              </a:extLst>
            </p:cNvPr>
            <p:cNvCxnSpPr>
              <a:cxnSpLocks/>
            </p:cNvCxnSpPr>
            <p:nvPr/>
          </p:nvCxnSpPr>
          <p:spPr>
            <a:xfrm flipV="1">
              <a:off x="7132918" y="2196952"/>
              <a:ext cx="0" cy="53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542E7B-1C3D-44F1-A280-84C5EB377E60}"/>
                </a:ext>
              </a:extLst>
            </p:cNvPr>
            <p:cNvCxnSpPr>
              <a:cxnSpLocks/>
            </p:cNvCxnSpPr>
            <p:nvPr/>
          </p:nvCxnSpPr>
          <p:spPr>
            <a:xfrm>
              <a:off x="7131259" y="2196951"/>
              <a:ext cx="65872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82AEC14-E84B-4741-80C3-7048649805D8}"/>
                </a:ext>
              </a:extLst>
            </p:cNvPr>
            <p:cNvCxnSpPr>
              <a:cxnSpLocks/>
            </p:cNvCxnSpPr>
            <p:nvPr/>
          </p:nvCxnSpPr>
          <p:spPr>
            <a:xfrm flipV="1">
              <a:off x="7048123" y="2070198"/>
              <a:ext cx="0" cy="577968"/>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31D0D95-2E2A-4F6B-B611-BF969BAE0E9A}"/>
                </a:ext>
              </a:extLst>
            </p:cNvPr>
            <p:cNvCxnSpPr>
              <a:cxnSpLocks/>
            </p:cNvCxnSpPr>
            <p:nvPr/>
          </p:nvCxnSpPr>
          <p:spPr>
            <a:xfrm>
              <a:off x="7048123" y="2070198"/>
              <a:ext cx="65575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30EB406-82FB-45C8-94BF-DDA17E6F7049}"/>
                </a:ext>
              </a:extLst>
            </p:cNvPr>
            <p:cNvCxnSpPr>
              <a:cxnSpLocks/>
            </p:cNvCxnSpPr>
            <p:nvPr/>
          </p:nvCxnSpPr>
          <p:spPr>
            <a:xfrm flipV="1">
              <a:off x="6265688" y="2816328"/>
              <a:ext cx="87665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F0DAD44-5188-4AEA-BDB6-6ACFEA70E258}"/>
                </a:ext>
              </a:extLst>
            </p:cNvPr>
            <p:cNvCxnSpPr>
              <a:cxnSpLocks/>
            </p:cNvCxnSpPr>
            <p:nvPr/>
          </p:nvCxnSpPr>
          <p:spPr>
            <a:xfrm flipV="1">
              <a:off x="7144621" y="2810233"/>
              <a:ext cx="0" cy="173103"/>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DFDCE0B-8A37-4145-B798-6B5D929BD344}"/>
                </a:ext>
              </a:extLst>
            </p:cNvPr>
            <p:cNvCxnSpPr>
              <a:cxnSpLocks/>
            </p:cNvCxnSpPr>
            <p:nvPr/>
          </p:nvCxnSpPr>
          <p:spPr>
            <a:xfrm>
              <a:off x="7144621" y="2983336"/>
              <a:ext cx="8212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0899C74-F696-4132-81D2-69B859648A4C}"/>
                </a:ext>
              </a:extLst>
            </p:cNvPr>
            <p:cNvCxnSpPr>
              <a:cxnSpLocks/>
              <a:stCxn id="3" idx="3"/>
            </p:cNvCxnSpPr>
            <p:nvPr/>
          </p:nvCxnSpPr>
          <p:spPr>
            <a:xfrm>
              <a:off x="4831651" y="2894944"/>
              <a:ext cx="725878" cy="4880"/>
            </a:xfrm>
            <a:prstGeom prst="line">
              <a:avLst/>
            </a:prstGeom>
            <a:ln w="19050"/>
          </p:spPr>
          <p:style>
            <a:lnRef idx="1">
              <a:schemeClr val="dk1"/>
            </a:lnRef>
            <a:fillRef idx="0">
              <a:schemeClr val="dk1"/>
            </a:fillRef>
            <a:effectRef idx="0">
              <a:schemeClr val="dk1"/>
            </a:effectRef>
            <a:fontRef idx="minor">
              <a:schemeClr val="tx1"/>
            </a:fontRef>
          </p:style>
        </p:cxnSp>
        <p:sp>
          <p:nvSpPr>
            <p:cNvPr id="1038" name="Rectangle 1037">
              <a:extLst>
                <a:ext uri="{FF2B5EF4-FFF2-40B4-BE49-F238E27FC236}">
                  <a16:creationId xmlns:a16="http://schemas.microsoft.com/office/drawing/2014/main" id="{A9545BC8-9426-4B57-8807-74804143E672}"/>
                </a:ext>
              </a:extLst>
            </p:cNvPr>
            <p:cNvSpPr/>
            <p:nvPr/>
          </p:nvSpPr>
          <p:spPr>
            <a:xfrm>
              <a:off x="1578303" y="3671262"/>
              <a:ext cx="4333305" cy="261610"/>
            </a:xfrm>
            <a:prstGeom prst="rect">
              <a:avLst/>
            </a:prstGeom>
          </p:spPr>
          <p:txBody>
            <a:bodyPr wrap="square">
              <a:spAutoFit/>
            </a:bodyPr>
            <a:lstStyle/>
            <a:p>
              <a:pPr lvl="1" algn="ctr"/>
              <a:r>
                <a:rPr lang="en-MY" sz="1100" dirty="0"/>
                <a:t>When a device is connected a ‘COM’ port is established at the PC</a:t>
              </a:r>
            </a:p>
          </p:txBody>
        </p:sp>
      </p:grpSp>
    </p:spTree>
    <p:extLst>
      <p:ext uri="{BB962C8B-B14F-4D97-AF65-F5344CB8AC3E}">
        <p14:creationId xmlns:p14="http://schemas.microsoft.com/office/powerpoint/2010/main" val="2376266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449</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MCTE 3104 Mechatronics Interfacing Lab</vt:lpstr>
      <vt:lpstr>Outline</vt:lpstr>
      <vt:lpstr>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MCTE 3104 Mechatronics Interfacing Lab</dc:title>
  <dc:creator>Default</dc:creator>
  <cp:lastModifiedBy>Default</cp:lastModifiedBy>
  <cp:revision>24</cp:revision>
  <dcterms:created xsi:type="dcterms:W3CDTF">2018-10-03T16:52:55Z</dcterms:created>
  <dcterms:modified xsi:type="dcterms:W3CDTF">2018-10-12T00:39:56Z</dcterms:modified>
</cp:coreProperties>
</file>