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4" r:id="rId8"/>
    <p:sldId id="276" r:id="rId9"/>
    <p:sldId id="287" r:id="rId10"/>
    <p:sldId id="277" r:id="rId11"/>
    <p:sldId id="278" r:id="rId12"/>
    <p:sldId id="279" r:id="rId13"/>
    <p:sldId id="288" r:id="rId14"/>
    <p:sldId id="280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2B2839-A782-4A43-8689-784E28900F9C}">
          <p14:sldIdLst>
            <p14:sldId id="256"/>
            <p14:sldId id="257"/>
            <p14:sldId id="258"/>
            <p14:sldId id="259"/>
            <p14:sldId id="260"/>
            <p14:sldId id="275"/>
            <p14:sldId id="274"/>
            <p14:sldId id="276"/>
            <p14:sldId id="287"/>
            <p14:sldId id="277"/>
            <p14:sldId id="278"/>
            <p14:sldId id="279"/>
            <p14:sldId id="288"/>
            <p14:sldId id="280"/>
            <p14:sldId id="289"/>
            <p14:sldId id="290"/>
          </p14:sldIdLst>
        </p14:section>
        <p14:section name="Default Section" id="{303157B0-7F92-44B3-96D2-D2659ACE8CC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26FC-BEC2-4D8F-8A38-6C82B67C7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9575A-8BBC-4478-841C-D4FC8E7FF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8BBF4-F47C-4515-A136-206E8F8F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5/10/2018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C2171-4030-4534-8B98-50CB0CE1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0C2B-0B61-4C54-A3D9-87EB39B2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94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CA91-B241-4C8C-AB73-280D8C51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C89F2-4E52-4B97-9238-76A4E3FA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310B6-EE19-4C07-A7F7-E3901410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5/10/2018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284B5-1923-4D22-899C-A1477BC9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FB8E-CC0A-488F-99BD-B514C7CC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253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219D1-B850-4C7D-8317-C7EA30616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B1F66-A58A-4F24-AA98-B840339B6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2B70-FFB7-4742-A9B5-A86DAD96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5/10/2018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C12B7-308D-480C-932B-3CC2DD50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ABBD-9AE5-4214-9F9E-CB056009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948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3E0B-EE48-4F02-A4B5-9A4D651C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64DE-93B1-4E71-A737-FD7262F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D80D6-6AC1-4CBE-9698-F07F8D7D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5/10/2018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14F4-21A2-4AA7-9F68-F5299803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023C-B698-40AB-BFDE-7DC52B7D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153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D84C-9366-4182-8505-03C60EEF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39A1C-C370-42FA-8525-4655AFF25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EB66-CAA6-4F28-8D9A-77E1C561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5/10/2018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ED75-17FC-4AED-93C0-EBDB9720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3360-DA51-4C9F-AC91-74F19A0B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414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A5D5-6DAB-40E1-83D3-C70B879F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2374-2B40-43CB-A174-04BF3A67F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38DDD-40B3-4E76-928F-F9139B89A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80B64-3B25-40BA-ABFD-EEF055A1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5/10/2018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57FCA-8EC1-4BF4-B3B9-615596D3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AE65-28BC-40D2-999B-0F7C9F52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284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344D-6D91-44B1-8683-5D152619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C6CE6-0AE5-46C9-96D0-9BC33241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BFA3C-2B7E-4891-88B2-C4B366E86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67A29-44E6-4E6D-B7E2-982D1A767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5DC24-27B7-485C-A973-AFB39FE85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8407A-FE68-4772-AD09-E938D4F8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5/10/2018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36443-D6C0-4163-B310-C01C2B5E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17189-EB91-40C7-95DF-C730468D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41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CA29-D0F5-44F9-B982-94F79F15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44FE1-0DF0-4F99-81E2-AB01DA01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5/10/2018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F85E0-0C86-4F7C-A777-3F628DBB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63F5-A2DB-4A7D-B1F8-B5F9C8DD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369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A1442-4B06-4726-B31A-723C2F4D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5/10/2018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66D79-5F28-4840-AE3C-4B04E63C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62CF7-5CED-477F-A299-FC0D7F47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37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DEBE-CB1A-491A-8829-57280E24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F5FC-CBA4-445A-BC4D-BB02243C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4C246-C77C-4BEF-88B1-3D0EA15A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8FFFE-34CA-46B7-93F8-42FFC872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5/10/2018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A5C18-76F2-49BA-8587-441A63B4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D5530-5B6A-45D9-A3D2-188EBFAD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143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8CC3-C36D-45BA-B5BA-76495878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DB098-92DF-44EA-9B41-A6A24824D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B8767-CC0E-46CB-BCAD-517C87183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3DE8-9DB7-420D-9593-F7729504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5/10/2018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D890-9039-4F17-AA57-93984F61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426D6-14D9-4EC1-9207-AFF649A7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13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6BBA6-B20B-4754-8EE8-B65206E9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E783-8AF8-4939-87F8-0833C3CB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8DDE5-F177-4D8E-80AB-FBC156359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E33D-D95F-4D7A-BE4A-6CFDAFB57E07}" type="datetimeFigureOut">
              <a:rPr lang="en-MY" smtClean="0"/>
              <a:t>5/10/2018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BF5E9-5AD7-47BE-A507-F160C61CF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5C1C0-1F4A-43E7-ABBD-0859C660E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191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610F-23A7-4A68-93CB-07387640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b="1" dirty="0">
                <a:solidFill>
                  <a:srgbClr val="FF0000"/>
                </a:solidFill>
              </a:rPr>
              <a:t>MCTE 3104</a:t>
            </a:r>
            <a:br>
              <a:rPr lang="en-MY" dirty="0"/>
            </a:br>
            <a:r>
              <a:rPr lang="en-MY" dirty="0"/>
              <a:t>Mechatronics Interfacing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DB12A-EBCA-40A4-AA6A-E27B98E07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575" y="5162132"/>
            <a:ext cx="10170850" cy="573505"/>
          </a:xfrm>
        </p:spPr>
        <p:txBody>
          <a:bodyPr>
            <a:normAutofit/>
          </a:bodyPr>
          <a:lstStyle/>
          <a:p>
            <a:r>
              <a:rPr lang="en-MY" dirty="0"/>
              <a:t>WEEK 5: Serial USB – UART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2317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E3B3FC-9207-40D9-B235-37AC01669A37}"/>
              </a:ext>
            </a:extLst>
          </p:cNvPr>
          <p:cNvSpPr txBox="1"/>
          <p:nvPr/>
        </p:nvSpPr>
        <p:spPr>
          <a:xfrm>
            <a:off x="847725" y="446200"/>
            <a:ext cx="572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Typical device to Device (UART) – Device (UART) interfacing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3A36C6C-8D57-4FBF-A6D4-D578BC7A6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07" t="41890" r="36214" b="44984"/>
          <a:stretch/>
        </p:blipFill>
        <p:spPr>
          <a:xfrm>
            <a:off x="2801424" y="2252709"/>
            <a:ext cx="6589152" cy="23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5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E3B3FC-9207-40D9-B235-37AC01669A37}"/>
              </a:ext>
            </a:extLst>
          </p:cNvPr>
          <p:cNvSpPr txBox="1"/>
          <p:nvPr/>
        </p:nvSpPr>
        <p:spPr>
          <a:xfrm>
            <a:off x="847725" y="446200"/>
            <a:ext cx="571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Simple device to Device (UART) – Device (UART) interfacing</a:t>
            </a:r>
          </a:p>
        </p:txBody>
      </p:sp>
      <p:pic>
        <p:nvPicPr>
          <p:cNvPr id="39" name="Picture 38" descr="A circuit board&#10;&#10;Description generated with very high confidence">
            <a:extLst>
              <a:ext uri="{FF2B5EF4-FFF2-40B4-BE49-F238E27FC236}">
                <a16:creationId xmlns:a16="http://schemas.microsoft.com/office/drawing/2014/main" id="{82DC5582-FA02-4B76-A3ED-A62CE47A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2" t="3763" r="7729" b="11503"/>
          <a:stretch/>
        </p:blipFill>
        <p:spPr>
          <a:xfrm>
            <a:off x="2438400" y="1565085"/>
            <a:ext cx="7315200" cy="46892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757A34-86F3-462C-AAFF-042BB92EBBD4}"/>
              </a:ext>
            </a:extLst>
          </p:cNvPr>
          <p:cNvSpPr txBox="1"/>
          <p:nvPr/>
        </p:nvSpPr>
        <p:spPr>
          <a:xfrm>
            <a:off x="3680822" y="5857801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C5174-EBC9-466A-97C4-665A2A74131F}"/>
              </a:ext>
            </a:extLst>
          </p:cNvPr>
          <p:cNvSpPr txBox="1"/>
          <p:nvPr/>
        </p:nvSpPr>
        <p:spPr>
          <a:xfrm>
            <a:off x="7318267" y="5673135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EC8C2-B77A-41D3-80E2-FEF9D2AABBBC}"/>
              </a:ext>
            </a:extLst>
          </p:cNvPr>
          <p:cNvSpPr/>
          <p:nvPr/>
        </p:nvSpPr>
        <p:spPr>
          <a:xfrm>
            <a:off x="847725" y="820976"/>
            <a:ext cx="120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Example 3:</a:t>
            </a:r>
          </a:p>
        </p:txBody>
      </p:sp>
    </p:spTree>
    <p:extLst>
      <p:ext uri="{BB962C8B-B14F-4D97-AF65-F5344CB8AC3E}">
        <p14:creationId xmlns:p14="http://schemas.microsoft.com/office/powerpoint/2010/main" val="117312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A1122216-A42B-4539-BCF9-E538127E6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26149" r="88641" b="53398"/>
          <a:stretch/>
        </p:blipFill>
        <p:spPr>
          <a:xfrm>
            <a:off x="847725" y="1715668"/>
            <a:ext cx="3231472" cy="3426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95868A-1711-49A0-954D-2B4857D225DE}"/>
              </a:ext>
            </a:extLst>
          </p:cNvPr>
          <p:cNvSpPr txBox="1"/>
          <p:nvPr/>
        </p:nvSpPr>
        <p:spPr>
          <a:xfrm>
            <a:off x="847725" y="446200"/>
            <a:ext cx="571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Simple device to Device (UART) – Device (UART) interfacing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3710A-0817-4730-91A4-34CB78FA9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" t="26553" r="74744" b="38120"/>
          <a:stretch/>
        </p:blipFill>
        <p:spPr>
          <a:xfrm>
            <a:off x="6182774" y="1361731"/>
            <a:ext cx="5161501" cy="4134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897A0A-DF0E-4071-8C1C-8DC05CD05056}"/>
              </a:ext>
            </a:extLst>
          </p:cNvPr>
          <p:cNvSpPr txBox="1"/>
          <p:nvPr/>
        </p:nvSpPr>
        <p:spPr>
          <a:xfrm>
            <a:off x="1657073" y="5715382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2DD78-3E9C-4234-B1B3-25E3D0C9498D}"/>
              </a:ext>
            </a:extLst>
          </p:cNvPr>
          <p:cNvSpPr txBox="1"/>
          <p:nvPr/>
        </p:nvSpPr>
        <p:spPr>
          <a:xfrm>
            <a:off x="8214912" y="5673135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DD7971-6FE4-4F26-917F-7B2BF3F158E6}"/>
              </a:ext>
            </a:extLst>
          </p:cNvPr>
          <p:cNvSpPr/>
          <p:nvPr/>
        </p:nvSpPr>
        <p:spPr>
          <a:xfrm>
            <a:off x="847725" y="820976"/>
            <a:ext cx="235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Example 3: (continued)</a:t>
            </a:r>
          </a:p>
        </p:txBody>
      </p:sp>
    </p:spTree>
    <p:extLst>
      <p:ext uri="{BB962C8B-B14F-4D97-AF65-F5344CB8AC3E}">
        <p14:creationId xmlns:p14="http://schemas.microsoft.com/office/powerpoint/2010/main" val="205813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7B21AD-40F4-4007-9B1D-A6F537D36DD3}"/>
              </a:ext>
            </a:extLst>
          </p:cNvPr>
          <p:cNvSpPr txBox="1"/>
          <p:nvPr/>
        </p:nvSpPr>
        <p:spPr>
          <a:xfrm>
            <a:off x="847725" y="103868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Lab activity 2: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F8C86-3541-4086-BED5-4A259D9D6D51}"/>
              </a:ext>
            </a:extLst>
          </p:cNvPr>
          <p:cNvSpPr txBox="1"/>
          <p:nvPr/>
        </p:nvSpPr>
        <p:spPr>
          <a:xfrm>
            <a:off x="600738" y="2716548"/>
            <a:ext cx="1099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 two Arduinos (using UART lines) in such a way that Arduino 1 sends movement commands in degrees and Arduino 2 listens to it and moves a servo according to the command it receives.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92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95868A-1711-49A0-954D-2B4857D225DE}"/>
              </a:ext>
            </a:extLst>
          </p:cNvPr>
          <p:cNvSpPr txBox="1"/>
          <p:nvPr/>
        </p:nvSpPr>
        <p:spPr>
          <a:xfrm>
            <a:off x="847725" y="446200"/>
            <a:ext cx="304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Arduino </a:t>
            </a:r>
            <a:r>
              <a:rPr lang="en-MY" dirty="0" err="1"/>
              <a:t>SoftwareSerial</a:t>
            </a:r>
            <a:r>
              <a:rPr lang="en-MY" dirty="0"/>
              <a:t> Library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9DC29-373D-4316-8FBF-31776B89A3C7}"/>
              </a:ext>
            </a:extLst>
          </p:cNvPr>
          <p:cNvSpPr/>
          <p:nvPr/>
        </p:nvSpPr>
        <p:spPr>
          <a:xfrm>
            <a:off x="0" y="1252742"/>
            <a:ext cx="43333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/>
              <a:t>Since the Hardware UART chip is connected to 0 and 1 which also goes to the computer via USB connection often time we want to use this port for debugging purposes by displaying on the serial monitor.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 err="1"/>
              <a:t>SoftwareSerial</a:t>
            </a:r>
            <a:r>
              <a:rPr lang="en-MY" sz="1400" dirty="0"/>
              <a:t> library allows user to enable any </a:t>
            </a:r>
            <a:r>
              <a:rPr lang="en-MY" sz="1400" dirty="0" err="1"/>
              <a:t>digitial</a:t>
            </a:r>
            <a:r>
              <a:rPr lang="en-MY" sz="1400" dirty="0"/>
              <a:t> i/o pin to allow serial communication.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/>
              <a:t>You can use this to allow UART communication to other devices</a:t>
            </a:r>
          </a:p>
        </p:txBody>
      </p:sp>
    </p:spTree>
    <p:extLst>
      <p:ext uri="{BB962C8B-B14F-4D97-AF65-F5344CB8AC3E}">
        <p14:creationId xmlns:p14="http://schemas.microsoft.com/office/powerpoint/2010/main" val="92552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95868A-1711-49A0-954D-2B4857D225DE}"/>
              </a:ext>
            </a:extLst>
          </p:cNvPr>
          <p:cNvSpPr txBox="1"/>
          <p:nvPr/>
        </p:nvSpPr>
        <p:spPr>
          <a:xfrm>
            <a:off x="847725" y="446200"/>
            <a:ext cx="493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MY" dirty="0" err="1"/>
              <a:t>rduino</a:t>
            </a:r>
            <a:r>
              <a:rPr lang="en-MY" dirty="0"/>
              <a:t> serial communication using </a:t>
            </a:r>
            <a:r>
              <a:rPr lang="en-MY" dirty="0" err="1"/>
              <a:t>softwareserial</a:t>
            </a:r>
            <a:endParaRPr lang="en-MY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72D892-F503-4257-B59E-E5BF38C88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4"/>
          <a:stretch/>
        </p:blipFill>
        <p:spPr>
          <a:xfrm>
            <a:off x="6408487" y="1609740"/>
            <a:ext cx="4710072" cy="4290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624E0-A6E8-4A46-87A7-4C2FC84B2509}"/>
              </a:ext>
            </a:extLst>
          </p:cNvPr>
          <p:cNvSpPr txBox="1"/>
          <p:nvPr/>
        </p:nvSpPr>
        <p:spPr>
          <a:xfrm>
            <a:off x="1657073" y="5715382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7CA43-9637-4602-888B-DF5A57B3FEE5}"/>
              </a:ext>
            </a:extLst>
          </p:cNvPr>
          <p:cNvSpPr txBox="1"/>
          <p:nvPr/>
        </p:nvSpPr>
        <p:spPr>
          <a:xfrm>
            <a:off x="8214912" y="5673135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A3839-B368-4C61-9858-ABF04CAC5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67" y="2513978"/>
            <a:ext cx="4048125" cy="2943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72D84-AE30-468A-93F5-E9F87B43DB41}"/>
              </a:ext>
            </a:extLst>
          </p:cNvPr>
          <p:cNvSpPr/>
          <p:nvPr/>
        </p:nvSpPr>
        <p:spPr>
          <a:xfrm>
            <a:off x="847725" y="820976"/>
            <a:ext cx="120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Example 4:</a:t>
            </a:r>
          </a:p>
        </p:txBody>
      </p:sp>
    </p:spTree>
    <p:extLst>
      <p:ext uri="{BB962C8B-B14F-4D97-AF65-F5344CB8AC3E}">
        <p14:creationId xmlns:p14="http://schemas.microsoft.com/office/powerpoint/2010/main" val="115730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7B21AD-40F4-4007-9B1D-A6F537D36DD3}"/>
              </a:ext>
            </a:extLst>
          </p:cNvPr>
          <p:cNvSpPr txBox="1"/>
          <p:nvPr/>
        </p:nvSpPr>
        <p:spPr>
          <a:xfrm>
            <a:off x="847725" y="103868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Lab activity 3: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D016-E805-4DE5-878B-8C1AA05C5596}"/>
              </a:ext>
            </a:extLst>
          </p:cNvPr>
          <p:cNvSpPr txBox="1"/>
          <p:nvPr/>
        </p:nvSpPr>
        <p:spPr>
          <a:xfrm>
            <a:off x="847725" y="446200"/>
            <a:ext cx="224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Serial Communication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4D078-B2A5-4985-B223-972EEFB4FE15}"/>
              </a:ext>
            </a:extLst>
          </p:cNvPr>
          <p:cNvSpPr txBox="1"/>
          <p:nvPr/>
        </p:nvSpPr>
        <p:spPr>
          <a:xfrm>
            <a:off x="600738" y="2716548"/>
            <a:ext cx="1099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 two Arduinos (using UART lines) in such a way that Arduino 1 reads a potentiometer value and transmit the value via the UART lines and Arduino 2 listens to it and display values on the serial monitor.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8769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36A2-04E5-4098-9AE7-7D609FE5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100E-5066-4CDD-B9BA-45ECD8B7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Serial Communication (USB &lt;-&gt; UART)</a:t>
            </a:r>
          </a:p>
          <a:p>
            <a:pPr lvl="1"/>
            <a:r>
              <a:rPr lang="en-MY" dirty="0"/>
              <a:t>PC &lt;-&gt; Arduino</a:t>
            </a:r>
          </a:p>
          <a:p>
            <a:pPr lvl="1"/>
            <a:r>
              <a:rPr lang="en-MY" dirty="0" err="1"/>
              <a:t>Raspi</a:t>
            </a:r>
            <a:r>
              <a:rPr lang="en-MY" dirty="0"/>
              <a:t> &lt;-&gt; Arduino</a:t>
            </a:r>
          </a:p>
          <a:p>
            <a:r>
              <a:rPr lang="en-MY" dirty="0"/>
              <a:t>Serial Communication (Device UART &lt;-&gt; Device UART)</a:t>
            </a:r>
          </a:p>
          <a:p>
            <a:pPr lvl="1"/>
            <a:r>
              <a:rPr lang="en-MY" dirty="0"/>
              <a:t>Arduino &lt;-&gt; Arduino</a:t>
            </a:r>
          </a:p>
          <a:p>
            <a:r>
              <a:rPr lang="en-MY" dirty="0"/>
              <a:t>Serial UART Arduino Software Serial Library</a:t>
            </a:r>
          </a:p>
          <a:p>
            <a:pPr lvl="1"/>
            <a:r>
              <a:rPr lang="en-MY" dirty="0"/>
              <a:t>Arduino &lt;-&gt; Bluetooth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295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3B6540-B8DE-4246-8ADC-C1600F7D9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0" t="15000" r="17110" b="5000"/>
          <a:stretch/>
        </p:blipFill>
        <p:spPr>
          <a:xfrm>
            <a:off x="1352550" y="101074"/>
            <a:ext cx="9486900" cy="66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rcuit board&#10;&#10;Description generated with high confidence">
            <a:extLst>
              <a:ext uri="{FF2B5EF4-FFF2-40B4-BE49-F238E27FC236}">
                <a16:creationId xmlns:a16="http://schemas.microsoft.com/office/drawing/2014/main" id="{814C6192-38D4-43F3-AEBB-646136D1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16" y="0"/>
            <a:ext cx="9691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4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E3B3FC-9207-40D9-B235-37AC01669A37}"/>
              </a:ext>
            </a:extLst>
          </p:cNvPr>
          <p:cNvSpPr txBox="1"/>
          <p:nvPr/>
        </p:nvSpPr>
        <p:spPr>
          <a:xfrm>
            <a:off x="847725" y="446200"/>
            <a:ext cx="308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Typical device to PC interfacing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2FE9B7D-F3C9-4BD3-8BB2-8A2CC734BDF9}"/>
              </a:ext>
            </a:extLst>
          </p:cNvPr>
          <p:cNvGrpSpPr/>
          <p:nvPr/>
        </p:nvGrpSpPr>
        <p:grpSpPr>
          <a:xfrm>
            <a:off x="3060001" y="773814"/>
            <a:ext cx="6071997" cy="2307952"/>
            <a:chOff x="847725" y="2275024"/>
            <a:chExt cx="6071997" cy="23079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CB3438-882A-4217-97D6-CD75105A6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25" y="2543175"/>
              <a:ext cx="1771650" cy="177165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1EE8E7-E0AF-4C47-A173-5095EDAF93F6}"/>
                </a:ext>
              </a:extLst>
            </p:cNvPr>
            <p:cNvGrpSpPr/>
            <p:nvPr/>
          </p:nvGrpSpPr>
          <p:grpSpPr>
            <a:xfrm>
              <a:off x="3349751" y="3106840"/>
              <a:ext cx="699163" cy="644320"/>
              <a:chOff x="5940551" y="3806951"/>
              <a:chExt cx="699163" cy="6443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49F6A5-34C6-4C30-BD8A-59908051FDE4}"/>
                  </a:ext>
                </a:extLst>
              </p:cNvPr>
              <p:cNvSpPr/>
              <p:nvPr/>
            </p:nvSpPr>
            <p:spPr>
              <a:xfrm>
                <a:off x="5940551" y="3806951"/>
                <a:ext cx="699163" cy="644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F9373-8DEB-4AE9-B84B-5F53506A86BE}"/>
                  </a:ext>
                </a:extLst>
              </p:cNvPr>
              <p:cNvSpPr txBox="1"/>
              <p:nvPr/>
            </p:nvSpPr>
            <p:spPr>
              <a:xfrm>
                <a:off x="5982196" y="3959834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800" dirty="0"/>
                  <a:t>USB-UART</a:t>
                </a:r>
              </a:p>
              <a:p>
                <a:pPr algn="ctr"/>
                <a:r>
                  <a:rPr lang="en-MY" sz="800" dirty="0"/>
                  <a:t> converter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0B7B71-42F3-4905-9075-3C5ECA78B232}"/>
                </a:ext>
              </a:extLst>
            </p:cNvPr>
            <p:cNvGrpSpPr/>
            <p:nvPr/>
          </p:nvGrpSpPr>
          <p:grpSpPr>
            <a:xfrm>
              <a:off x="5272278" y="2275024"/>
              <a:ext cx="1647444" cy="2307952"/>
              <a:chOff x="7943850" y="2543175"/>
              <a:chExt cx="1230630" cy="1724025"/>
            </a:xfrm>
          </p:grpSpPr>
          <p:pic>
            <p:nvPicPr>
              <p:cNvPr id="8" name="Picture 7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945E0BA8-6D90-4988-B83F-FDD4AC010D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42" t="16892" r="19636" b="2663"/>
              <a:stretch/>
            </p:blipFill>
            <p:spPr>
              <a:xfrm>
                <a:off x="7943850" y="2543175"/>
                <a:ext cx="1230630" cy="1724025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A1B96B-02AA-43B7-AC21-7A5193FE18C1}"/>
                  </a:ext>
                </a:extLst>
              </p:cNvPr>
              <p:cNvSpPr/>
              <p:nvPr/>
            </p:nvSpPr>
            <p:spPr>
              <a:xfrm>
                <a:off x="7947660" y="3867150"/>
                <a:ext cx="160020" cy="316230"/>
              </a:xfrm>
              <a:prstGeom prst="rect">
                <a:avLst/>
              </a:prstGeom>
              <a:solidFill>
                <a:srgbClr val="F0F0F0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EAB0D5-E843-41D2-A44E-028772A1AF52}"/>
                </a:ext>
              </a:extLst>
            </p:cNvPr>
            <p:cNvSpPr txBox="1"/>
            <p:nvPr/>
          </p:nvSpPr>
          <p:spPr>
            <a:xfrm>
              <a:off x="3824604" y="3098140"/>
              <a:ext cx="3064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500" dirty="0"/>
                <a:t>TX</a:t>
              </a:r>
            </a:p>
            <a:p>
              <a:pPr algn="ctr"/>
              <a:r>
                <a:rPr lang="en-MY" sz="500" dirty="0"/>
                <a:t>RX</a:t>
              </a:r>
            </a:p>
            <a:p>
              <a:pPr algn="ctr"/>
              <a:r>
                <a:rPr lang="en-MY" sz="500" dirty="0"/>
                <a:t>GND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3AE4CB-C275-4ABC-9B85-4764C5220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412" y="3182221"/>
              <a:ext cx="785046" cy="43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11E77F-12C6-42B8-9E38-D743A1DC4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8914" y="3266303"/>
              <a:ext cx="876654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555EC4-3478-4342-94DE-0F25117C0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0642" y="2731008"/>
              <a:ext cx="0" cy="5352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542E7B-1C3D-44F1-A280-84C5EB377E60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83" y="2731007"/>
              <a:ext cx="46550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82AEC14-E84B-4741-80C3-704864980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5847" y="2604254"/>
              <a:ext cx="0" cy="5779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1D0D95-2E2A-4F6B-B611-BF969BAE0E9A}"/>
                </a:ext>
              </a:extLst>
            </p:cNvPr>
            <p:cNvCxnSpPr>
              <a:cxnSpLocks/>
            </p:cNvCxnSpPr>
            <p:nvPr/>
          </p:nvCxnSpPr>
          <p:spPr>
            <a:xfrm>
              <a:off x="4835847" y="2604254"/>
              <a:ext cx="65575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0EB406-82FB-45C8-94BF-DDA17E6F7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412" y="3350384"/>
              <a:ext cx="876654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F0DAD44-5188-4AEA-BDB6-6ACFEA70E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2345" y="3344289"/>
              <a:ext cx="0" cy="1731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FDCE0B-8A37-4145-B798-6B5D929BD344}"/>
                </a:ext>
              </a:extLst>
            </p:cNvPr>
            <p:cNvCxnSpPr>
              <a:cxnSpLocks/>
            </p:cNvCxnSpPr>
            <p:nvPr/>
          </p:nvCxnSpPr>
          <p:spPr>
            <a:xfrm>
              <a:off x="4932345" y="3517392"/>
              <a:ext cx="5592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0899C74-F696-4132-81D2-69B859648A4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619375" y="3429000"/>
              <a:ext cx="725878" cy="4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A9545BC8-9426-4B57-8807-74804143E672}"/>
              </a:ext>
            </a:extLst>
          </p:cNvPr>
          <p:cNvSpPr/>
          <p:nvPr/>
        </p:nvSpPr>
        <p:spPr>
          <a:xfrm>
            <a:off x="1578303" y="2704108"/>
            <a:ext cx="43333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MY" sz="1100" dirty="0"/>
              <a:t>When a device is connected a ‘COM’ port is established at the PC</a:t>
            </a:r>
          </a:p>
        </p:txBody>
      </p:sp>
    </p:spTree>
    <p:extLst>
      <p:ext uri="{BB962C8B-B14F-4D97-AF65-F5344CB8AC3E}">
        <p14:creationId xmlns:p14="http://schemas.microsoft.com/office/powerpoint/2010/main" val="3213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E3B3FC-9207-40D9-B235-37AC01669A37}"/>
              </a:ext>
            </a:extLst>
          </p:cNvPr>
          <p:cNvSpPr txBox="1"/>
          <p:nvPr/>
        </p:nvSpPr>
        <p:spPr>
          <a:xfrm>
            <a:off x="847725" y="446200"/>
            <a:ext cx="22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USB – UART Converter</a:t>
            </a:r>
          </a:p>
        </p:txBody>
      </p:sp>
      <p:pic>
        <p:nvPicPr>
          <p:cNvPr id="1041" name="Picture 1040" descr="A circuit board&#10;&#10;Description generated with very high confidence">
            <a:extLst>
              <a:ext uri="{FF2B5EF4-FFF2-40B4-BE49-F238E27FC236}">
                <a16:creationId xmlns:a16="http://schemas.microsoft.com/office/drawing/2014/main" id="{DF657468-3E55-48A5-96C4-9CFBCEE6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55391" y="1907787"/>
            <a:ext cx="4415958" cy="2787378"/>
          </a:xfrm>
          <a:prstGeom prst="rect">
            <a:avLst/>
          </a:prstGeom>
        </p:spPr>
      </p:pic>
      <p:pic>
        <p:nvPicPr>
          <p:cNvPr id="1043" name="Picture 1042" descr="A circuit board&#10;&#10;Description generated with very high confidence">
            <a:extLst>
              <a:ext uri="{FF2B5EF4-FFF2-40B4-BE49-F238E27FC236}">
                <a16:creationId xmlns:a16="http://schemas.microsoft.com/office/drawing/2014/main" id="{ED05FEED-EC49-4F0D-B031-0BF7F8457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87873" y="1858429"/>
            <a:ext cx="4216254" cy="2913378"/>
          </a:xfrm>
          <a:prstGeom prst="rect">
            <a:avLst/>
          </a:prstGeom>
        </p:spPr>
      </p:pic>
      <p:pic>
        <p:nvPicPr>
          <p:cNvPr id="1045" name="Picture 1044" descr="A circuit board&#10;&#10;Description generated with very high confidence">
            <a:extLst>
              <a:ext uri="{FF2B5EF4-FFF2-40B4-BE49-F238E27FC236}">
                <a16:creationId xmlns:a16="http://schemas.microsoft.com/office/drawing/2014/main" id="{CFA40F86-A4FE-4444-AD3D-A1EA86C11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3201" y="1687855"/>
            <a:ext cx="4302463" cy="3340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ACF642-C56D-458B-BAE6-1049D2A212D0}"/>
              </a:ext>
            </a:extLst>
          </p:cNvPr>
          <p:cNvCxnSpPr>
            <a:cxnSpLocks/>
          </p:cNvCxnSpPr>
          <p:nvPr/>
        </p:nvCxnSpPr>
        <p:spPr>
          <a:xfrm flipV="1">
            <a:off x="2875280" y="2763520"/>
            <a:ext cx="1" cy="29768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062BF3-76A7-4322-A944-C8330E51D078}"/>
              </a:ext>
            </a:extLst>
          </p:cNvPr>
          <p:cNvCxnSpPr>
            <a:cxnSpLocks/>
          </p:cNvCxnSpPr>
          <p:nvPr/>
        </p:nvCxnSpPr>
        <p:spPr>
          <a:xfrm flipV="1">
            <a:off x="6543040" y="2763520"/>
            <a:ext cx="1" cy="29768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B6ADCC-7450-4C1E-AFEB-CD447E161454}"/>
              </a:ext>
            </a:extLst>
          </p:cNvPr>
          <p:cNvCxnSpPr>
            <a:cxnSpLocks/>
          </p:cNvCxnSpPr>
          <p:nvPr/>
        </p:nvCxnSpPr>
        <p:spPr>
          <a:xfrm flipV="1">
            <a:off x="10464800" y="2763520"/>
            <a:ext cx="1" cy="29768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5709F-925B-4F49-870F-D3F39BD26A38}"/>
              </a:ext>
            </a:extLst>
          </p:cNvPr>
          <p:cNvSpPr/>
          <p:nvPr/>
        </p:nvSpPr>
        <p:spPr>
          <a:xfrm>
            <a:off x="5768565" y="5810996"/>
            <a:ext cx="1548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333333"/>
                </a:solidFill>
                <a:latin typeface="q_serif"/>
              </a:rPr>
              <a:t>ATMEGA16U2 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6ED6AA-4760-47B4-9287-97E3F866CF12}"/>
              </a:ext>
            </a:extLst>
          </p:cNvPr>
          <p:cNvSpPr/>
          <p:nvPr/>
        </p:nvSpPr>
        <p:spPr>
          <a:xfrm>
            <a:off x="9963701" y="5810996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>
                <a:solidFill>
                  <a:srgbClr val="333333"/>
                </a:solidFill>
                <a:latin typeface="q_serif"/>
              </a:rPr>
              <a:t>CH340G </a:t>
            </a:r>
            <a:endParaRPr lang="en-MY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671076-AC46-4DE5-A9BF-1A80F5D4C205}"/>
              </a:ext>
            </a:extLst>
          </p:cNvPr>
          <p:cNvSpPr/>
          <p:nvPr/>
        </p:nvSpPr>
        <p:spPr>
          <a:xfrm>
            <a:off x="1942973" y="581099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545454"/>
                </a:solidFill>
                <a:latin typeface="arial" panose="020B0604020202020204" pitchFamily="34" charset="0"/>
              </a:rPr>
              <a:t>FTDI - FT232RL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1046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E62A6D6-744C-4A87-943E-93870D05F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t="13447" r="49282" b="36752"/>
          <a:stretch/>
        </p:blipFill>
        <p:spPr>
          <a:xfrm>
            <a:off x="6095999" y="845585"/>
            <a:ext cx="5680612" cy="45616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3047B1-7F75-409E-B1E7-56E2BA74F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1" t="30972" r="56719" b="48195"/>
          <a:stretch/>
        </p:blipFill>
        <p:spPr>
          <a:xfrm>
            <a:off x="823911" y="2033587"/>
            <a:ext cx="3869943" cy="279082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B7313D-3948-4F92-9836-6569A3200E75}"/>
              </a:ext>
            </a:extLst>
          </p:cNvPr>
          <p:cNvSpPr/>
          <p:nvPr/>
        </p:nvSpPr>
        <p:spPr>
          <a:xfrm>
            <a:off x="1139788" y="5827749"/>
            <a:ext cx="9912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MY" dirty="0"/>
              <a:t>You can access these established ‘COM’ port using free software such as </a:t>
            </a:r>
            <a:r>
              <a:rPr lang="en-MY" dirty="0" err="1"/>
              <a:t>TeraTerm</a:t>
            </a:r>
            <a:r>
              <a:rPr lang="en-MY" dirty="0"/>
              <a:t>, SSCOM32, etc..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69AEF-D4E3-496E-888F-1915EC27F0F3}"/>
              </a:ext>
            </a:extLst>
          </p:cNvPr>
          <p:cNvSpPr/>
          <p:nvPr/>
        </p:nvSpPr>
        <p:spPr>
          <a:xfrm>
            <a:off x="823911" y="660919"/>
            <a:ext cx="4416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Example 1: Reading values from device on PC</a:t>
            </a:r>
          </a:p>
        </p:txBody>
      </p:sp>
    </p:spTree>
    <p:extLst>
      <p:ext uri="{BB962C8B-B14F-4D97-AF65-F5344CB8AC3E}">
        <p14:creationId xmlns:p14="http://schemas.microsoft.com/office/powerpoint/2010/main" val="412703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47222-1569-4C5F-B0D7-EF034C036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" t="26553" r="74744" b="38120"/>
          <a:stretch/>
        </p:blipFill>
        <p:spPr>
          <a:xfrm>
            <a:off x="949914" y="1709148"/>
            <a:ext cx="3797766" cy="30421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7096AB-F9ED-43AD-BB9D-12677A5A961D}"/>
              </a:ext>
            </a:extLst>
          </p:cNvPr>
          <p:cNvSpPr/>
          <p:nvPr/>
        </p:nvSpPr>
        <p:spPr>
          <a:xfrm>
            <a:off x="5581751" y="2429998"/>
            <a:ext cx="433330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/>
              <a:t>Since the Arduino is programmed to listen to the UART port and turns on on-board LED on when it receives ‘1’ and turns off on-board LED when it receives ‘0’.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/>
              <a:t>You can send command ‘1’ or ‘0’ using free software such as SSCOM32 or write Python script to talk to the Arduino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8B36E-B293-4AD3-A23D-B5D586419B74}"/>
              </a:ext>
            </a:extLst>
          </p:cNvPr>
          <p:cNvSpPr/>
          <p:nvPr/>
        </p:nvSpPr>
        <p:spPr>
          <a:xfrm>
            <a:off x="602475" y="359917"/>
            <a:ext cx="8290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Example 2: Send command from PC to turn On and Off an LED attached to the Arduino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1123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7B21AD-40F4-4007-9B1D-A6F537D36DD3}"/>
              </a:ext>
            </a:extLst>
          </p:cNvPr>
          <p:cNvSpPr txBox="1"/>
          <p:nvPr/>
        </p:nvSpPr>
        <p:spPr>
          <a:xfrm>
            <a:off x="847725" y="103868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Lab activity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F8C86-3541-4086-BED5-4A259D9D6D51}"/>
              </a:ext>
            </a:extLst>
          </p:cNvPr>
          <p:cNvSpPr txBox="1"/>
          <p:nvPr/>
        </p:nvSpPr>
        <p:spPr>
          <a:xfrm>
            <a:off x="600738" y="2716548"/>
            <a:ext cx="1099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SSCOM tool to send commands to the Arduino that will control servo movements.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D016-E805-4DE5-878B-8C1AA05C5596}"/>
              </a:ext>
            </a:extLst>
          </p:cNvPr>
          <p:cNvSpPr txBox="1"/>
          <p:nvPr/>
        </p:nvSpPr>
        <p:spPr>
          <a:xfrm>
            <a:off x="847725" y="446200"/>
            <a:ext cx="224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Serial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3109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440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q_serif</vt:lpstr>
      <vt:lpstr>Office Theme</vt:lpstr>
      <vt:lpstr>MCTE 3104 Mechatronics Interfacing Lab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MCTE 3104 Mechatronics Interfacing Lab</dc:title>
  <dc:creator>Default</dc:creator>
  <cp:lastModifiedBy>Default</cp:lastModifiedBy>
  <cp:revision>11</cp:revision>
  <dcterms:created xsi:type="dcterms:W3CDTF">2018-10-03T16:52:55Z</dcterms:created>
  <dcterms:modified xsi:type="dcterms:W3CDTF">2018-10-05T00:03:55Z</dcterms:modified>
</cp:coreProperties>
</file>