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9" r:id="rId5"/>
    <p:sldId id="261" r:id="rId6"/>
    <p:sldId id="262" r:id="rId7"/>
    <p:sldId id="263" r:id="rId8"/>
    <p:sldId id="267" r:id="rId9"/>
    <p:sldId id="26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2B2839-A782-4A43-8689-784E28900F9C}">
          <p14:sldIdLst>
            <p14:sldId id="256"/>
            <p14:sldId id="257"/>
            <p14:sldId id="266"/>
            <p14:sldId id="279"/>
            <p14:sldId id="261"/>
            <p14:sldId id="262"/>
            <p14:sldId id="263"/>
            <p14:sldId id="267"/>
            <p14:sldId id="26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C6B-642D-4055-A274-EED73D9BB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56405-6D98-40EC-A977-C3186497E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45286-0420-407A-8F66-D3409C1B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21/9/2018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D6094-D6E4-49BE-9CD8-BE223A48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1A5DB-0649-4D21-BC90-546CA7B4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9269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0FAF-D9E8-4611-9226-62A08AE9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89970-C361-4290-AA36-0578E991A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CF98F-6C23-4632-B04F-E7830C46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21/9/2018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BBEFC-1EBA-4E9E-86C6-1D9E5875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A0D54-69CE-4355-B041-630D380F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987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87ABB-7B2C-4D27-8CDB-B167DAF55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A7E76-0052-4285-B3FF-E631F36A9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31A3F-1D06-47E9-BDFD-BD4CAAC7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21/9/2018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AC42-C080-43EE-8C3E-D063DC23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F2716-4645-4A5A-9992-F232EB67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5939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83B7E-3C69-48B2-B7F3-6DF732E5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A9D09-B6E6-4D9C-BD5E-2E68D536C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A9F6B-F304-4830-887C-9CE23732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21/9/2018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2F636-3378-4EBE-887E-214E1EFA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955BC-A7CC-4A2C-B44C-266B565D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72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5BDF-4256-451A-9460-AB0C046B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6B2E3-1B9F-4A35-B1D1-7D3A74415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F6A3E-6124-4974-8D39-B70C8D42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21/9/2018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3AF0-721A-406B-83B9-DC0CB60B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451A4-0F45-40D2-BFF0-6065BB25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8132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2093-195D-45DE-806A-7661CC0F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2368-B6E4-45F8-98D9-E025C8525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F1284-4B6C-45B4-88BD-6E0A6B9FD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BF756-7D11-40EF-9661-4C9A2757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21/9/2018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F4BAA-88D9-4DB0-89EA-09F90A1D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8782B-6E93-4D47-873D-8506E21B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0994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D82A-6C43-4909-A199-C01631B2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081F2-810A-4917-8F7D-951C402CE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7471D-65C2-4AD9-B81B-6D2067E65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461FC-4733-4459-8F9F-3F5A47024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81646-1813-4BED-99F6-2430E6FCC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9C5C5-5584-4F1D-94C9-88BB0337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21/9/2018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2834B-AAF3-415B-A571-9EBA65B4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6E4A9-D294-4B3B-9340-4DD460A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293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E79F-1CAD-4F49-B83B-3F2E3643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EB81B-E4A9-4BEE-90F7-6F8B1DB5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21/9/2018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B3CD0-C149-4981-B70E-14F3397E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186B6-634D-4FFF-A0CC-36A7E147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0060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B173A-2FEB-421C-B48C-EFAAC4B4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21/9/2018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A6BE6-6D3D-4564-86A7-3FF05E76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5EAD-372B-494D-99FA-91DA46BC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8942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6C5D-5D68-4CF4-9995-81F977840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8DC8-5245-4565-B029-1FC8513DD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104EF-338C-45AA-81C6-B0E0DB7D3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E4BDA-2E71-498E-8A23-B34998A3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21/9/2018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B20F6-A2A1-44EA-8192-4854B08B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12FF7-5FEE-4965-9D55-12796E19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712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5FEA-7BCF-410C-9C67-06877589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6765A-61A6-4C50-A5BF-0EDBCFDA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030CE-509A-4C00-86F3-3C677789C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F80C5-D839-4436-9F4C-7FEB3AB6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F2C3-40C6-47F4-BC8D-A335AEA90D2F}" type="datetimeFigureOut">
              <a:rPr lang="en-MY" smtClean="0"/>
              <a:t>21/9/2018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A25E5-6802-46FA-AF8D-5F2DE504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313AB-E580-45AE-900F-A35DDFD8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233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65259-4189-46EB-9265-9E36F1C6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19DFD-7A84-42A5-9FA1-CDA7CC653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17676-27F1-465E-85C6-AEB08362C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FF2C3-40C6-47F4-BC8D-A335AEA90D2F}" type="datetimeFigureOut">
              <a:rPr lang="en-MY" smtClean="0"/>
              <a:t>21/9/2018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9B67B-B680-4E3F-A381-1E1315160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A343-C8E5-4688-94D7-346606B1A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8A6D4-DAC4-4EB6-B927-FA2383A3D10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582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aspberrypi.org/downloads/raspbia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ptechboy.com/raspberry-pi/raspberry-pi-with-lesson-26-controlling-gpio-pins-in-pytho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610F-23A7-4A68-93CB-073876407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b="1" dirty="0">
                <a:solidFill>
                  <a:srgbClr val="FF0000"/>
                </a:solidFill>
              </a:rPr>
              <a:t>MCTE 3104</a:t>
            </a:r>
            <a:br>
              <a:rPr lang="en-MY" dirty="0"/>
            </a:br>
            <a:r>
              <a:rPr lang="en-MY" dirty="0"/>
              <a:t>Mechatronics Interfacing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DB12A-EBCA-40A4-AA6A-E27B98E07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294"/>
            <a:ext cx="9144000" cy="573505"/>
          </a:xfrm>
        </p:spPr>
        <p:txBody>
          <a:bodyPr/>
          <a:lstStyle/>
          <a:p>
            <a:r>
              <a:rPr lang="en-MY" dirty="0"/>
              <a:t>Session no. 2: Intro to Raspberry Pi</a:t>
            </a:r>
          </a:p>
        </p:txBody>
      </p:sp>
    </p:spTree>
    <p:extLst>
      <p:ext uri="{BB962C8B-B14F-4D97-AF65-F5344CB8AC3E}">
        <p14:creationId xmlns:p14="http://schemas.microsoft.com/office/powerpoint/2010/main" val="282317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784C2B-3B8B-4366-9FE9-0817586BD0D3}"/>
              </a:ext>
            </a:extLst>
          </p:cNvPr>
          <p:cNvSpPr txBox="1"/>
          <p:nvPr/>
        </p:nvSpPr>
        <p:spPr>
          <a:xfrm>
            <a:off x="847725" y="103868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Lab activity 2: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38786-F31C-4C38-BC75-29DBB5B7F49F}"/>
              </a:ext>
            </a:extLst>
          </p:cNvPr>
          <p:cNvSpPr txBox="1"/>
          <p:nvPr/>
        </p:nvSpPr>
        <p:spPr>
          <a:xfrm>
            <a:off x="847725" y="446200"/>
            <a:ext cx="329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Simple GPIO control Raspberry 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11A9A-FE0A-44CB-9B8F-FFF2B69CC14D}"/>
              </a:ext>
            </a:extLst>
          </p:cNvPr>
          <p:cNvSpPr txBox="1"/>
          <p:nvPr/>
        </p:nvSpPr>
        <p:spPr>
          <a:xfrm>
            <a:off x="2071789" y="3244334"/>
            <a:ext cx="804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Using the “Mini Strobe Siren” and linear actuator activate it with a push of a button.</a:t>
            </a:r>
          </a:p>
        </p:txBody>
      </p:sp>
    </p:spTree>
    <p:extLst>
      <p:ext uri="{BB962C8B-B14F-4D97-AF65-F5344CB8AC3E}">
        <p14:creationId xmlns:p14="http://schemas.microsoft.com/office/powerpoint/2010/main" val="182804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7DB9AB-DCAE-4EC7-A8E3-6FF8A007A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90" t="35833" r="60000" b="35416"/>
          <a:stretch/>
        </p:blipFill>
        <p:spPr>
          <a:xfrm>
            <a:off x="9486900" y="1197326"/>
            <a:ext cx="1962150" cy="44633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661343-C377-459B-9995-2C7DE8A987AA}"/>
              </a:ext>
            </a:extLst>
          </p:cNvPr>
          <p:cNvSpPr txBox="1"/>
          <p:nvPr/>
        </p:nvSpPr>
        <p:spPr>
          <a:xfrm>
            <a:off x="862239" y="791607"/>
            <a:ext cx="400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Example 3: PWM output on Raspberry 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649F26-2C68-47C0-8A67-AD9C3ED840B5}"/>
              </a:ext>
            </a:extLst>
          </p:cNvPr>
          <p:cNvSpPr txBox="1"/>
          <p:nvPr/>
        </p:nvSpPr>
        <p:spPr>
          <a:xfrm>
            <a:off x="862239" y="199118"/>
            <a:ext cx="2651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PWM control Raspberry 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CBC117-FAA5-4791-868F-D05C3698C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20" y="1197326"/>
            <a:ext cx="5118131" cy="524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76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784C2B-3B8B-4366-9FE9-0817586BD0D3}"/>
              </a:ext>
            </a:extLst>
          </p:cNvPr>
          <p:cNvSpPr txBox="1"/>
          <p:nvPr/>
        </p:nvSpPr>
        <p:spPr>
          <a:xfrm>
            <a:off x="847725" y="103868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Lab activity 3: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38786-F31C-4C38-BC75-29DBB5B7F49F}"/>
              </a:ext>
            </a:extLst>
          </p:cNvPr>
          <p:cNvSpPr txBox="1"/>
          <p:nvPr/>
        </p:nvSpPr>
        <p:spPr>
          <a:xfrm>
            <a:off x="847725" y="446200"/>
            <a:ext cx="2651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PWM control Raspberry 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11A9A-FE0A-44CB-9B8F-FFF2B69CC14D}"/>
              </a:ext>
            </a:extLst>
          </p:cNvPr>
          <p:cNvSpPr txBox="1"/>
          <p:nvPr/>
        </p:nvSpPr>
        <p:spPr>
          <a:xfrm>
            <a:off x="1915304" y="3244334"/>
            <a:ext cx="836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Connect 2 </a:t>
            </a:r>
            <a:r>
              <a:rPr lang="en-MY" dirty="0" err="1"/>
              <a:t>leds</a:t>
            </a:r>
            <a:r>
              <a:rPr lang="en-MY" dirty="0"/>
              <a:t> to the Raspberry Pi and create a different fading effect to individual </a:t>
            </a:r>
            <a:r>
              <a:rPr lang="en-MY" dirty="0" err="1"/>
              <a:t>leds</a:t>
            </a:r>
            <a:r>
              <a:rPr lang="en-MY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271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36A2-04E5-4098-9AE7-7D609FE5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B100E-5066-4CDD-B9BA-45ECD8B7B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Raspberry Pi</a:t>
            </a:r>
          </a:p>
          <a:p>
            <a:pPr lvl="2"/>
            <a:r>
              <a:rPr lang="en-US" dirty="0"/>
              <a:t>Hardware</a:t>
            </a:r>
          </a:p>
          <a:p>
            <a:pPr lvl="2"/>
            <a:r>
              <a:rPr lang="en-US" dirty="0"/>
              <a:t>OS</a:t>
            </a:r>
          </a:p>
          <a:p>
            <a:r>
              <a:rPr lang="en-MY" dirty="0"/>
              <a:t>Raspberry Pi Pinouts</a:t>
            </a:r>
          </a:p>
          <a:p>
            <a:r>
              <a:rPr lang="en-US" dirty="0"/>
              <a:t>Digital I/O</a:t>
            </a:r>
          </a:p>
          <a:p>
            <a:pPr lvl="1"/>
            <a:r>
              <a:rPr lang="en-US" dirty="0"/>
              <a:t>Input / Output controls</a:t>
            </a:r>
          </a:p>
          <a:p>
            <a:pPr lvl="1"/>
            <a:r>
              <a:rPr lang="en-US" dirty="0"/>
              <a:t>PWM controls</a:t>
            </a:r>
          </a:p>
        </p:txBody>
      </p:sp>
    </p:spTree>
    <p:extLst>
      <p:ext uri="{BB962C8B-B14F-4D97-AF65-F5344CB8AC3E}">
        <p14:creationId xmlns:p14="http://schemas.microsoft.com/office/powerpoint/2010/main" val="20295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36A2-04E5-4098-9AE7-7D609FE5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0665"/>
            <a:ext cx="5314536" cy="1325563"/>
          </a:xfrm>
        </p:spPr>
        <p:txBody>
          <a:bodyPr>
            <a:normAutofit/>
          </a:bodyPr>
          <a:lstStyle/>
          <a:p>
            <a:r>
              <a:rPr lang="en-MY" dirty="0"/>
              <a:t>Technical specification of Raspberry Pi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B100E-5066-4CDD-B9BA-45ECD8B7B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300" dirty="0"/>
              <a:t>Broadcom BCM2837 64bit ARMv8 Quad Core Processor powered Single Board </a:t>
            </a:r>
            <a:r>
              <a:rPr lang="en-MY" sz="1300" dirty="0"/>
              <a:t>1.2GHz</a:t>
            </a:r>
          </a:p>
          <a:p>
            <a:r>
              <a:rPr lang="en-MY" sz="1300" dirty="0"/>
              <a:t>1GB RAM</a:t>
            </a:r>
          </a:p>
          <a:p>
            <a:r>
              <a:rPr lang="en-MY" sz="1300" dirty="0" err="1"/>
              <a:t>WiFi</a:t>
            </a:r>
            <a:r>
              <a:rPr lang="en-MY" sz="1300" dirty="0"/>
              <a:t> on board</a:t>
            </a:r>
          </a:p>
          <a:p>
            <a:r>
              <a:rPr lang="en-US" sz="1300" dirty="0"/>
              <a:t>Bluetooth Low Energy (BLE) on board</a:t>
            </a:r>
          </a:p>
          <a:p>
            <a:r>
              <a:rPr lang="en-MY" sz="1300" dirty="0"/>
              <a:t>40pin extended GPIO</a:t>
            </a:r>
          </a:p>
          <a:p>
            <a:r>
              <a:rPr lang="en-MY" sz="1300" dirty="0"/>
              <a:t>4 x USB2 ports</a:t>
            </a:r>
          </a:p>
          <a:p>
            <a:r>
              <a:rPr lang="en-MY" sz="1300" dirty="0"/>
              <a:t>Full size HDMI</a:t>
            </a:r>
          </a:p>
          <a:p>
            <a:r>
              <a:rPr lang="en-US" sz="1300" dirty="0"/>
              <a:t>CSI camera port for connecting the Raspberry Pi camera</a:t>
            </a:r>
          </a:p>
          <a:p>
            <a:r>
              <a:rPr lang="en-US" sz="1300" dirty="0"/>
              <a:t>DSI display port for connecting the Raspberry Pi touch screen display</a:t>
            </a:r>
          </a:p>
          <a:p>
            <a:r>
              <a:rPr lang="en-MY" sz="1300" dirty="0"/>
              <a:t>MicroSD port for loading your operating system and storing data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https://cdn.shopify.com/s/files/1/2187/3161/products/450ba4cc5f96d682fde154a5e569ebf4_1024x.png?v=1520446011">
            <a:extLst>
              <a:ext uri="{FF2B5EF4-FFF2-40B4-BE49-F238E27FC236}">
                <a16:creationId xmlns:a16="http://schemas.microsoft.com/office/drawing/2014/main" id="{45A6DB9D-D487-4922-8BC2-20F4D1D71B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" r="2294" b="-2"/>
          <a:stretch/>
        </p:blipFill>
        <p:spPr bwMode="auto">
          <a:xfrm>
            <a:off x="7115392" y="-2"/>
            <a:ext cx="5076608" cy="5275387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089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338786-F31C-4C38-BC75-29DBB5B7F49F}"/>
              </a:ext>
            </a:extLst>
          </p:cNvPr>
          <p:cNvSpPr txBox="1"/>
          <p:nvPr/>
        </p:nvSpPr>
        <p:spPr>
          <a:xfrm>
            <a:off x="847725" y="446200"/>
            <a:ext cx="2221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/>
              <a:t>Raspberry PI 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11A9A-FE0A-44CB-9B8F-FFF2B69CC14D}"/>
              </a:ext>
            </a:extLst>
          </p:cNvPr>
          <p:cNvSpPr txBox="1"/>
          <p:nvPr/>
        </p:nvSpPr>
        <p:spPr>
          <a:xfrm>
            <a:off x="847725" y="1053247"/>
            <a:ext cx="10702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Raspberry PI Foundation provides a Raspberry PI official supported operating system called </a:t>
            </a:r>
            <a:r>
              <a:rPr lang="en-MY" b="1" dirty="0"/>
              <a:t>Raspbian</a:t>
            </a:r>
            <a:r>
              <a:rPr lang="en-MY" dirty="0"/>
              <a:t> where you can download from its official website.</a:t>
            </a:r>
          </a:p>
          <a:p>
            <a:endParaRPr lang="en-US" dirty="0"/>
          </a:p>
          <a:p>
            <a:r>
              <a:rPr lang="en-US" dirty="0"/>
              <a:t>Raspbian comes pre-installed with plenty of software for education, programming and general use. It has Python, Scratch, Sonic Pi, Java, Mathematica and more.</a:t>
            </a:r>
            <a:endParaRPr lang="en-MY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D8ECAC-4B34-4F5F-A114-3B31F75AB171}"/>
              </a:ext>
            </a:extLst>
          </p:cNvPr>
          <p:cNvSpPr/>
          <p:nvPr/>
        </p:nvSpPr>
        <p:spPr>
          <a:xfrm>
            <a:off x="3570917" y="6080484"/>
            <a:ext cx="5050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>
                <a:hlinkClick r:id="rId2"/>
              </a:rPr>
              <a:t>https://www.raspberrypi.org/downloads/raspbian/</a:t>
            </a:r>
            <a:r>
              <a:rPr lang="en-MY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66359F-DBB4-4DF0-BE10-ADD2D5EE7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611" y="2656685"/>
            <a:ext cx="3152775" cy="33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2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jameco.com/Jameco/workshop/circuitnotes/raspberry_pi_circuit_note_fig2.jpg">
            <a:extLst>
              <a:ext uri="{FF2B5EF4-FFF2-40B4-BE49-F238E27FC236}">
                <a16:creationId xmlns:a16="http://schemas.microsoft.com/office/drawing/2014/main" id="{B748A6CF-97DF-4F7E-9A9A-ADD4FC580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831" y="581884"/>
            <a:ext cx="6526338" cy="569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60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63C436-7136-4FB8-998A-8D5C80DA9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78" t="14166" r="16015" b="5694"/>
          <a:stretch/>
        </p:blipFill>
        <p:spPr>
          <a:xfrm>
            <a:off x="225084" y="1234134"/>
            <a:ext cx="6710127" cy="43897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93759F-EB34-4B59-AE74-5FCAD066ED71}"/>
              </a:ext>
            </a:extLst>
          </p:cNvPr>
          <p:cNvSpPr/>
          <p:nvPr/>
        </p:nvSpPr>
        <p:spPr>
          <a:xfrm>
            <a:off x="5897731" y="6396365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sz="1100" dirty="0">
                <a:hlinkClick r:id="rId3"/>
              </a:rPr>
              <a:t>http://www.toptechboy.com/raspberry-pi/raspberry-pi-with-lesson-26-controlling-gpio-pins-in-python/</a:t>
            </a:r>
            <a:r>
              <a:rPr lang="en-MY" sz="11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46B93C-636D-4FF9-94F8-81C0C6A066E6}"/>
              </a:ext>
            </a:extLst>
          </p:cNvPr>
          <p:cNvSpPr txBox="1"/>
          <p:nvPr/>
        </p:nvSpPr>
        <p:spPr>
          <a:xfrm>
            <a:off x="5897731" y="6265560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dirty="0"/>
              <a:t>Picture taken from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CAA196-E533-454E-BB09-3FAA2FD81E14}"/>
              </a:ext>
            </a:extLst>
          </p:cNvPr>
          <p:cNvSpPr/>
          <p:nvPr/>
        </p:nvSpPr>
        <p:spPr>
          <a:xfrm>
            <a:off x="7513284" y="1234134"/>
            <a:ext cx="44536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MY" sz="1200" dirty="0"/>
              <a:t>To begin using the Raspberry Pi GPIO, we first need to know </a:t>
            </a:r>
            <a:r>
              <a:rPr lang="en-MY" sz="1200" dirty="0" err="1"/>
              <a:t>Raspi's</a:t>
            </a:r>
            <a:r>
              <a:rPr lang="en-MY" sz="1200" dirty="0"/>
              <a:t> GPIO numbering system. The two inner columns (labelled pin#) in the chart shows the ‘physical pin number’ where as the outer two columns (labelled GPIO#) of the chart shows you the ‘BCM number’ (Broadcom numbering scheme).</a:t>
            </a:r>
          </a:p>
        </p:txBody>
      </p:sp>
    </p:spTree>
    <p:extLst>
      <p:ext uri="{BB962C8B-B14F-4D97-AF65-F5344CB8AC3E}">
        <p14:creationId xmlns:p14="http://schemas.microsoft.com/office/powerpoint/2010/main" val="28113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7DB9AB-DCAE-4EC7-A8E3-6FF8A007A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90" t="35833" r="60000" b="35416"/>
          <a:stretch/>
        </p:blipFill>
        <p:spPr>
          <a:xfrm>
            <a:off x="9486900" y="1197326"/>
            <a:ext cx="1962150" cy="44633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661343-C377-459B-9995-2C7DE8A987AA}"/>
              </a:ext>
            </a:extLst>
          </p:cNvPr>
          <p:cNvSpPr txBox="1"/>
          <p:nvPr/>
        </p:nvSpPr>
        <p:spPr>
          <a:xfrm>
            <a:off x="862239" y="791607"/>
            <a:ext cx="327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Example 1: Writing digital 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649F26-2C68-47C0-8A67-AD9C3ED840B5}"/>
              </a:ext>
            </a:extLst>
          </p:cNvPr>
          <p:cNvSpPr txBox="1"/>
          <p:nvPr/>
        </p:nvSpPr>
        <p:spPr>
          <a:xfrm>
            <a:off x="862239" y="199118"/>
            <a:ext cx="329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Simple GPIO control Raspberry 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B87EC-4F7D-47CD-A348-1B7DFFA80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00" y="1280228"/>
            <a:ext cx="5072405" cy="520628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71E53F-AB1D-45FD-BDAC-FAF9891ACD6F}"/>
              </a:ext>
            </a:extLst>
          </p:cNvPr>
          <p:cNvCxnSpPr>
            <a:cxnSpLocks/>
          </p:cNvCxnSpPr>
          <p:nvPr/>
        </p:nvCxnSpPr>
        <p:spPr>
          <a:xfrm>
            <a:off x="2059619" y="2396971"/>
            <a:ext cx="39150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237A942-9AD1-4F04-91E2-A9A76AA8A611}"/>
              </a:ext>
            </a:extLst>
          </p:cNvPr>
          <p:cNvSpPr/>
          <p:nvPr/>
        </p:nvSpPr>
        <p:spPr>
          <a:xfrm>
            <a:off x="5974672" y="2266166"/>
            <a:ext cx="20345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100" dirty="0" err="1">
                <a:solidFill>
                  <a:srgbClr val="2B2B2B"/>
                </a:solidFill>
                <a:latin typeface="Lato" panose="020F0502020204030203" pitchFamily="34" charset="0"/>
              </a:rPr>
              <a:t>GPIO.setmode</a:t>
            </a:r>
            <a:r>
              <a:rPr lang="en-MY" sz="1100" dirty="0">
                <a:solidFill>
                  <a:srgbClr val="2B2B2B"/>
                </a:solidFill>
                <a:latin typeface="Lato" panose="020F0502020204030203" pitchFamily="34" charset="0"/>
              </a:rPr>
              <a:t>(GPIO.BOARD)</a:t>
            </a:r>
            <a:endParaRPr lang="en-MY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9C6699-2495-42F8-9901-1684F1087F1A}"/>
              </a:ext>
            </a:extLst>
          </p:cNvPr>
          <p:cNvSpPr/>
          <p:nvPr/>
        </p:nvSpPr>
        <p:spPr>
          <a:xfrm>
            <a:off x="5680105" y="2004556"/>
            <a:ext cx="30492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100" dirty="0">
                <a:solidFill>
                  <a:srgbClr val="2B2B2B"/>
                </a:solidFill>
                <a:latin typeface="Lato" panose="020F0502020204030203" pitchFamily="34" charset="0"/>
              </a:rPr>
              <a:t>If you want to use physical pin convention use</a:t>
            </a:r>
            <a:endParaRPr lang="en-MY" sz="1100" dirty="0"/>
          </a:p>
        </p:txBody>
      </p:sp>
    </p:spTree>
    <p:extLst>
      <p:ext uri="{BB962C8B-B14F-4D97-AF65-F5344CB8AC3E}">
        <p14:creationId xmlns:p14="http://schemas.microsoft.com/office/powerpoint/2010/main" val="67049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784C2B-3B8B-4366-9FE9-0817586BD0D3}"/>
              </a:ext>
            </a:extLst>
          </p:cNvPr>
          <p:cNvSpPr txBox="1"/>
          <p:nvPr/>
        </p:nvSpPr>
        <p:spPr>
          <a:xfrm>
            <a:off x="847725" y="103868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Lab activity 1: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38786-F31C-4C38-BC75-29DBB5B7F49F}"/>
              </a:ext>
            </a:extLst>
          </p:cNvPr>
          <p:cNvSpPr txBox="1"/>
          <p:nvPr/>
        </p:nvSpPr>
        <p:spPr>
          <a:xfrm>
            <a:off x="847725" y="446200"/>
            <a:ext cx="329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Simple GPIO control Raspberry 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11A9A-FE0A-44CB-9B8F-FFF2B69CC14D}"/>
              </a:ext>
            </a:extLst>
          </p:cNvPr>
          <p:cNvSpPr txBox="1"/>
          <p:nvPr/>
        </p:nvSpPr>
        <p:spPr>
          <a:xfrm>
            <a:off x="580483" y="3244334"/>
            <a:ext cx="1099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Connect 3 </a:t>
            </a:r>
            <a:r>
              <a:rPr lang="en-MY" dirty="0" err="1"/>
              <a:t>leds</a:t>
            </a:r>
            <a:r>
              <a:rPr lang="en-MY" dirty="0"/>
              <a:t> to the </a:t>
            </a:r>
            <a:r>
              <a:rPr lang="en-MY" dirty="0" err="1"/>
              <a:t>Raspi</a:t>
            </a:r>
            <a:r>
              <a:rPr lang="en-MY" dirty="0"/>
              <a:t>. Allow 1 led to blink every 0.5 second, 1 led that blinks every 1 second, and 1 that blinks every 3 seconds.</a:t>
            </a:r>
          </a:p>
        </p:txBody>
      </p:sp>
    </p:spTree>
    <p:extLst>
      <p:ext uri="{BB962C8B-B14F-4D97-AF65-F5344CB8AC3E}">
        <p14:creationId xmlns:p14="http://schemas.microsoft.com/office/powerpoint/2010/main" val="4066228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D647A1-BB4F-45FC-8721-3C5CD691E02D}"/>
              </a:ext>
            </a:extLst>
          </p:cNvPr>
          <p:cNvGrpSpPr/>
          <p:nvPr/>
        </p:nvGrpSpPr>
        <p:grpSpPr>
          <a:xfrm>
            <a:off x="6474319" y="722298"/>
            <a:ext cx="5360220" cy="4954953"/>
            <a:chOff x="6474319" y="722298"/>
            <a:chExt cx="5360220" cy="49549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E8B04A8-7977-400D-BEDD-971F303642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986" t="35987" r="50000" b="36052"/>
            <a:stretch/>
          </p:blipFill>
          <p:spPr>
            <a:xfrm>
              <a:off x="6474319" y="722298"/>
              <a:ext cx="5360220" cy="495495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653AD7E-86A2-4541-AAC7-31B4B0552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098" t="48143" r="63837" b="44046"/>
            <a:stretch/>
          </p:blipFill>
          <p:spPr>
            <a:xfrm>
              <a:off x="10709081" y="1835105"/>
              <a:ext cx="310393" cy="106748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C7312C-759B-4AF8-A404-31C20172D7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986" t="56759" r="62238" b="36052"/>
            <a:stretch/>
          </p:blipFill>
          <p:spPr>
            <a:xfrm>
              <a:off x="9745099" y="4286774"/>
              <a:ext cx="1504537" cy="1273986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2930E51-E6B4-45D7-B001-3DE80744D6E1}"/>
                </a:ext>
              </a:extLst>
            </p:cNvPr>
            <p:cNvCxnSpPr>
              <a:cxnSpLocks/>
            </p:cNvCxnSpPr>
            <p:nvPr/>
          </p:nvCxnSpPr>
          <p:spPr>
            <a:xfrm>
              <a:off x="10864278" y="2860646"/>
              <a:ext cx="217579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A55D36-3D1F-48D7-98E3-0BD0CD844BB7}"/>
                </a:ext>
              </a:extLst>
            </p:cNvPr>
            <p:cNvSpPr txBox="1"/>
            <p:nvPr/>
          </p:nvSpPr>
          <p:spPr>
            <a:xfrm>
              <a:off x="11081857" y="2729841"/>
              <a:ext cx="7441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PIN18</a:t>
              </a:r>
              <a:endParaRPr lang="en-MY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3AC074-83F3-438F-A29E-322835A18836}"/>
                </a:ext>
              </a:extLst>
            </p:cNvPr>
            <p:cNvSpPr txBox="1"/>
            <p:nvPr/>
          </p:nvSpPr>
          <p:spPr>
            <a:xfrm rot="16200000">
              <a:off x="10256115" y="2068364"/>
              <a:ext cx="7441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R2</a:t>
              </a:r>
              <a:endParaRPr lang="en-MY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7B4EA30-2E4B-47C3-B27A-1F83D0DA4A16}"/>
              </a:ext>
            </a:extLst>
          </p:cNvPr>
          <p:cNvSpPr txBox="1"/>
          <p:nvPr/>
        </p:nvSpPr>
        <p:spPr>
          <a:xfrm>
            <a:off x="847725" y="919372"/>
            <a:ext cx="319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Example 2: Reading digital 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2444D-36BD-423D-A4AF-BC1B8E320E73}"/>
              </a:ext>
            </a:extLst>
          </p:cNvPr>
          <p:cNvSpPr txBox="1"/>
          <p:nvPr/>
        </p:nvSpPr>
        <p:spPr>
          <a:xfrm>
            <a:off x="847725" y="446200"/>
            <a:ext cx="329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Simple GPIO control Raspberry Pi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837E6A-3956-4988-A113-4C98369E1C9D}"/>
              </a:ext>
            </a:extLst>
          </p:cNvPr>
          <p:cNvSpPr/>
          <p:nvPr/>
        </p:nvSpPr>
        <p:spPr>
          <a:xfrm>
            <a:off x="6937695" y="919372"/>
            <a:ext cx="939567" cy="473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3CB734-D58D-4786-93B8-C14326BCA44A}"/>
              </a:ext>
            </a:extLst>
          </p:cNvPr>
          <p:cNvSpPr txBox="1"/>
          <p:nvPr/>
        </p:nvSpPr>
        <p:spPr>
          <a:xfrm>
            <a:off x="7035421" y="1104038"/>
            <a:ext cx="744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PIN17</a:t>
            </a:r>
            <a:endParaRPr lang="en-MY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4EC285-3942-4864-BB6C-ECEE1E984058}"/>
              </a:ext>
            </a:extLst>
          </p:cNvPr>
          <p:cNvSpPr/>
          <p:nvPr/>
        </p:nvSpPr>
        <p:spPr>
          <a:xfrm rot="5400000">
            <a:off x="9881851" y="1468027"/>
            <a:ext cx="939567" cy="473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7C1013-2F18-451A-887B-0D41B50E7021}"/>
              </a:ext>
            </a:extLst>
          </p:cNvPr>
          <p:cNvSpPr txBox="1"/>
          <p:nvPr/>
        </p:nvSpPr>
        <p:spPr>
          <a:xfrm>
            <a:off x="10125310" y="1587809"/>
            <a:ext cx="744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3V3+</a:t>
            </a:r>
            <a:endParaRPr lang="en-MY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4ACD2F7-A59D-40D8-96C4-661960E9E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97" y="1288704"/>
            <a:ext cx="5067300" cy="51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7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395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Office Theme</vt:lpstr>
      <vt:lpstr>MCTE 3104 Mechatronics Interfacing Lab</vt:lpstr>
      <vt:lpstr>Outline</vt:lpstr>
      <vt:lpstr>Technical specification of Raspberry Pi 3: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MCTE 3104 Mechatronics Interfacing Lab</dc:title>
  <dc:creator>Default</dc:creator>
  <cp:lastModifiedBy>Default</cp:lastModifiedBy>
  <cp:revision>12</cp:revision>
  <dcterms:created xsi:type="dcterms:W3CDTF">2018-09-20T17:55:39Z</dcterms:created>
  <dcterms:modified xsi:type="dcterms:W3CDTF">2018-09-20T21:12:15Z</dcterms:modified>
</cp:coreProperties>
</file>