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5" r:id="rId4"/>
    <p:sldId id="267" r:id="rId5"/>
    <p:sldId id="370" r:id="rId6"/>
    <p:sldId id="371" r:id="rId7"/>
    <p:sldId id="373" r:id="rId8"/>
    <p:sldId id="374" r:id="rId9"/>
    <p:sldId id="376" r:id="rId10"/>
    <p:sldId id="377" r:id="rId11"/>
    <p:sldId id="378" r:id="rId12"/>
    <p:sldId id="379" r:id="rId13"/>
    <p:sldId id="383" r:id="rId14"/>
    <p:sldId id="386" r:id="rId15"/>
    <p:sldId id="387" r:id="rId16"/>
    <p:sldId id="388" r:id="rId17"/>
    <p:sldId id="389" r:id="rId18"/>
    <p:sldId id="390" r:id="rId19"/>
    <p:sldId id="380" r:id="rId20"/>
    <p:sldId id="381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/>
              <a:t>Memory Management in </a:t>
            </a:r>
            <a:r>
              <a:rPr lang="en-US" b="1" dirty="0" err="1"/>
              <a:t>.Net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August 22,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to </a:t>
            </a:r>
          </a:p>
          <a:p>
            <a:pPr lvl="1"/>
            <a:r>
              <a:rPr lang="en-US" dirty="0"/>
              <a:t>Decrease fragmentation</a:t>
            </a:r>
          </a:p>
          <a:p>
            <a:pPr lvl="1"/>
            <a:r>
              <a:rPr lang="en-US" dirty="0"/>
              <a:t>Increase allocation speed</a:t>
            </a:r>
          </a:p>
          <a:p>
            <a:pPr lvl="1"/>
            <a:r>
              <a:rPr lang="en-US" dirty="0"/>
              <a:t>Increase locality of reference</a:t>
            </a:r>
          </a:p>
          <a:p>
            <a:r>
              <a:rPr lang="en-US" dirty="0"/>
              <a:t>Run based on fragmentation</a:t>
            </a:r>
          </a:p>
          <a:p>
            <a:r>
              <a:rPr lang="en-US" dirty="0"/>
              <a:t>Need to strike balance as compaction is very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0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Generational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Algorithms</a:t>
            </a:r>
          </a:p>
          <a:p>
            <a:pPr lvl="1"/>
            <a:r>
              <a:rPr lang="en-US" dirty="0"/>
              <a:t>Segregate objects by age into multiple generations (0, 1, 2)</a:t>
            </a:r>
          </a:p>
          <a:p>
            <a:pPr lvl="1"/>
            <a:r>
              <a:rPr lang="en-US" dirty="0"/>
              <a:t>Younger generation is allocated often</a:t>
            </a:r>
          </a:p>
          <a:p>
            <a:pPr lvl="1"/>
            <a:r>
              <a:rPr lang="en-US" dirty="0"/>
              <a:t>Failure to collect or age promotes them to higher generation</a:t>
            </a:r>
          </a:p>
          <a:p>
            <a:pPr lvl="1"/>
            <a:r>
              <a:rPr lang="en-US" dirty="0"/>
              <a:t>Higher generation is rarely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Promotion and Incremental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871537"/>
            <a:ext cx="3917326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Copy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Instead of just marking as we trace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Copy each reachable object to new part of heap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Needs to have enough space to do this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need for second pass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pass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higher memory requirements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3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Current .NET uses 3 generations: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0 – recently created objects: yet to survive GC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 – survived 1 GC pass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2 – survived more than 1 GC pass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Put lower objects lower in heap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3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1189739"/>
          </a:xfrm>
        </p:spPr>
        <p:txBody>
          <a:bodyPr>
            <a:normAutofit/>
          </a:bodyPr>
          <a:lstStyle/>
          <a:p>
            <a:r>
              <a:rPr lang="en-US" altLang="en-US" dirty="0"/>
              <a:t>During compaction, promote generations</a:t>
            </a:r>
          </a:p>
          <a:p>
            <a:pPr lvl="1"/>
            <a:r>
              <a:rPr lang="en-US" altLang="en-US" dirty="0" err="1"/>
              <a:t>eg</a:t>
            </a:r>
            <a:r>
              <a:rPr lang="en-US" altLang="en-US" dirty="0"/>
              <a:t>. Gen 1 reachable object goes to Gen 2</a:t>
            </a:r>
          </a:p>
          <a:p>
            <a:r>
              <a:rPr lang="en-US" altLang="en-US" dirty="0"/>
              <a:t>Eventually:</a:t>
            </a:r>
          </a:p>
          <a:p>
            <a:pPr marL="287337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0275" y="1873847"/>
            <a:ext cx="14478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00275" y="2254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0275" y="2635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200275" y="3016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0275" y="3778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200275" y="3397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00275" y="4159847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48075" y="17214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48075" y="26358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48075" y="3474047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/>
              <a:t>}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105275" y="21024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105275" y="30168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05275" y="3855047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Generation 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81275" y="4478935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10075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Object Pinning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dirty="0"/>
              <a:t>Pinning an object tells the GC to not move the object. </a:t>
            </a:r>
            <a:endParaRPr lang="en-US" altLang="en-US" dirty="0"/>
          </a:p>
          <a:p>
            <a:pPr lvl="1"/>
            <a:r>
              <a:rPr lang="en-US" altLang="en-US" dirty="0"/>
              <a:t>It could hurt GC performance</a:t>
            </a:r>
          </a:p>
          <a:p>
            <a:pPr lvl="1"/>
            <a:r>
              <a:rPr lang="en-US" dirty="0"/>
              <a:t>Pinning is done with the FIXED statement. </a:t>
            </a:r>
          </a:p>
          <a:p>
            <a:pPr lvl="1"/>
            <a:r>
              <a:rPr lang="en-US" dirty="0"/>
              <a:t>Pinning is only allowed in unsafe code (pointers)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altLang="en-US" dirty="0"/>
              <a:t>Recall C++ destructors:</a:t>
            </a:r>
            <a:br>
              <a:rPr lang="en-US" altLang="en-US" dirty="0"/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cleanup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/>
              <a:t>called when object is deleted</a:t>
            </a:r>
          </a:p>
          <a:p>
            <a:pPr lvl="1"/>
            <a:r>
              <a:rPr lang="en-US" altLang="en-US" dirty="0"/>
              <a:t>does cleanup for this object</a:t>
            </a:r>
          </a:p>
          <a:p>
            <a:r>
              <a:rPr lang="en-US" altLang="en-US" dirty="0"/>
              <a:t>Finalize() is a destructor called internally by GC.</a:t>
            </a:r>
          </a:p>
          <a:p>
            <a:r>
              <a:rPr lang="en-US" dirty="0"/>
              <a:t>Dispose method is implemented explicitly by the programmer</a:t>
            </a:r>
            <a:r>
              <a:rPr lang="en-US" altLang="en-US" dirty="0"/>
              <a:t> </a:t>
            </a:r>
            <a:r>
              <a:rPr lang="en-US" dirty="0"/>
              <a:t>to dispose unmanaged resources.</a:t>
            </a:r>
          </a:p>
          <a:p>
            <a:r>
              <a:rPr lang="en-US" dirty="0"/>
              <a:t>If Dispose() method is implemented to free unmanaged resource,  </a:t>
            </a:r>
            <a:r>
              <a:rPr lang="en-US" b="1" dirty="0" err="1"/>
              <a:t>GC.SuppressFinalize</a:t>
            </a:r>
            <a:r>
              <a:rPr lang="en-US" b="1" dirty="0"/>
              <a:t>()</a:t>
            </a:r>
            <a:r>
              <a:rPr lang="en-US" dirty="0"/>
              <a:t> method is called to prevent the garbage collector from running the finalizer.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287337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5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4085339"/>
          </a:xfrm>
        </p:spPr>
        <p:txBody>
          <a:bodyPr>
            <a:normAutofit/>
          </a:bodyPr>
          <a:lstStyle/>
          <a:p>
            <a:r>
              <a:rPr lang="en-US" altLang="en-US" dirty="0"/>
              <a:t>More common idiom:</a:t>
            </a:r>
            <a:br>
              <a:rPr lang="en-US" altLang="en-US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Finalize()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base.Finalize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Dispose(false);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7337" lvl="1" indent="0">
              <a:buNone/>
            </a:pPr>
            <a:r>
              <a:rPr lang="en-US" altLang="en-US" dirty="0"/>
              <a:t>   maybe needed for unmanaged resources</a:t>
            </a:r>
          </a:p>
          <a:p>
            <a:pPr marL="287337" lvl="1" indent="0">
              <a:buNone/>
            </a:pPr>
            <a:r>
              <a:rPr lang="en-US" altLang="en-US" dirty="0"/>
              <a:t>    slows down GC significantly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Dispose method</a:t>
            </a:r>
            <a:r>
              <a:rPr lang="en-US" dirty="0"/>
              <a:t> is internally called when a </a:t>
            </a:r>
            <a:r>
              <a:rPr lang="en-US" b="1" dirty="0"/>
              <a:t>using block</a:t>
            </a:r>
            <a:r>
              <a:rPr lang="en-US" dirty="0"/>
              <a:t> is used, to free unmanaged resources.</a:t>
            </a:r>
          </a:p>
          <a:p>
            <a:pPr lvl="1"/>
            <a:r>
              <a:rPr lang="en-US" altLang="en-US" dirty="0" err="1"/>
              <a:t>GC.Collect</a:t>
            </a:r>
            <a:r>
              <a:rPr lang="en-US" altLang="en-US" dirty="0"/>
              <a:t>() is used to explicitly call GC.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1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Finalization Vs. Dispose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66775"/>
            <a:ext cx="6434138" cy="42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Garbage Collection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Some tips of being friendly to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object pools</a:t>
            </a:r>
          </a:p>
          <a:p>
            <a:r>
              <a:rPr lang="en-US" dirty="0"/>
              <a:t>Do NOT use </a:t>
            </a:r>
            <a:r>
              <a:rPr lang="en-US" dirty="0" err="1"/>
              <a:t>GC.Collect</a:t>
            </a:r>
            <a:r>
              <a:rPr lang="en-US" dirty="0"/>
              <a:t>()</a:t>
            </a:r>
          </a:p>
          <a:p>
            <a:r>
              <a:rPr lang="en-US" dirty="0"/>
              <a:t>Be careful about un-intended object creation</a:t>
            </a:r>
          </a:p>
          <a:p>
            <a:r>
              <a:rPr lang="en-US" dirty="0"/>
              <a:t>Finalization </a:t>
            </a:r>
          </a:p>
          <a:p>
            <a:r>
              <a:rPr lang="en-US" dirty="0"/>
              <a:t>Be careful about large objects (&gt; 85000 B)</a:t>
            </a:r>
          </a:p>
          <a:p>
            <a:r>
              <a:rPr lang="en-US" dirty="0"/>
              <a:t>Pinning is bad for GC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Calibri" pitchFamily="34" charset="0"/>
                  <a:cs typeface="Arial" charset="0"/>
                </a:rPr>
                <a:t>Manoj Ambhore</a:t>
              </a: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Manoj.ambhore@xoriant.com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and Out of Garbage Collector</a:t>
            </a:r>
          </a:p>
          <a:p>
            <a:pPr lvl="1"/>
            <a:r>
              <a:rPr lang="en-US" dirty="0"/>
              <a:t>GC in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How GC works?</a:t>
            </a:r>
          </a:p>
          <a:p>
            <a:pPr lvl="1"/>
            <a:r>
              <a:rPr lang="en-US" dirty="0"/>
              <a:t>Different GC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Mark sweep GC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Generational GC</a:t>
            </a:r>
          </a:p>
          <a:p>
            <a:pPr lvl="1"/>
            <a:r>
              <a:rPr lang="en-US" dirty="0"/>
              <a:t>Finalization Vs. Dispose</a:t>
            </a:r>
          </a:p>
          <a:p>
            <a:pPr lvl="1"/>
            <a:r>
              <a:rPr lang="en-US" dirty="0"/>
              <a:t>Some tips on being friendly </a:t>
            </a:r>
            <a:r>
              <a:rPr lang="en-US"/>
              <a:t>to 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GC in 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8" y="763831"/>
            <a:ext cx="8774517" cy="48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Vs.Heap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679" y="853789"/>
            <a:ext cx="4151402" cy="3895435"/>
          </a:xfrm>
        </p:spPr>
        <p:txBody>
          <a:bodyPr>
            <a:normAutofit/>
          </a:bodyPr>
          <a:lstStyle/>
          <a:p>
            <a:r>
              <a:rPr lang="en-US" dirty="0"/>
              <a:t>The Stack and Heap are stored on RAM.</a:t>
            </a:r>
          </a:p>
          <a:p>
            <a:pPr lvl="0"/>
            <a:r>
              <a:rPr lang="en-US" dirty="0"/>
              <a:t>Stack takes care of its own memory management; Heap needs to be cleaned up for not used objects. </a:t>
            </a:r>
          </a:p>
          <a:p>
            <a:r>
              <a:rPr lang="en-US" dirty="0"/>
              <a:t>Both Stack n Heap stored on RAM.</a:t>
            </a:r>
          </a:p>
          <a:p>
            <a:pPr lvl="0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" y="763832"/>
            <a:ext cx="4538448" cy="43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How it is decided what goes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7"/>
            <a:ext cx="8038215" cy="1055238"/>
          </a:xfrm>
        </p:spPr>
        <p:txBody>
          <a:bodyPr>
            <a:normAutofit/>
          </a:bodyPr>
          <a:lstStyle/>
          <a:p>
            <a:r>
              <a:rPr lang="en-US" dirty="0"/>
              <a:t>Two golden rules</a:t>
            </a:r>
          </a:p>
          <a:p>
            <a:pPr lvl="1"/>
            <a:r>
              <a:rPr lang="en-US" dirty="0"/>
              <a:t>Reference type always goes on Heap</a:t>
            </a:r>
          </a:p>
          <a:p>
            <a:pPr lvl="1"/>
            <a:r>
              <a:rPr lang="en-US" dirty="0"/>
              <a:t>Value type and Pointers always goes where they are declared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3" y="1989575"/>
            <a:ext cx="6881574" cy="30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5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When/How GC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is low in memory</a:t>
            </a:r>
          </a:p>
          <a:p>
            <a:r>
              <a:rPr lang="en-US" dirty="0"/>
              <a:t>Memory is too much fragmented</a:t>
            </a:r>
          </a:p>
          <a:p>
            <a:endParaRPr lang="en-US" dirty="0"/>
          </a:p>
          <a:p>
            <a:r>
              <a:rPr lang="en-US" dirty="0"/>
              <a:t>There are multiple types of Garbage Collectors available</a:t>
            </a:r>
          </a:p>
          <a:p>
            <a:pPr lvl="1"/>
            <a:r>
              <a:rPr lang="en-US" dirty="0"/>
              <a:t>Mark sweep GC</a:t>
            </a:r>
          </a:p>
          <a:p>
            <a:pPr lvl="1"/>
            <a:r>
              <a:rPr lang="en-US" dirty="0"/>
              <a:t>Generational GC</a:t>
            </a:r>
          </a:p>
          <a:p>
            <a:pPr lvl="1"/>
            <a:r>
              <a:rPr lang="en-US" dirty="0"/>
              <a:t>Copying GC</a:t>
            </a:r>
          </a:p>
          <a:p>
            <a:pPr lvl="1"/>
            <a:r>
              <a:rPr lang="en-US" dirty="0"/>
              <a:t>Reference counting GC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Mark - Sweep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Traverse the entire memory graph starting from roots</a:t>
            </a:r>
          </a:p>
          <a:p>
            <a:pPr lvl="1"/>
            <a:r>
              <a:rPr lang="en-US" dirty="0"/>
              <a:t>Mark objects that are visited</a:t>
            </a:r>
          </a:p>
          <a:p>
            <a:pPr lvl="1"/>
            <a:r>
              <a:rPr lang="en-US" dirty="0"/>
              <a:t>Sweep (remove) all objects that are not visited</a:t>
            </a:r>
          </a:p>
          <a:p>
            <a:pPr lvl="1"/>
            <a:r>
              <a:rPr lang="en-US" dirty="0"/>
              <a:t>Compact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Mark - Sweep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5" y="857250"/>
            <a:ext cx="5366501" cy="2200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5" y="3262312"/>
            <a:ext cx="5372604" cy="18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49841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652</TotalTime>
  <Words>597</Words>
  <Application>Microsoft Office PowerPoint</Application>
  <PresentationFormat>On-screen Show (16:9)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Xoriant Presentation template Light_Headings_v1</vt:lpstr>
      <vt:lpstr>Memory Management in .Net</vt:lpstr>
      <vt:lpstr>PowerPoint Presentation</vt:lpstr>
      <vt:lpstr>Garbage Collection</vt:lpstr>
      <vt:lpstr>GC in .NET Framework</vt:lpstr>
      <vt:lpstr>Stack Vs.Heap</vt:lpstr>
      <vt:lpstr>How it is decided what goes where?</vt:lpstr>
      <vt:lpstr>When/How GC runs</vt:lpstr>
      <vt:lpstr>Mark - Sweep GC</vt:lpstr>
      <vt:lpstr>Mark - Sweep in Action</vt:lpstr>
      <vt:lpstr>Compaction</vt:lpstr>
      <vt:lpstr>Generational GC</vt:lpstr>
      <vt:lpstr>Promotion and Incremental Collection</vt:lpstr>
      <vt:lpstr>Copy Collection</vt:lpstr>
      <vt:lpstr>Generations</vt:lpstr>
      <vt:lpstr>Generations</vt:lpstr>
      <vt:lpstr>Object Pinning</vt:lpstr>
      <vt:lpstr>Finalization</vt:lpstr>
      <vt:lpstr>Finalization</vt:lpstr>
      <vt:lpstr>Finalization Vs. Dispose</vt:lpstr>
      <vt:lpstr>Some tips of being friendly to GC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Manoj Ambhore</cp:lastModifiedBy>
  <cp:revision>398</cp:revision>
  <dcterms:created xsi:type="dcterms:W3CDTF">2015-12-01T06:56:46Z</dcterms:created>
  <dcterms:modified xsi:type="dcterms:W3CDTF">2017-08-21T07:00:34Z</dcterms:modified>
</cp:coreProperties>
</file>