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5"/>
  </p:notesMasterIdLst>
  <p:sldIdLst>
    <p:sldId id="256" r:id="rId2"/>
    <p:sldId id="365" r:id="rId3"/>
    <p:sldId id="302" r:id="rId4"/>
    <p:sldId id="327" r:id="rId5"/>
    <p:sldId id="303" r:id="rId6"/>
    <p:sldId id="329" r:id="rId7"/>
    <p:sldId id="333" r:id="rId8"/>
    <p:sldId id="358" r:id="rId9"/>
    <p:sldId id="366" r:id="rId10"/>
    <p:sldId id="367" r:id="rId11"/>
    <p:sldId id="337" r:id="rId12"/>
    <p:sldId id="368" r:id="rId13"/>
    <p:sldId id="369" r:id="rId14"/>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p:cViewPr varScale="1">
        <p:scale>
          <a:sx n="72" d="100"/>
          <a:sy n="72" d="100"/>
        </p:scale>
        <p:origin x="-13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eaLnBrk="1" hangingPunct="1">
              <a:defRPr sz="1200"/>
            </a:lvl1pPr>
          </a:lstStyle>
          <a:p>
            <a:endParaRPr lang="en-US"/>
          </a:p>
        </p:txBody>
      </p:sp>
      <p:sp>
        <p:nvSpPr>
          <p:cNvPr id="13315" name="Rectangle 3"/>
          <p:cNvSpPr>
            <a:spLocks noGrp="1" noChangeArrowheads="1"/>
          </p:cNvSpPr>
          <p:nvPr>
            <p:ph type="dt" idx="1"/>
          </p:nvPr>
        </p:nvSpPr>
        <p:spPr bwMode="auto">
          <a:xfrm>
            <a:off x="3970938"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eaLnBrk="1" hangingPunct="1">
              <a:defRPr sz="1200"/>
            </a:lvl1pPr>
          </a:lstStyle>
          <a:p>
            <a:endParaRPr lang="en-US"/>
          </a:p>
        </p:txBody>
      </p:sp>
      <p:sp>
        <p:nvSpPr>
          <p:cNvPr id="13316"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1040" y="4387136"/>
            <a:ext cx="560832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772668"/>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eaLnBrk="1" hangingPunct="1">
              <a:defRPr sz="1200"/>
            </a:lvl1pPr>
          </a:lstStyle>
          <a:p>
            <a:endParaRPr lang="en-US"/>
          </a:p>
        </p:txBody>
      </p:sp>
      <p:sp>
        <p:nvSpPr>
          <p:cNvPr id="13319" name="Rectangle 7"/>
          <p:cNvSpPr>
            <a:spLocks noGrp="1" noChangeArrowheads="1"/>
          </p:cNvSpPr>
          <p:nvPr>
            <p:ph type="sldNum" sz="quarter" idx="5"/>
          </p:nvPr>
        </p:nvSpPr>
        <p:spPr bwMode="auto">
          <a:xfrm>
            <a:off x="3970938" y="8772668"/>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eaLnBrk="1" hangingPunct="1">
              <a:defRPr sz="1200"/>
            </a:lvl1pPr>
          </a:lstStyle>
          <a:p>
            <a:fld id="{DD7A98F3-D0E0-4A53-803B-1F1D7A1675BA}" type="slidenum">
              <a:rPr lang="en-US"/>
              <a:pPr/>
              <a:t>‹#›</a:t>
            </a:fld>
            <a:endParaRPr lang="en-US"/>
          </a:p>
        </p:txBody>
      </p:sp>
    </p:spTree>
    <p:extLst>
      <p:ext uri="{BB962C8B-B14F-4D97-AF65-F5344CB8AC3E}">
        <p14:creationId xmlns:p14="http://schemas.microsoft.com/office/powerpoint/2010/main" val="25006400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7A98F3-D0E0-4A53-803B-1F1D7A1675B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7A98F3-D0E0-4A53-803B-1F1D7A1675B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7A98F3-D0E0-4A53-803B-1F1D7A1675B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7A98F3-D0E0-4A53-803B-1F1D7A1675B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7A98F3-D0E0-4A53-803B-1F1D7A1675BA}"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7A98F3-D0E0-4A53-803B-1F1D7A1675B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7A98F3-D0E0-4A53-803B-1F1D7A1675B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7A98F3-D0E0-4A53-803B-1F1D7A1675B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ctrTitle"/>
          </p:nvPr>
        </p:nvSpPr>
        <p:spPr>
          <a:xfrm>
            <a:off x="570297" y="2130428"/>
            <a:ext cx="7772400" cy="1470025"/>
          </a:xfrm>
          <a:prstGeom prst="rect">
            <a:avLst/>
          </a:prstGeom>
        </p:spPr>
        <p:txBody>
          <a:bodyPr>
            <a:normAutofit/>
          </a:bodyPr>
          <a:lstStyle>
            <a:lvl1pPr algn="l">
              <a:defRPr sz="4000" b="1">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685119"/>
            <a:ext cx="6400800" cy="806671"/>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418" y="4683276"/>
            <a:ext cx="1493523" cy="991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63500" y="2455334"/>
            <a:ext cx="6324600" cy="961263"/>
          </a:xfrm>
          <a:prstGeom prst="rect">
            <a:avLst/>
          </a:prstGeom>
        </p:spPr>
        <p:txBody>
          <a:bodyPr>
            <a:noAutofit/>
          </a:bodyPr>
          <a:lstStyle>
            <a:lvl1pPr>
              <a:defRPr sz="3600" b="1">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fld id="{1D8BD707-D9CF-40AE-B4C6-C98DA3205C09}" type="datetimeFigureOut">
              <a:rPr lang="en-US" smtClean="0"/>
              <a:pPr/>
              <a:t>8/17/2017</a:t>
            </a:fld>
            <a:endParaRPr lang="en-US"/>
          </a:p>
        </p:txBody>
      </p:sp>
      <p:sp>
        <p:nvSpPr>
          <p:cNvPr id="5" name="Footer Placeholder 4"/>
          <p:cNvSpPr>
            <a:spLocks noGrp="1"/>
          </p:cNvSpPr>
          <p:nvPr>
            <p:ph type="ftr" sz="quarter" idx="11"/>
          </p:nvPr>
        </p:nvSpPr>
        <p:spPr>
          <a:xfrm>
            <a:off x="914400" y="6172200"/>
            <a:ext cx="3962400" cy="4572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45782"/>
            <a:ext cx="8038215" cy="5193913"/>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smtClean="0"/>
              <a:t>Click to edit Master text styles</a:t>
            </a:r>
          </a:p>
          <a:p>
            <a:pPr lvl="1"/>
            <a:r>
              <a:rPr lang="en-US" smtClean="0"/>
              <a:t>Second level</a:t>
            </a:r>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10"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lvl1pPr>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5"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722313" y="2906713"/>
            <a:ext cx="7772400" cy="1362075"/>
          </a:xfrm>
          <a:prstGeom prst="rect">
            <a:avLst/>
          </a:prstGeom>
        </p:spPr>
        <p:txBody>
          <a:bodyPr anchor="ctr">
            <a:normAutofit/>
          </a:bodyPr>
          <a:lstStyle>
            <a:lvl1pPr algn="l">
              <a:defRPr sz="3600" b="1" cap="all">
                <a:solidFill>
                  <a:schemeClr val="bg1"/>
                </a:solidFill>
                <a:latin typeface="+mj-l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268788"/>
            <a:ext cx="7772400" cy="1500187"/>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6"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14"/>
          <p:cNvSpPr>
            <a:spLocks noGrp="1"/>
          </p:cNvSpPr>
          <p:nvPr>
            <p:ph type="sldNum" sz="quarter" idx="10"/>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8"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4"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4323"/>
            <a:ext cx="3008313" cy="833011"/>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114323"/>
            <a:ext cx="5111750" cy="5011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947333"/>
            <a:ext cx="3008313" cy="41788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7"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03032"/>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53651"/>
            <a:ext cx="5486400" cy="39894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76977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sp>
        <p:nvSpPr>
          <p:cNvPr id="6"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B6F15528-21DE-4FAA-801E-634DDDAF4B2B}" type="slidenum">
              <a:rPr lang="en-US" smtClean="0"/>
              <a:pPr/>
              <a:t>‹#›</a:t>
            </a:fld>
            <a:endParaRPr lang="en-US"/>
          </a:p>
        </p:txBody>
      </p:sp>
      <p:pic>
        <p:nvPicPr>
          <p:cNvPr id="6" name="Picture 5" descr="14812_abstract_green_green_abstract_art.jpg"/>
          <p:cNvPicPr>
            <a:picLocks noChangeAspect="1"/>
          </p:cNvPicPr>
          <p:nvPr/>
        </p:nvPicPr>
        <p:blipFill>
          <a:blip r:embed="rId13" cstate="screen">
            <a:extLst>
              <a:ext uri="{28A0092B-C50C-407E-A947-70E740481C1C}">
                <a14:useLocalDpi xmlns:a14="http://schemas.microsoft.com/office/drawing/2010/main"/>
              </a:ext>
            </a:extLst>
          </a:blip>
          <a:srcRect t="24615" r="18465" b="60855"/>
          <a:stretch>
            <a:fillRect/>
          </a:stretch>
        </p:blipFill>
        <p:spPr>
          <a:xfrm rot="10800000">
            <a:off x="-1" y="1"/>
            <a:ext cx="9144001" cy="1018441"/>
          </a:xfrm>
          <a:prstGeom prst="rect">
            <a:avLst/>
          </a:prstGeom>
        </p:spPr>
      </p:pic>
      <p:sp>
        <p:nvSpPr>
          <p:cNvPr id="9"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4" name="Picture 3"/>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44590" y="77581"/>
            <a:ext cx="1217640" cy="808448"/>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dotnet/api/system.collections.arraylist"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hyperlink" Target="https://docs.microsoft.com/en-us/dotnet/api/system.collections.stack" TargetMode="External"/><Relationship Id="rId5" Type="http://schemas.openxmlformats.org/officeDocument/2006/relationships/hyperlink" Target="https://docs.microsoft.com/en-us/dotnet/api/system.collections.queue" TargetMode="External"/><Relationship Id="rId4" Type="http://schemas.openxmlformats.org/officeDocument/2006/relationships/hyperlink" Target="https://docs.microsoft.com/en-us/dotnet/api/system.collections.hashtabl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381000"/>
            <a:ext cx="7772400" cy="609600"/>
          </a:xfrm>
        </p:spPr>
        <p:txBody>
          <a:bodyPr>
            <a:normAutofit fontScale="90000"/>
          </a:bodyPr>
          <a:lstStyle/>
          <a:p>
            <a:pPr algn="ctr"/>
            <a:r>
              <a:rPr lang="en-US" dirty="0" smtClean="0"/>
              <a:t>C# </a:t>
            </a:r>
            <a:r>
              <a:rPr lang="en-US" sz="3600" b="1" dirty="0" smtClean="0">
                <a:effectLst>
                  <a:outerShdw blurRad="38100" dist="38100" dir="2700000" algn="tl">
                    <a:srgbClr val="000000">
                      <a:alpha val="43137"/>
                    </a:srgbClr>
                  </a:outerShdw>
                </a:effectLst>
              </a:rPr>
              <a:t>Collections</a:t>
            </a:r>
            <a:endParaRPr lang="en-US" sz="36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collection</a:t>
            </a:r>
            <a:endParaRPr lang="en-US" dirty="0"/>
          </a:p>
        </p:txBody>
      </p:sp>
      <p:sp>
        <p:nvSpPr>
          <p:cNvPr id="3" name="Content Placeholder 2"/>
          <p:cNvSpPr>
            <a:spLocks noGrp="1"/>
          </p:cNvSpPr>
          <p:nvPr>
            <p:ph sz="quarter" idx="1"/>
          </p:nvPr>
        </p:nvSpPr>
        <p:spPr>
          <a:xfrm>
            <a:off x="0" y="1066800"/>
            <a:ext cx="9144000" cy="5486400"/>
          </a:xfrm>
        </p:spPr>
        <p:txBody>
          <a:bodyPr>
            <a:normAutofit lnSpcReduction="10000"/>
          </a:bodyPr>
          <a:lstStyle/>
          <a:p>
            <a:r>
              <a:rPr lang="en-US" dirty="0"/>
              <a:t>There are the following 2 types of collections:</a:t>
            </a:r>
          </a:p>
          <a:p>
            <a:r>
              <a:rPr lang="en-US" b="1" dirty="0"/>
              <a:t>Non-Generic</a:t>
            </a:r>
            <a:endParaRPr lang="en-US" dirty="0"/>
          </a:p>
          <a:p>
            <a:r>
              <a:rPr lang="en-US" b="1" dirty="0"/>
              <a:t>Generic</a:t>
            </a:r>
            <a:endParaRPr lang="en-US" dirty="0"/>
          </a:p>
          <a:p>
            <a:r>
              <a:rPr lang="en-US" b="1" dirty="0"/>
              <a:t> Non-generic                          Generic</a:t>
            </a:r>
            <a:endParaRPr lang="en-US" dirty="0"/>
          </a:p>
          <a:p>
            <a:r>
              <a:rPr lang="en-US" dirty="0"/>
              <a:t>  </a:t>
            </a:r>
            <a:r>
              <a:rPr lang="en-US" dirty="0" err="1"/>
              <a:t>ArrayList</a:t>
            </a:r>
            <a:r>
              <a:rPr lang="en-US" dirty="0"/>
              <a:t>     -------------&gt;          List</a:t>
            </a:r>
          </a:p>
          <a:p>
            <a:r>
              <a:rPr lang="en-US" dirty="0"/>
              <a:t>  </a:t>
            </a:r>
            <a:r>
              <a:rPr lang="en-US" dirty="0" err="1"/>
              <a:t>HashTable</a:t>
            </a:r>
            <a:r>
              <a:rPr lang="en-US" dirty="0"/>
              <a:t>  -------------&gt;          Dictionary</a:t>
            </a:r>
          </a:p>
          <a:p>
            <a:r>
              <a:rPr lang="en-US" dirty="0"/>
              <a:t>  </a:t>
            </a:r>
            <a:r>
              <a:rPr lang="en-US" dirty="0" err="1"/>
              <a:t>SortedList</a:t>
            </a:r>
            <a:r>
              <a:rPr lang="en-US" dirty="0"/>
              <a:t>   -------------&gt;          </a:t>
            </a:r>
            <a:r>
              <a:rPr lang="en-US" dirty="0" err="1"/>
              <a:t>SortedList</a:t>
            </a:r>
            <a:r>
              <a:rPr lang="en-US" dirty="0"/>
              <a:t>  </a:t>
            </a:r>
          </a:p>
          <a:p>
            <a:r>
              <a:rPr lang="en-US" dirty="0"/>
              <a:t>  Stack           -------------&gt;          Stack</a:t>
            </a:r>
          </a:p>
          <a:p>
            <a:r>
              <a:rPr lang="en-US" dirty="0"/>
              <a:t>  Queue         -------------&gt;          Queue</a:t>
            </a:r>
            <a:br>
              <a:rPr lang="en-US" dirty="0"/>
            </a:br>
            <a:endParaRPr lang="en-US" dirty="0"/>
          </a:p>
          <a:p>
            <a:endParaRPr lang="en-US" dirty="0"/>
          </a:p>
        </p:txBody>
      </p:sp>
    </p:spTree>
    <p:extLst>
      <p:ext uri="{BB962C8B-B14F-4D97-AF65-F5344CB8AC3E}">
        <p14:creationId xmlns:p14="http://schemas.microsoft.com/office/powerpoint/2010/main" val="192113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System.Collections</a:t>
            </a:r>
            <a:r>
              <a:rPr lang="en-US" dirty="0"/>
              <a:t> </a:t>
            </a:r>
            <a:r>
              <a:rPr lang="en-US" dirty="0" smtClean="0"/>
              <a:t>Classes (Non generic)</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08645377"/>
              </p:ext>
            </p:extLst>
          </p:nvPr>
        </p:nvGraphicFramePr>
        <p:xfrm>
          <a:off x="304800" y="1516380"/>
          <a:ext cx="8610600" cy="4732020"/>
        </p:xfrm>
        <a:graphic>
          <a:graphicData uri="http://schemas.openxmlformats.org/drawingml/2006/table">
            <a:tbl>
              <a:tblPr/>
              <a:tblGrid>
                <a:gridCol w="2768123"/>
                <a:gridCol w="5842477"/>
              </a:tblGrid>
              <a:tr h="0">
                <a:tc>
                  <a:txBody>
                    <a:bodyPr/>
                    <a:lstStyle/>
                    <a:p>
                      <a:pPr algn="l" fontAlgn="b"/>
                      <a:r>
                        <a:rPr lang="en-US" b="0" dirty="0">
                          <a:effectLst/>
                          <a:latin typeface="segoe-ui_semibold"/>
                        </a:rPr>
                        <a:t>Class</a:t>
                      </a:r>
                    </a:p>
                  </a:txBody>
                  <a:tcPr marL="152400" marR="152400" marT="114300" marB="11430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b="0" dirty="0">
                          <a:effectLst/>
                          <a:latin typeface="segoe-ui_semibold"/>
                        </a:rPr>
                        <a:t>Description</a:t>
                      </a:r>
                    </a:p>
                  </a:txBody>
                  <a:tcPr marL="152400" marR="152400" marT="114300" marB="114300"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720224">
                <a:tc>
                  <a:txBody>
                    <a:bodyPr/>
                    <a:lstStyle/>
                    <a:p>
                      <a:pPr fontAlgn="t"/>
                      <a:r>
                        <a:rPr lang="en-US" u="none" strike="noStrike">
                          <a:solidFill>
                            <a:srgbClr val="0078D7"/>
                          </a:solidFill>
                          <a:effectLst/>
                          <a:hlinkClick r:id="rId3"/>
                        </a:rPr>
                        <a:t>ArrayList</a:t>
                      </a:r>
                      <a:endParaRPr lang="en-US">
                        <a:effectLst/>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dirty="0">
                          <a:effectLst/>
                        </a:rPr>
                        <a:t>Represents an array of objects whose size is dynamically increased as required</a:t>
                      </a:r>
                      <a:r>
                        <a:rPr lang="en-US" dirty="0" smtClean="0">
                          <a:effectLst/>
                        </a:rPr>
                        <a:t>. </a:t>
                      </a:r>
                      <a:endParaRPr lang="en-US" dirty="0">
                        <a:effectLst/>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708660">
                <a:tc>
                  <a:txBody>
                    <a:bodyPr/>
                    <a:lstStyle/>
                    <a:p>
                      <a:pPr fontAlgn="t"/>
                      <a:r>
                        <a:rPr lang="en-US" u="none" strike="noStrike">
                          <a:solidFill>
                            <a:srgbClr val="0078D7"/>
                          </a:solidFill>
                          <a:effectLst/>
                          <a:hlinkClick r:id="rId4"/>
                        </a:rPr>
                        <a:t>Hashtable</a:t>
                      </a:r>
                      <a:endParaRPr lang="en-US">
                        <a:effectLst/>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a:effectLst/>
                        </a:rPr>
                        <a:t>Represents a collection of key/value pairs that are organized based on the hash code of the key.</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464820">
                <a:tc>
                  <a:txBody>
                    <a:bodyPr/>
                    <a:lstStyle/>
                    <a:p>
                      <a:pPr fontAlgn="t"/>
                      <a:r>
                        <a:rPr lang="en-US" u="none" strike="noStrike" dirty="0">
                          <a:solidFill>
                            <a:srgbClr val="0078D7"/>
                          </a:solidFill>
                          <a:effectLst/>
                          <a:hlinkClick r:id="rId5"/>
                        </a:rPr>
                        <a:t>Queue</a:t>
                      </a:r>
                      <a:endParaRPr lang="en-US" dirty="0">
                        <a:effectLst/>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a:effectLst/>
                        </a:rPr>
                        <a:t>Represents a first in, first out (FIFO) collection of objects.</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571500">
                <a:tc>
                  <a:txBody>
                    <a:bodyPr/>
                    <a:lstStyle/>
                    <a:p>
                      <a:pPr fontAlgn="t"/>
                      <a:r>
                        <a:rPr lang="en-US" u="none" strike="noStrike" dirty="0">
                          <a:solidFill>
                            <a:srgbClr val="0078D7"/>
                          </a:solidFill>
                          <a:effectLst/>
                          <a:hlinkClick r:id="rId6"/>
                        </a:rPr>
                        <a:t>Stack</a:t>
                      </a:r>
                      <a:endParaRPr lang="en-US" dirty="0">
                        <a:effectLst/>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dirty="0">
                          <a:effectLst/>
                        </a:rPr>
                        <a:t>Represents a last in, first out (LIFO) collection of objects.</a:t>
                      </a: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900684">
                <a:tc>
                  <a:txBody>
                    <a:bodyPr/>
                    <a:lstStyle/>
                    <a:p>
                      <a:pPr fontAlgn="t"/>
                      <a:r>
                        <a:rPr lang="en-US" sz="1800" u="sng" strike="noStrike" kern="1200" dirty="0" err="1" smtClean="0">
                          <a:solidFill>
                            <a:srgbClr val="0078D7"/>
                          </a:solidFill>
                          <a:effectLst/>
                          <a:latin typeface="+mn-lt"/>
                          <a:ea typeface="+mn-ea"/>
                          <a:cs typeface="+mn-cs"/>
                        </a:rPr>
                        <a:t>SortedList</a:t>
                      </a:r>
                      <a:endParaRPr lang="en-US" sz="1800" u="sng" strike="noStrike" kern="1200" dirty="0">
                        <a:solidFill>
                          <a:srgbClr val="0078D7"/>
                        </a:solidFill>
                        <a:effectLst/>
                        <a:latin typeface="+mn-lt"/>
                        <a:ea typeface="+mn-ea"/>
                        <a:cs typeface="+mn-cs"/>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r>
                        <a:rPr lang="en-US" sz="1800" b="0" i="0" kern="1200" dirty="0" smtClean="0">
                          <a:solidFill>
                            <a:schemeClr val="tx1"/>
                          </a:solidFill>
                          <a:effectLst/>
                          <a:latin typeface="+mn-lt"/>
                          <a:ea typeface="+mn-ea"/>
                          <a:cs typeface="+mn-cs"/>
                        </a:rPr>
                        <a:t>Is a class that has the combination of </a:t>
                      </a:r>
                      <a:r>
                        <a:rPr lang="en-US" sz="1800" b="0" i="0" kern="1200" dirty="0" err="1" smtClean="0">
                          <a:solidFill>
                            <a:schemeClr val="tx1"/>
                          </a:solidFill>
                          <a:effectLst/>
                          <a:latin typeface="+mn-lt"/>
                          <a:ea typeface="+mn-ea"/>
                          <a:cs typeface="+mn-cs"/>
                        </a:rPr>
                        <a:t>arraylist</a:t>
                      </a:r>
                      <a:r>
                        <a:rPr lang="en-US" sz="1800" b="0" i="0" kern="1200" dirty="0" smtClean="0">
                          <a:solidFill>
                            <a:schemeClr val="tx1"/>
                          </a:solidFill>
                          <a:effectLst/>
                          <a:latin typeface="+mn-lt"/>
                          <a:ea typeface="+mn-ea"/>
                          <a:cs typeface="+mn-cs"/>
                        </a:rPr>
                        <a:t> and </a:t>
                      </a:r>
                      <a:r>
                        <a:rPr lang="en-US" sz="1800" b="0" i="0" kern="1200" dirty="0" err="1" smtClean="0">
                          <a:solidFill>
                            <a:schemeClr val="tx1"/>
                          </a:solidFill>
                          <a:effectLst/>
                          <a:latin typeface="+mn-lt"/>
                          <a:ea typeface="+mn-ea"/>
                          <a:cs typeface="+mn-cs"/>
                        </a:rPr>
                        <a:t>hashtable</a:t>
                      </a:r>
                      <a:r>
                        <a:rPr lang="en-US" sz="1800" b="0" i="0" kern="1200" dirty="0" smtClean="0">
                          <a:solidFill>
                            <a:schemeClr val="tx1"/>
                          </a:solidFill>
                          <a:effectLst/>
                          <a:latin typeface="+mn-lt"/>
                          <a:ea typeface="+mn-ea"/>
                          <a:cs typeface="+mn-cs"/>
                        </a:rPr>
                        <a:t>.</a:t>
                      </a:r>
                    </a:p>
                    <a:p>
                      <a:r>
                        <a:rPr lang="en-US" sz="1800" b="0" i="0" kern="1200" dirty="0" smtClean="0">
                          <a:solidFill>
                            <a:schemeClr val="tx1"/>
                          </a:solidFill>
                          <a:effectLst/>
                          <a:latin typeface="+mn-lt"/>
                          <a:ea typeface="+mn-ea"/>
                          <a:cs typeface="+mn-cs"/>
                        </a:rPr>
                        <a:t>Represents the data as a key and value pair.</a:t>
                      </a:r>
                    </a:p>
                    <a:p>
                      <a:r>
                        <a:rPr lang="en-US" sz="1800" b="0" i="0" kern="1200" dirty="0" smtClean="0">
                          <a:solidFill>
                            <a:schemeClr val="tx1"/>
                          </a:solidFill>
                          <a:effectLst/>
                          <a:latin typeface="+mn-lt"/>
                          <a:ea typeface="+mn-ea"/>
                          <a:cs typeface="+mn-cs"/>
                        </a:rPr>
                        <a:t>Arranges all the items in sorted order. </a:t>
                      </a:r>
                    </a:p>
                    <a:p>
                      <a:pPr fontAlgn="t"/>
                      <a:endParaRPr lang="en-US" dirty="0">
                        <a:effectLst/>
                      </a:endParaRPr>
                    </a:p>
                  </a:txBody>
                  <a:tcPr marL="15240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928688" y="1094601"/>
            <a:ext cx="7148512" cy="27699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222"/>
                </a:solidFill>
                <a:effectLst/>
                <a:latin typeface="segoe-ui_normal"/>
                <a:cs typeface="Arial" pitchFamily="34" charset="0"/>
              </a:rPr>
              <a:t>The following table lists some of the frequently used classes in the </a:t>
            </a:r>
            <a:r>
              <a:rPr kumimoji="0" lang="en-US" altLang="en-US" sz="1000" b="0" i="0" u="none" strike="noStrike" cap="none" normalizeH="0" baseline="0" dirty="0" err="1" smtClean="0">
                <a:ln>
                  <a:noFill/>
                </a:ln>
                <a:solidFill>
                  <a:srgbClr val="222222"/>
                </a:solidFill>
                <a:effectLst/>
                <a:latin typeface="Consolas" pitchFamily="49" charset="0"/>
                <a:cs typeface="Consolas" pitchFamily="49" charset="0"/>
              </a:rPr>
              <a:t>System.Collections</a:t>
            </a:r>
            <a:r>
              <a:rPr kumimoji="0" lang="en-US" altLang="en-US" sz="1200" b="0" i="0" u="none" strike="noStrike" cap="none" normalizeH="0" baseline="0" dirty="0" err="1" smtClean="0">
                <a:ln>
                  <a:noFill/>
                </a:ln>
                <a:solidFill>
                  <a:srgbClr val="222222"/>
                </a:solidFill>
                <a:effectLst/>
                <a:latin typeface="segoe-ui_normal"/>
                <a:cs typeface="Arial" pitchFamily="34" charset="0"/>
              </a:rPr>
              <a:t>namespace</a:t>
            </a:r>
            <a:r>
              <a:rPr kumimoji="0" lang="en-US" altLang="en-US" sz="1200" b="0" i="0" u="none" strike="noStrike" cap="none" normalizeH="0" baseline="0" dirty="0" smtClean="0">
                <a:ln>
                  <a:noFill/>
                </a:ln>
                <a:solidFill>
                  <a:srgbClr val="222222"/>
                </a:solidFill>
                <a:effectLst/>
                <a:latin typeface="segoe-ui_normal"/>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ArrayList</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46648" y="1447800"/>
            <a:ext cx="6658131"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0340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err="1" smtClean="0"/>
              <a:t>HashTable</a:t>
            </a:r>
            <a:r>
              <a:rPr lang="en-US" dirty="0" smtClean="0"/>
              <a:t> and </a:t>
            </a:r>
            <a:r>
              <a:rPr lang="en-US" dirty="0" err="1" smtClean="0"/>
              <a:t>SortedList</a:t>
            </a:r>
            <a:endParaRPr 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1126435"/>
            <a:ext cx="48768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09869"/>
            <a:ext cx="4343400" cy="3094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04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sp>
        <p:nvSpPr>
          <p:cNvPr id="3" name="Content Placeholder 2"/>
          <p:cNvSpPr>
            <a:spLocks noGrp="1"/>
          </p:cNvSpPr>
          <p:nvPr>
            <p:ph sz="quarter" idx="1"/>
          </p:nvPr>
        </p:nvSpPr>
        <p:spPr>
          <a:xfrm>
            <a:off x="76200" y="1143000"/>
            <a:ext cx="8915400" cy="5562600"/>
          </a:xfrm>
        </p:spPr>
        <p:txBody>
          <a:bodyPr>
            <a:normAutofit lnSpcReduction="10000"/>
          </a:bodyPr>
          <a:lstStyle/>
          <a:p>
            <a:r>
              <a:rPr lang="en-US" dirty="0"/>
              <a:t>Collections provide a more flexible way to work with groups of objects. Unlike arrays, the group of objects you work with can grow and shrink dynamically as the needs of the application change. For some collections, you can assign a key to any object that you put into the collection so that you can quickly retrieve the object by using the key</a:t>
            </a:r>
            <a:r>
              <a:rPr lang="en-US" dirty="0" smtClean="0"/>
              <a:t>.</a:t>
            </a:r>
          </a:p>
          <a:p>
            <a:r>
              <a:rPr lang="en-US" dirty="0"/>
              <a:t>A collection can provide various degrees of functionality.</a:t>
            </a:r>
          </a:p>
          <a:p>
            <a:r>
              <a:rPr lang="en-US" dirty="0"/>
              <a:t>At a minimum it needs to provide some mechanism to list or </a:t>
            </a:r>
            <a:r>
              <a:rPr lang="en-US" b="1" i="1" dirty="0"/>
              <a:t>enumerate</a:t>
            </a:r>
            <a:r>
              <a:rPr lang="en-US" dirty="0"/>
              <a:t> its members.</a:t>
            </a:r>
          </a:p>
          <a:p>
            <a:endParaRPr lang="en-US" dirty="0"/>
          </a:p>
        </p:txBody>
      </p:sp>
    </p:spTree>
    <p:extLst>
      <p:ext uri="{BB962C8B-B14F-4D97-AF65-F5344CB8AC3E}">
        <p14:creationId xmlns:p14="http://schemas.microsoft.com/office/powerpoint/2010/main" val="123387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76200"/>
            <a:ext cx="8229600" cy="914400"/>
          </a:xfrm>
        </p:spPr>
        <p:txBody>
          <a:bodyPr/>
          <a:lstStyle/>
          <a:p>
            <a:r>
              <a:rPr lang="en-US" dirty="0" smtClean="0"/>
              <a:t>Collection Namespaces</a:t>
            </a:r>
            <a:endParaRPr lang="en-US" dirty="0"/>
          </a:p>
        </p:txBody>
      </p:sp>
      <p:sp>
        <p:nvSpPr>
          <p:cNvPr id="93187" name="Rectangle 3"/>
          <p:cNvSpPr>
            <a:spLocks noGrp="1" noChangeArrowheads="1"/>
          </p:cNvSpPr>
          <p:nvPr>
            <p:ph sz="quarter" idx="1"/>
          </p:nvPr>
        </p:nvSpPr>
        <p:spPr>
          <a:xfrm>
            <a:off x="304800" y="990600"/>
            <a:ext cx="8305800" cy="2328671"/>
          </a:xfrm>
        </p:spPr>
        <p:txBody>
          <a:bodyPr/>
          <a:lstStyle/>
          <a:p>
            <a:r>
              <a:rPr lang="en-US" sz="2800" dirty="0" smtClean="0"/>
              <a:t>The .NET framework provides several components that aid in using collections, either those directly implemented in .NET or your own custom collections.</a:t>
            </a:r>
          </a:p>
          <a:p>
            <a:r>
              <a:rPr lang="en-US" sz="2800" dirty="0" smtClean="0"/>
              <a:t>The collection namespaces are:</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358443334"/>
              </p:ext>
            </p:extLst>
          </p:nvPr>
        </p:nvGraphicFramePr>
        <p:xfrm>
          <a:off x="457200" y="3352800"/>
          <a:ext cx="7848600" cy="1854200"/>
        </p:xfrm>
        <a:graphic>
          <a:graphicData uri="http://schemas.openxmlformats.org/drawingml/2006/table">
            <a:tbl>
              <a:tblPr firstRow="1" bandRow="1">
                <a:tableStyleId>{93296810-A885-4BE3-A3E7-6D5BEEA58F35}</a:tableStyleId>
              </a:tblPr>
              <a:tblGrid>
                <a:gridCol w="3276600"/>
                <a:gridCol w="4572000"/>
              </a:tblGrid>
              <a:tr h="370840">
                <a:tc>
                  <a:txBody>
                    <a:bodyPr/>
                    <a:lstStyle/>
                    <a:p>
                      <a:r>
                        <a:rPr lang="en-US" sz="1600" dirty="0" smtClean="0"/>
                        <a:t>Namespace</a:t>
                      </a:r>
                      <a:endParaRPr lang="en-US" sz="1600" dirty="0"/>
                    </a:p>
                  </a:txBody>
                  <a:tcPr/>
                </a:tc>
                <a:tc>
                  <a:txBody>
                    <a:bodyPr/>
                    <a:lstStyle/>
                    <a:p>
                      <a:r>
                        <a:rPr lang="en-US" sz="1600" dirty="0" smtClean="0"/>
                        <a:t>Contains</a:t>
                      </a:r>
                      <a:endParaRPr lang="en-US" sz="1600" dirty="0"/>
                    </a:p>
                  </a:txBody>
                  <a:tcPr/>
                </a:tc>
              </a:tr>
              <a:tr h="370840">
                <a:tc>
                  <a:txBody>
                    <a:bodyPr/>
                    <a:lstStyle/>
                    <a:p>
                      <a:r>
                        <a:rPr lang="en-US" sz="1600" dirty="0" err="1" smtClean="0"/>
                        <a:t>System.Collections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Nongeneric</a:t>
                      </a:r>
                      <a:r>
                        <a:rPr lang="en-US" sz="1600" dirty="0" smtClean="0"/>
                        <a:t> collection classes</a:t>
                      </a:r>
                      <a:r>
                        <a:rPr lang="en-US" sz="1600" baseline="0" dirty="0" smtClean="0"/>
                        <a:t> and interfaces.</a:t>
                      </a:r>
                      <a:endParaRPr lang="en-US" sz="1600" dirty="0" smtClean="0"/>
                    </a:p>
                  </a:txBody>
                  <a:tcPr/>
                </a:tc>
              </a:tr>
              <a:tr h="370840">
                <a:tc>
                  <a:txBody>
                    <a:bodyPr/>
                    <a:lstStyle/>
                    <a:p>
                      <a:r>
                        <a:rPr lang="en-US" sz="1600" dirty="0" err="1" smtClean="0"/>
                        <a:t>System.Collections.Specialized</a:t>
                      </a:r>
                      <a:endParaRPr lang="en-US" sz="1600" dirty="0"/>
                    </a:p>
                  </a:txBody>
                  <a:tcPr/>
                </a:tc>
                <a:tc>
                  <a:txBody>
                    <a:bodyPr/>
                    <a:lstStyle/>
                    <a:p>
                      <a:r>
                        <a:rPr lang="en-US" sz="1600" dirty="0" smtClean="0"/>
                        <a:t>Strongly typed </a:t>
                      </a:r>
                      <a:r>
                        <a:rPr lang="en-US" sz="1600" dirty="0" err="1" smtClean="0"/>
                        <a:t>nongeneric</a:t>
                      </a:r>
                      <a:r>
                        <a:rPr lang="en-US" sz="1600" dirty="0" smtClean="0"/>
                        <a:t> collection classes.</a:t>
                      </a:r>
                      <a:endParaRPr lang="en-US" sz="1600" dirty="0"/>
                    </a:p>
                  </a:txBody>
                  <a:tcPr/>
                </a:tc>
              </a:tr>
              <a:tr h="370840">
                <a:tc>
                  <a:txBody>
                    <a:bodyPr/>
                    <a:lstStyle/>
                    <a:p>
                      <a:r>
                        <a:rPr lang="en-US" sz="1600" dirty="0" err="1" smtClean="0"/>
                        <a:t>System.Collections.Generic</a:t>
                      </a:r>
                      <a:endParaRPr lang="en-US" sz="1600" dirty="0"/>
                    </a:p>
                  </a:txBody>
                  <a:tcPr/>
                </a:tc>
                <a:tc>
                  <a:txBody>
                    <a:bodyPr/>
                    <a:lstStyle/>
                    <a:p>
                      <a:r>
                        <a:rPr lang="en-US" sz="1600" dirty="0" smtClean="0"/>
                        <a:t>Generic collection classes and interfaces.</a:t>
                      </a:r>
                      <a:endParaRPr lang="en-US" sz="1600" dirty="0"/>
                    </a:p>
                  </a:txBody>
                  <a:tcPr/>
                </a:tc>
              </a:tr>
              <a:tr h="370840">
                <a:tc>
                  <a:txBody>
                    <a:bodyPr/>
                    <a:lstStyle/>
                    <a:p>
                      <a:r>
                        <a:rPr lang="en-US" sz="1600" dirty="0" err="1" smtClean="0"/>
                        <a:t>System.Collections.ObjectModel</a:t>
                      </a:r>
                      <a:endParaRPr lang="en-US" sz="1600" dirty="0"/>
                    </a:p>
                  </a:txBody>
                  <a:tcPr/>
                </a:tc>
                <a:tc>
                  <a:txBody>
                    <a:bodyPr/>
                    <a:lstStyle/>
                    <a:p>
                      <a:r>
                        <a:rPr lang="en-US" sz="1600" dirty="0" smtClean="0"/>
                        <a:t>Proxies and base classes for custom collections.</a:t>
                      </a:r>
                      <a:endParaRPr lang="en-US" sz="1600" dirty="0"/>
                    </a:p>
                  </a:txBody>
                  <a:tcPr/>
                </a:tc>
              </a:tr>
            </a:tbl>
          </a:graphicData>
        </a:graphic>
      </p:graphicFrame>
      <p:cxnSp>
        <p:nvCxnSpPr>
          <p:cNvPr id="6" name="Straight Connector 5"/>
          <p:cNvCxnSpPr/>
          <p:nvPr/>
        </p:nvCxnSpPr>
        <p:spPr bwMode="auto">
          <a:xfrm>
            <a:off x="3962400" y="4876800"/>
            <a:ext cx="4191000" cy="1588"/>
          </a:xfrm>
          <a:prstGeom prst="line">
            <a:avLst/>
          </a:prstGeom>
          <a:solidFill>
            <a:schemeClr val="accent1"/>
          </a:solidFill>
          <a:ln w="28575" cap="flat" cmpd="sng" algn="ctr">
            <a:solidFill>
              <a:schemeClr val="accent2">
                <a:lumMod val="75000"/>
              </a:schemeClr>
            </a:solidFill>
            <a:prstDash val="solid"/>
            <a:round/>
            <a:headEnd type="none" w="med" len="med"/>
            <a:tailEnd type="none" w="med" len="med"/>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Collections</a:t>
            </a:r>
            <a:endParaRPr lang="en-US" dirty="0"/>
          </a:p>
        </p:txBody>
      </p:sp>
      <p:sp>
        <p:nvSpPr>
          <p:cNvPr id="3" name="Content Placeholder 2"/>
          <p:cNvSpPr>
            <a:spLocks noGrp="1"/>
          </p:cNvSpPr>
          <p:nvPr>
            <p:ph sz="quarter" idx="1"/>
          </p:nvPr>
        </p:nvSpPr>
        <p:spPr>
          <a:xfrm>
            <a:off x="152400" y="1066800"/>
            <a:ext cx="8763000" cy="5715000"/>
          </a:xfrm>
        </p:spPr>
        <p:txBody>
          <a:bodyPr>
            <a:normAutofit/>
          </a:bodyPr>
          <a:lstStyle/>
          <a:p>
            <a:r>
              <a:rPr lang="en-US" dirty="0" smtClean="0"/>
              <a:t>Scattered across these namespaces are components that:</a:t>
            </a:r>
          </a:p>
          <a:p>
            <a:pPr lvl="1"/>
            <a:r>
              <a:rPr lang="en-US" dirty="0" smtClean="0"/>
              <a:t>Provide standard </a:t>
            </a:r>
            <a:r>
              <a:rPr lang="en-US" b="1" i="1" dirty="0" smtClean="0"/>
              <a:t>interfaces</a:t>
            </a:r>
            <a:r>
              <a:rPr lang="en-US" dirty="0" smtClean="0"/>
              <a:t> for working with a broad range of collection implementations.</a:t>
            </a:r>
          </a:p>
          <a:p>
            <a:pPr lvl="1"/>
            <a:r>
              <a:rPr lang="en-US" dirty="0" smtClean="0"/>
              <a:t>Provide robust and complete </a:t>
            </a:r>
            <a:r>
              <a:rPr lang="en-US" b="1" i="1" dirty="0" smtClean="0"/>
              <a:t>concrete implementations</a:t>
            </a:r>
            <a:r>
              <a:rPr lang="en-US" dirty="0" smtClean="0"/>
              <a:t> for common data structures such as linked-lists, dynamic arrays and partial maps.</a:t>
            </a:r>
          </a:p>
          <a:p>
            <a:pPr lvl="1"/>
            <a:r>
              <a:rPr lang="en-US" dirty="0" smtClean="0"/>
              <a:t>Provide wrappers around a few of these concrete classes for user customization.</a:t>
            </a:r>
          </a:p>
          <a:p>
            <a:pPr lvl="1"/>
            <a:r>
              <a:rPr lang="en-US" dirty="0" smtClean="0"/>
              <a:t>Provide a wrapper or proxy that limits the accessibility to read-only.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p:txBody>
          <a:bodyPr/>
          <a:lstStyle/>
          <a:p>
            <a:r>
              <a:rPr lang="en-US" dirty="0" smtClean="0"/>
              <a:t>Generic vs. non-Generic</a:t>
            </a:r>
            <a:endParaRPr lang="en-US" dirty="0"/>
          </a:p>
        </p:txBody>
      </p:sp>
      <p:sp>
        <p:nvSpPr>
          <p:cNvPr id="94213" name="Rectangle 5"/>
          <p:cNvSpPr>
            <a:spLocks noGrp="1" noChangeArrowheads="1"/>
          </p:cNvSpPr>
          <p:nvPr>
            <p:ph sz="quarter" idx="1"/>
          </p:nvPr>
        </p:nvSpPr>
        <p:spPr>
          <a:xfrm>
            <a:off x="228600" y="1143000"/>
            <a:ext cx="8686800" cy="5562600"/>
          </a:xfrm>
        </p:spPr>
        <p:txBody>
          <a:bodyPr/>
          <a:lstStyle/>
          <a:p>
            <a:pPr>
              <a:lnSpc>
                <a:spcPct val="80000"/>
              </a:lnSpc>
            </a:pPr>
            <a:r>
              <a:rPr lang="en-US" dirty="0" smtClean="0"/>
              <a:t>The Generic collection interfaces and classes provide strong type safety and should almost always be preferred over the non-generic collections introduced in C# 1.0</a:t>
            </a:r>
          </a:p>
          <a:p>
            <a:pPr>
              <a:lnSpc>
                <a:spcPct val="80000"/>
              </a:lnSpc>
            </a:pPr>
            <a:r>
              <a:rPr lang="en-US" dirty="0" smtClean="0"/>
              <a:t>Many of the generic interfaces are derived from the non-generic interfaces, so we will cover both.</a:t>
            </a:r>
          </a:p>
          <a:p>
            <a:pPr>
              <a:lnSpc>
                <a:spcPct val="80000"/>
              </a:lnSpc>
            </a:pP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a:t>
            </a:r>
            <a:endParaRPr lang="en-US" dirty="0"/>
          </a:p>
        </p:txBody>
      </p:sp>
      <p:sp>
        <p:nvSpPr>
          <p:cNvPr id="3" name="Content Placeholder 2"/>
          <p:cNvSpPr>
            <a:spLocks noGrp="1"/>
          </p:cNvSpPr>
          <p:nvPr>
            <p:ph sz="quarter" idx="1"/>
          </p:nvPr>
        </p:nvSpPr>
        <p:spPr>
          <a:xfrm>
            <a:off x="152400" y="1143000"/>
            <a:ext cx="8686800" cy="5486400"/>
          </a:xfrm>
        </p:spPr>
        <p:txBody>
          <a:bodyPr/>
          <a:lstStyle/>
          <a:p>
            <a:r>
              <a:rPr lang="en-US" dirty="0" smtClean="0"/>
              <a:t>Basic construct of any enumerator:</a:t>
            </a:r>
          </a:p>
          <a:p>
            <a:pPr lvl="1">
              <a:buNone/>
            </a:pPr>
            <a:r>
              <a:rPr lang="en-US" b="1" dirty="0" smtClean="0">
                <a:solidFill>
                  <a:srgbClr val="0070C0"/>
                </a:solidFill>
              </a:rPr>
              <a:t>public interface </a:t>
            </a:r>
            <a:r>
              <a:rPr lang="en-US" dirty="0" err="1" smtClean="0"/>
              <a:t>IEnumerator</a:t>
            </a:r>
            <a:endParaRPr lang="en-US" dirty="0" smtClean="0"/>
          </a:p>
          <a:p>
            <a:pPr lvl="1">
              <a:buNone/>
            </a:pPr>
            <a:r>
              <a:rPr lang="en-US" dirty="0" smtClean="0"/>
              <a:t>{</a:t>
            </a:r>
          </a:p>
          <a:p>
            <a:pPr lvl="2">
              <a:buNone/>
            </a:pPr>
            <a:r>
              <a:rPr lang="en-US" b="1" dirty="0" smtClean="0">
                <a:solidFill>
                  <a:srgbClr val="0070C0"/>
                </a:solidFill>
              </a:rPr>
              <a:t>bool</a:t>
            </a:r>
            <a:r>
              <a:rPr lang="en-US" dirty="0" smtClean="0"/>
              <a:t> </a:t>
            </a:r>
            <a:r>
              <a:rPr lang="en-US" dirty="0" err="1" smtClean="0"/>
              <a:t>MoveNext</a:t>
            </a:r>
            <a:r>
              <a:rPr lang="en-US" dirty="0" smtClean="0"/>
              <a:t>();</a:t>
            </a:r>
          </a:p>
          <a:p>
            <a:pPr lvl="2">
              <a:buNone/>
            </a:pPr>
            <a:r>
              <a:rPr lang="en-US" b="1" dirty="0" smtClean="0">
                <a:solidFill>
                  <a:srgbClr val="0070C0"/>
                </a:solidFill>
              </a:rPr>
              <a:t>object</a:t>
            </a:r>
            <a:r>
              <a:rPr lang="en-US" dirty="0" smtClean="0"/>
              <a:t> Current { </a:t>
            </a:r>
            <a:r>
              <a:rPr lang="en-US" b="1" dirty="0" smtClean="0">
                <a:solidFill>
                  <a:srgbClr val="0070C0"/>
                </a:solidFill>
              </a:rPr>
              <a:t>get</a:t>
            </a:r>
            <a:r>
              <a:rPr lang="en-US" dirty="0" smtClean="0"/>
              <a:t>; }</a:t>
            </a:r>
          </a:p>
          <a:p>
            <a:pPr lvl="2">
              <a:buNone/>
            </a:pPr>
            <a:r>
              <a:rPr lang="en-US" b="1" dirty="0" smtClean="0">
                <a:solidFill>
                  <a:srgbClr val="0070C0"/>
                </a:solidFill>
              </a:rPr>
              <a:t>void</a:t>
            </a:r>
            <a:r>
              <a:rPr lang="en-US" dirty="0" smtClean="0"/>
              <a:t> Reset();</a:t>
            </a:r>
          </a:p>
          <a:p>
            <a:pPr lvl="1">
              <a:buNone/>
            </a:pP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IEnumerable</a:t>
            </a:r>
            <a:endParaRPr lang="en-US" dirty="0"/>
          </a:p>
        </p:txBody>
      </p:sp>
      <p:sp>
        <p:nvSpPr>
          <p:cNvPr id="3" name="Content Placeholder 2"/>
          <p:cNvSpPr>
            <a:spLocks noGrp="1"/>
          </p:cNvSpPr>
          <p:nvPr>
            <p:ph sz="quarter" idx="1"/>
          </p:nvPr>
        </p:nvSpPr>
        <p:spPr>
          <a:xfrm>
            <a:off x="228600" y="1143000"/>
            <a:ext cx="8686800" cy="5562600"/>
          </a:xfrm>
        </p:spPr>
        <p:txBody>
          <a:bodyPr>
            <a:normAutofit/>
          </a:bodyPr>
          <a:lstStyle/>
          <a:p>
            <a:r>
              <a:rPr lang="en-US" dirty="0" smtClean="0"/>
              <a:t>Collections in .NET use the </a:t>
            </a:r>
            <a:r>
              <a:rPr lang="en-US" dirty="0" err="1" smtClean="0"/>
              <a:t>Iterator</a:t>
            </a:r>
            <a:r>
              <a:rPr lang="en-US" dirty="0" smtClean="0"/>
              <a:t> Design Pattern, hence they do not implement </a:t>
            </a:r>
            <a:r>
              <a:rPr lang="en-US" dirty="0" err="1" smtClean="0"/>
              <a:t>IEnumerator</a:t>
            </a:r>
            <a:r>
              <a:rPr lang="en-US" dirty="0" smtClean="0"/>
              <a:t>.</a:t>
            </a:r>
          </a:p>
          <a:p>
            <a:r>
              <a:rPr lang="en-US" dirty="0" smtClean="0"/>
              <a:t>Instead they implement </a:t>
            </a:r>
            <a:r>
              <a:rPr lang="en-US" b="1" dirty="0" err="1" smtClean="0"/>
              <a:t>IEnumerable</a:t>
            </a:r>
            <a:r>
              <a:rPr lang="en-US" dirty="0" smtClean="0"/>
              <a:t>.</a:t>
            </a:r>
          </a:p>
          <a:p>
            <a:pPr lvl="1"/>
            <a:r>
              <a:rPr lang="en-US" dirty="0" smtClean="0"/>
              <a:t>Creates a new instance of an </a:t>
            </a:r>
            <a:r>
              <a:rPr lang="en-US" dirty="0" err="1" smtClean="0"/>
              <a:t>IEnumerator</a:t>
            </a:r>
            <a:r>
              <a:rPr lang="en-US" dirty="0" smtClean="0"/>
              <a:t> and returns it.</a:t>
            </a:r>
          </a:p>
          <a:p>
            <a:pPr lvl="2">
              <a:buNone/>
            </a:pPr>
            <a:r>
              <a:rPr lang="en-US" b="1" dirty="0" smtClean="0">
                <a:solidFill>
                  <a:srgbClr val="0070C0"/>
                </a:solidFill>
              </a:rPr>
              <a:t>public interface </a:t>
            </a:r>
            <a:r>
              <a:rPr lang="en-US" dirty="0" err="1" smtClean="0"/>
              <a:t>IEnumerable</a:t>
            </a:r>
            <a:r>
              <a:rPr lang="en-US" dirty="0" smtClean="0"/>
              <a:t> {</a:t>
            </a:r>
          </a:p>
          <a:p>
            <a:pPr lvl="3">
              <a:buNone/>
            </a:pPr>
            <a:r>
              <a:rPr lang="en-US" dirty="0" err="1" smtClean="0"/>
              <a:t>IEnumerator</a:t>
            </a:r>
            <a:r>
              <a:rPr lang="en-US" dirty="0" smtClean="0"/>
              <a:t> </a:t>
            </a:r>
            <a:r>
              <a:rPr lang="en-US" dirty="0" err="1" smtClean="0"/>
              <a:t>GetEnumerator</a:t>
            </a:r>
            <a:r>
              <a:rPr lang="en-US" dirty="0" smtClean="0"/>
              <a:t>();</a:t>
            </a:r>
          </a:p>
          <a:p>
            <a:pPr lvl="2">
              <a:buNone/>
            </a:pPr>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IEnumerable</a:t>
            </a:r>
            <a:r>
              <a:rPr lang="en-US" dirty="0"/>
              <a:t> and </a:t>
            </a:r>
            <a:r>
              <a:rPr lang="en-US" dirty="0" err="1"/>
              <a:t>IEnumerator</a:t>
            </a:r>
            <a:endParaRPr lang="en-US" dirty="0"/>
          </a:p>
        </p:txBody>
      </p:sp>
      <p:sp>
        <p:nvSpPr>
          <p:cNvPr id="3" name="Content Placeholder 2"/>
          <p:cNvSpPr>
            <a:spLocks noGrp="1"/>
          </p:cNvSpPr>
          <p:nvPr>
            <p:ph sz="quarter" idx="1"/>
          </p:nvPr>
        </p:nvSpPr>
        <p:spPr>
          <a:xfrm>
            <a:off x="0" y="1066800"/>
            <a:ext cx="8991600" cy="5791200"/>
          </a:xfrm>
        </p:spPr>
        <p:txBody>
          <a:bodyPr>
            <a:normAutofit fontScale="92500" lnSpcReduction="10000"/>
          </a:bodyPr>
          <a:lstStyle/>
          <a:p>
            <a:r>
              <a:rPr lang="en-US" dirty="0" err="1"/>
              <a:t>IEnumerable</a:t>
            </a:r>
            <a:r>
              <a:rPr lang="en-US" dirty="0"/>
              <a:t> and </a:t>
            </a:r>
            <a:r>
              <a:rPr lang="en-US" dirty="0" err="1"/>
              <a:t>IEnumerator</a:t>
            </a:r>
            <a:r>
              <a:rPr lang="en-US" dirty="0"/>
              <a:t> are both interfaces. </a:t>
            </a:r>
            <a:r>
              <a:rPr lang="en-US" dirty="0" err="1"/>
              <a:t>IEnumerable</a:t>
            </a:r>
            <a:r>
              <a:rPr lang="en-US" dirty="0"/>
              <a:t> has just one method called </a:t>
            </a:r>
            <a:r>
              <a:rPr lang="en-US" dirty="0" err="1"/>
              <a:t>GetEnumerator</a:t>
            </a:r>
            <a:r>
              <a:rPr lang="en-US" dirty="0"/>
              <a:t>. This method </a:t>
            </a:r>
            <a:r>
              <a:rPr lang="en-US" dirty="0" err="1"/>
              <a:t>retuns</a:t>
            </a:r>
            <a:r>
              <a:rPr lang="en-US" dirty="0"/>
              <a:t> (as all methods return something including void) another type which is an interface and that interface is </a:t>
            </a:r>
            <a:r>
              <a:rPr lang="en-US" dirty="0" err="1"/>
              <a:t>IEnumerator</a:t>
            </a:r>
            <a:r>
              <a:rPr lang="en-US" dirty="0"/>
              <a:t>. When you implement enumerator logic in any of your collection class, you implement </a:t>
            </a:r>
            <a:r>
              <a:rPr lang="en-US" dirty="0" err="1"/>
              <a:t>IEnumerable</a:t>
            </a:r>
            <a:r>
              <a:rPr lang="en-US" dirty="0"/>
              <a:t> (either generic or non generic). </a:t>
            </a:r>
            <a:r>
              <a:rPr lang="en-US" dirty="0" err="1"/>
              <a:t>IEnumerable</a:t>
            </a:r>
            <a:r>
              <a:rPr lang="en-US" dirty="0"/>
              <a:t> has just one method whereas </a:t>
            </a:r>
            <a:r>
              <a:rPr lang="en-US" dirty="0" err="1"/>
              <a:t>IEnumerator</a:t>
            </a:r>
            <a:r>
              <a:rPr lang="en-US" dirty="0"/>
              <a:t> has 2 methods (</a:t>
            </a:r>
            <a:r>
              <a:rPr lang="en-US" dirty="0" err="1"/>
              <a:t>MoveNext</a:t>
            </a:r>
            <a:r>
              <a:rPr lang="en-US" dirty="0"/>
              <a:t> and Reset) and a property Current. For easy understanding consider </a:t>
            </a:r>
            <a:r>
              <a:rPr lang="en-US" dirty="0" err="1"/>
              <a:t>IEnumebale</a:t>
            </a:r>
            <a:r>
              <a:rPr lang="en-US" dirty="0"/>
              <a:t> a box that contains </a:t>
            </a:r>
            <a:r>
              <a:rPr lang="en-US" dirty="0" err="1"/>
              <a:t>IEnumerator</a:t>
            </a:r>
            <a:r>
              <a:rPr lang="en-US" dirty="0"/>
              <a:t> inside it (though not through inheritance or containment).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a:t>IEnumerable</a:t>
            </a:r>
            <a:r>
              <a:rPr lang="en-US" dirty="0"/>
              <a:t> and </a:t>
            </a:r>
            <a:r>
              <a:rPr lang="en-US" dirty="0" err="1"/>
              <a:t>IEnumerator</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6256387" cy="5007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7178588"/>
      </p:ext>
    </p:extLst>
  </p:cSld>
  <p:clrMapOvr>
    <a:masterClrMapping/>
  </p:clrMapOvr>
</p:sld>
</file>

<file path=ppt/theme/theme1.xml><?xml version="1.0" encoding="utf-8"?>
<a:theme xmlns:a="http://schemas.openxmlformats.org/drawingml/2006/main" name="Xoriant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Xoriant PPT Template v1" id="{3C23C2DA-CCF2-42ED-8459-502AE558C3F8}" vid="{B8F457F2-2432-485C-9DA8-EF518AB329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XoriantTheme1</Template>
  <TotalTime>1400</TotalTime>
  <Words>596</Words>
  <Application>Microsoft Office PowerPoint</Application>
  <PresentationFormat>On-screen Show (4:3)</PresentationFormat>
  <Paragraphs>81</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XoriantTheme1</vt:lpstr>
      <vt:lpstr>C# Collections</vt:lpstr>
      <vt:lpstr>Collection</vt:lpstr>
      <vt:lpstr>Collection Namespaces</vt:lpstr>
      <vt:lpstr>Flavors of Collections</vt:lpstr>
      <vt:lpstr>Generic vs. non-Generic</vt:lpstr>
      <vt:lpstr>Enumeration</vt:lpstr>
      <vt:lpstr>IEnumerable</vt:lpstr>
      <vt:lpstr>IEnumerable and IEnumerator</vt:lpstr>
      <vt:lpstr>Example of IEnumerable and IEnumerator</vt:lpstr>
      <vt:lpstr>Types of collection</vt:lpstr>
      <vt:lpstr>System.Collections Classes (Non generic)</vt:lpstr>
      <vt:lpstr>Example - ArrayList</vt:lpstr>
      <vt:lpstr>Example – HashTable and SortedList</vt:lpstr>
    </vt:vector>
  </TitlesOfParts>
  <Company>Department of Computer Science and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  Collections</dc:title>
  <dc:creator>Computer Science &amp; Engineering</dc:creator>
  <cp:lastModifiedBy>Vighnesh Ambekar</cp:lastModifiedBy>
  <cp:revision>103</cp:revision>
  <dcterms:created xsi:type="dcterms:W3CDTF">2008-01-18T13:54:09Z</dcterms:created>
  <dcterms:modified xsi:type="dcterms:W3CDTF">2017-08-17T15:22:12Z</dcterms:modified>
</cp:coreProperties>
</file>