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90" r:id="rId7"/>
    <p:sldId id="263" r:id="rId8"/>
    <p:sldId id="262" r:id="rId9"/>
    <p:sldId id="287" r:id="rId10"/>
    <p:sldId id="264" r:id="rId11"/>
    <p:sldId id="265" r:id="rId12"/>
    <p:sldId id="266" r:id="rId13"/>
    <p:sldId id="267" r:id="rId14"/>
    <p:sldId id="268" r:id="rId15"/>
    <p:sldId id="273" r:id="rId16"/>
    <p:sldId id="285" r:id="rId17"/>
    <p:sldId id="274" r:id="rId18"/>
    <p:sldId id="275" r:id="rId19"/>
    <p:sldId id="286" r:id="rId20"/>
    <p:sldId id="293" r:id="rId21"/>
    <p:sldId id="294" r:id="rId22"/>
    <p:sldId id="279" r:id="rId23"/>
    <p:sldId id="280" r:id="rId24"/>
    <p:sldId id="284" r:id="rId25"/>
    <p:sldId id="288" r:id="rId26"/>
    <p:sldId id="281" r:id="rId27"/>
    <p:sldId id="291" r:id="rId28"/>
    <p:sldId id="292" r:id="rId29"/>
    <p:sldId id="282" r:id="rId30"/>
    <p:sldId id="283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2FF"/>
    <a:srgbClr val="EFFA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134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420F-3408-49C7-9DFF-E702F38AD33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3261C-8F83-4A9B-B8C1-D3C88CF7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5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8455-D18F-4422-85D7-4B990AD6E0B7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F9BE-2110-4297-98A7-6A850FF6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0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6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4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2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1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F9BE-2110-4297-98A7-6A850FF63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610600" cy="1975104"/>
          </a:xfrm>
        </p:spPr>
        <p:txBody>
          <a:bodyPr/>
          <a:lstStyle/>
          <a:p>
            <a:r>
              <a:rPr lang="en-US" dirty="0" smtClean="0"/>
              <a:t>Generics, Lists,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763000" cy="1508760"/>
          </a:xfrm>
        </p:spPr>
        <p:txBody>
          <a:bodyPr/>
          <a:lstStyle/>
          <a:p>
            <a:pPr algn="ctr"/>
            <a:r>
              <a:rPr lang="en-US" dirty="0" smtClean="0"/>
              <a:t>.NET Generic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1"/>
          </a:xfrm>
        </p:spPr>
        <p:txBody>
          <a:bodyPr>
            <a:normAutofit/>
          </a:bodyPr>
          <a:lstStyle/>
          <a:p>
            <a:r>
              <a:rPr lang="en-US" dirty="0" smtClean="0"/>
              <a:t>Constructors for List&lt;T&gt;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2238791"/>
              </p:ext>
            </p:extLst>
          </p:nvPr>
        </p:nvGraphicFramePr>
        <p:xfrm>
          <a:off x="411162" y="1254156"/>
          <a:ext cx="8626476" cy="37750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2477"/>
                <a:gridCol w="5333999"/>
              </a:tblGrid>
              <a:tr h="529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effectLst/>
                        </a:rPr>
                        <a:t>Name</a:t>
                      </a:r>
                      <a:endParaRPr lang="en-US" sz="32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  <a:endParaRPr lang="en-US" sz="32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8032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&lt;T&gt;( ) 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Initializes a new instance of the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class that is empty and has the default initial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capacity of 0 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75260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(IEnumerable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Initializes a new instance of the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class that contains elements copied from the specified collection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(the parameter) and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has sufficient capacity to accommodate the number of elements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copied 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856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(Int32)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Initializes a new instance of the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List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class that is empty and has the specified initial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capacity 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24000" y="5486400"/>
            <a:ext cx="64008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See “Help” in Visual Studio for details of all methods in the List&lt;T&gt; class</a:t>
            </a:r>
          </a:p>
        </p:txBody>
      </p:sp>
    </p:spTree>
    <p:extLst>
      <p:ext uri="{BB962C8B-B14F-4D97-AF65-F5344CB8AC3E}">
        <p14:creationId xmlns:p14="http://schemas.microsoft.com/office/powerpoint/2010/main" val="19885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"/>
            <a:ext cx="8229600" cy="74295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57148819"/>
              </p:ext>
            </p:extLst>
          </p:nvPr>
        </p:nvGraphicFramePr>
        <p:xfrm>
          <a:off x="152400" y="1066800"/>
          <a:ext cx="8763000" cy="51798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489690"/>
                <a:gridCol w="5273310"/>
              </a:tblGrid>
              <a:tr h="3739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3825" marR="12382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4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4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123825" marR="123825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53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Adds an object to the end of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AddRange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Adds the elements of the specified collection to the end of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AsReadOnly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Returns a read-only IList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wrapper for the current collection.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BinarySearch(T)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the entire sorted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 an element using the default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BinarySearch (T,  IComparer &lt;T&gt; ) 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the entire sorted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 an element using the specified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3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BinarySearch (Int32, Int32, T, IComparer &lt;T&gt;) </a:t>
                      </a:r>
                      <a:endParaRPr lang="en-US" sz="1600" u="non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a range of elements in the sorted List &lt;T&gt; for an element using the specified comparer and returns the zero-based index of the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1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63561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9385280"/>
              </p:ext>
            </p:extLst>
          </p:nvPr>
        </p:nvGraphicFramePr>
        <p:xfrm>
          <a:off x="152401" y="609599"/>
          <a:ext cx="8686800" cy="53952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18295"/>
                <a:gridCol w="5668505"/>
              </a:tblGrid>
              <a:tr h="369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Clear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Removes all 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elements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makes the list empty</a:t>
                      </a:r>
                      <a:endParaRPr lang="en-US" sz="16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91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Contains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an element is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ConvertAll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&lt;TOutput &gt; 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Converts the elements in the current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another type, and returns a list containing the converted elements.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CopyTo ( array&lt;T&gt;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array of T,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starting at the beginning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CopyTo ( array&lt;T&gt;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Int32) 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array, starting at the specified index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CopyTo 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Int32,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array&lt;T&gt;,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Int32,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Int32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Copies a range of elements from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a compatible one-dimensional array, starting at the specified index of the target array.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Equals(Object)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the specified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is equal to the current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(Inherited from </a:t>
                      </a:r>
                      <a:r>
                        <a:rPr lang="en-US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.)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6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Exists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Determines whether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contains elements that match the conditions defined by the specified predicate.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0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9673127"/>
              </p:ext>
            </p:extLst>
          </p:nvPr>
        </p:nvGraphicFramePr>
        <p:xfrm>
          <a:off x="228600" y="1143000"/>
          <a:ext cx="8686801" cy="488639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581400"/>
                <a:gridCol w="5105401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kumimoji="0"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Searches for an element that matches the conditions defined by the specified predicate, and returns the first occurrence within the entire List </a:t>
                      </a: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&lt;T&gt; </a:t>
                      </a:r>
                      <a:r>
                        <a:rPr kumimoji="0"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 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9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FindAll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Retrieves all the elements that match the conditions defined by the specified predicate.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FindIndex (Predicate 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first occurrence within the entire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FindIndex (Int32, Predicate 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first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extends from the specified index to the last element.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5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5737245"/>
              </p:ext>
            </p:extLst>
          </p:nvPr>
        </p:nvGraphicFramePr>
        <p:xfrm>
          <a:off x="152400" y="762001"/>
          <a:ext cx="8839200" cy="58041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909717"/>
                <a:gridCol w="4929483"/>
              </a:tblGrid>
              <a:tr h="8196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FindLast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last occurrence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96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conditions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defined by the specified predicate, and returns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zero-based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of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last occurrence within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entire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Int32, 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extends from the first element to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FindLastIndex 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Int32, Int32, Predicate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&lt;T&gt;) 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Searches for an element that matches the conditions defined by the specified predicate, and returns the zero-based index of the last occurrence within the range of elements in the 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that contains the specified number of elements and ends at the specified index.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7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800" u="none" strike="noStrike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ForEach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Performs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specified action on each element of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 </a:t>
                      </a: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1148726"/>
              </p:ext>
            </p:extLst>
          </p:nvPr>
        </p:nvGraphicFramePr>
        <p:xfrm>
          <a:off x="517524" y="1600200"/>
          <a:ext cx="8397876" cy="32613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72030"/>
                <a:gridCol w="5925846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800" b="1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2800" b="1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Gets or sets the total number of elements the internal data structure can hold without resizing.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Gets the number of elements actually contained in the List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&lt;T&gt;. </a:t>
                      </a:r>
                      <a:endParaRPr lang="en-US" sz="18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Gets or sets the element at the specified index.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9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Comparers are required for full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7"/>
            <a:ext cx="8229600" cy="804863"/>
          </a:xfrm>
        </p:spPr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812" y="1143000"/>
            <a:ext cx="8815388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List </a:t>
            </a:r>
            <a:r>
              <a:rPr lang="en-US" dirty="0" smtClean="0">
                <a:effectLst/>
              </a:rPr>
              <a:t>&lt;T&gt; class </a:t>
            </a:r>
            <a:r>
              <a:rPr lang="en-US" dirty="0">
                <a:effectLst/>
              </a:rPr>
              <a:t>uses both an equality comparer and an ordering comparer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/>
              <a:t>Equality</a:t>
            </a:r>
            <a:r>
              <a:rPr lang="en-US" dirty="0" smtClean="0"/>
              <a:t> comparers are used when we must determine whether a given value is in the list or </a:t>
            </a:r>
            <a:r>
              <a:rPr lang="en-US" dirty="0"/>
              <a:t>whether a value in the list is equal to a </a:t>
            </a:r>
            <a:r>
              <a:rPr lang="en-US" dirty="0" smtClean="0"/>
              <a:t>specified </a:t>
            </a:r>
            <a:r>
              <a:rPr lang="en-US" dirty="0"/>
              <a:t>value</a:t>
            </a:r>
          </a:p>
          <a:p>
            <a:pPr lvl="1">
              <a:lnSpc>
                <a:spcPct val="110000"/>
              </a:lnSpc>
            </a:pPr>
            <a:r>
              <a:rPr lang="en-US" u="sng" dirty="0" smtClean="0"/>
              <a:t>Ordering</a:t>
            </a:r>
            <a:r>
              <a:rPr lang="en-US" dirty="0" smtClean="0"/>
              <a:t> comparers are used when one must rearrange the values in the list into a particular order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We must be able to decide whether one item is “smaller”, “</a:t>
            </a:r>
            <a:r>
              <a:rPr lang="en-US" dirty="0"/>
              <a:t>equal</a:t>
            </a:r>
            <a:r>
              <a:rPr lang="en-US" dirty="0" smtClean="0"/>
              <a:t> </a:t>
            </a:r>
            <a:r>
              <a:rPr lang="en-US" dirty="0"/>
              <a:t>to</a:t>
            </a:r>
            <a:r>
              <a:rPr lang="en-US" dirty="0" smtClean="0"/>
              <a:t>”, or “</a:t>
            </a:r>
            <a:r>
              <a:rPr lang="en-US" dirty="0"/>
              <a:t>larger</a:t>
            </a:r>
            <a:r>
              <a:rPr lang="en-US" dirty="0" smtClean="0"/>
              <a:t>” than another item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We must decide what “</a:t>
            </a:r>
            <a:r>
              <a:rPr lang="en-US" dirty="0"/>
              <a:t>smaller</a:t>
            </a:r>
            <a:r>
              <a:rPr lang="en-US" dirty="0" smtClean="0"/>
              <a:t>” and “</a:t>
            </a:r>
            <a:r>
              <a:rPr lang="en-US" dirty="0"/>
              <a:t>larger</a:t>
            </a:r>
            <a:r>
              <a:rPr lang="en-US" dirty="0" smtClean="0"/>
              <a:t>” mean</a:t>
            </a:r>
          </a:p>
        </p:txBody>
      </p:sp>
    </p:spTree>
    <p:extLst>
      <p:ext uri="{BB962C8B-B14F-4D97-AF65-F5344CB8AC3E}">
        <p14:creationId xmlns:p14="http://schemas.microsoft.com/office/powerpoint/2010/main" val="188967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639761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77824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Methods such as BinarySearch and Sort use an </a:t>
            </a:r>
            <a:r>
              <a:rPr lang="en-US" i="1" dirty="0"/>
              <a:t>ordering</a:t>
            </a:r>
            <a:r>
              <a:rPr lang="en-US" dirty="0">
                <a:effectLst/>
              </a:rPr>
              <a:t> comparer for the list </a:t>
            </a:r>
            <a:r>
              <a:rPr lang="en-US" dirty="0" smtClean="0">
                <a:effectLst/>
              </a:rPr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default comparer for type T is determined as </a:t>
            </a:r>
            <a:r>
              <a:rPr lang="en-US" dirty="0" smtClean="0">
                <a:effectLst/>
              </a:rPr>
              <a:t>follows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type T implements the IComparable </a:t>
            </a:r>
            <a:r>
              <a:rPr lang="en-US" dirty="0" smtClean="0">
                <a:effectLst/>
              </a:rPr>
              <a:t>&lt;T&gt; </a:t>
            </a:r>
            <a:r>
              <a:rPr lang="en-US" dirty="0">
                <a:effectLst/>
              </a:rPr>
              <a:t>generic interface, then the default comparer is the CompareTo(T) method of that </a:t>
            </a:r>
            <a:r>
              <a:rPr lang="en-US" dirty="0" smtClean="0">
                <a:effectLst/>
              </a:rPr>
              <a:t>interface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Otherwise</a:t>
            </a:r>
            <a:r>
              <a:rPr lang="en-US" dirty="0">
                <a:effectLst/>
              </a:rPr>
              <a:t>, if type T implements the nongeneric IComparable interface, then the default comparer is the CompareTo(Object) method of that </a:t>
            </a:r>
            <a:r>
              <a:rPr lang="en-US" dirty="0" smtClean="0">
                <a:effectLst/>
              </a:rPr>
              <a:t>interface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type T implements neither interface, then there is no default comparer, and a comparer or comparison delegate must be provided explicitly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"/>
            <a:ext cx="8229600" cy="715961"/>
          </a:xfrm>
        </p:spPr>
        <p:txBody>
          <a:bodyPr>
            <a:normAutofit/>
          </a:bodyPr>
          <a:lstStyle/>
          <a:p>
            <a:r>
              <a:rPr lang="en-US" dirty="0" smtClean="0"/>
              <a:t>Equality 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78240" cy="4267200"/>
          </a:xfrm>
        </p:spPr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Methods such as Contains, IndexOf, LastIndexOf, and Remove use an equality comparer for the list </a:t>
            </a:r>
            <a:r>
              <a:rPr lang="en-US" dirty="0" smtClean="0">
                <a:effectLst/>
              </a:rPr>
              <a:t>elements to determine whether two values of type T are “</a:t>
            </a:r>
            <a:r>
              <a:rPr lang="en-US" dirty="0">
                <a:effectLst/>
              </a:rPr>
              <a:t>equal</a:t>
            </a:r>
            <a:r>
              <a:rPr lang="en-US" dirty="0" smtClean="0">
                <a:effectLst/>
              </a:rPr>
              <a:t>”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The default equality comparer for type T is determined as follows. </a:t>
            </a:r>
          </a:p>
          <a:p>
            <a:pPr lvl="2"/>
            <a:r>
              <a:rPr lang="en-US" dirty="0">
                <a:effectLst/>
              </a:rPr>
              <a:t>If type T implements the IEquatable &lt;T&gt; generic interface, then the equality comparer is the Equals(T) method of that interface</a:t>
            </a:r>
          </a:p>
          <a:p>
            <a:pPr lvl="2"/>
            <a:r>
              <a:rPr lang="en-US" dirty="0">
                <a:effectLst/>
              </a:rPr>
              <a:t>Otherwise, the default equality comparer is Object.Equals(Object)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6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"/>
            <a:ext cx="8229600" cy="833438"/>
          </a:xfrm>
        </p:spPr>
        <p:txBody>
          <a:bodyPr/>
          <a:lstStyle/>
          <a:p>
            <a:r>
              <a:rPr lang="en-US" dirty="0" smtClean="0"/>
              <a:t>.NET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7824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C# has been through several versions since its inception around 2002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first version had a set of </a:t>
            </a:r>
            <a:r>
              <a:rPr lang="en-US" dirty="0"/>
              <a:t>Collection</a:t>
            </a:r>
            <a:r>
              <a:rPr lang="en-US" dirty="0" smtClean="0"/>
              <a:t> classes that represented various </a:t>
            </a:r>
            <a:r>
              <a:rPr lang="en-US" dirty="0"/>
              <a:t>data</a:t>
            </a:r>
            <a:r>
              <a:rPr lang="en-US" dirty="0" smtClean="0"/>
              <a:t> </a:t>
            </a:r>
            <a:r>
              <a:rPr lang="en-US" dirty="0"/>
              <a:t>structures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were </a:t>
            </a:r>
            <a:r>
              <a:rPr lang="en-US" dirty="0"/>
              <a:t>collections</a:t>
            </a:r>
            <a:r>
              <a:rPr lang="en-US" dirty="0" smtClean="0"/>
              <a:t> of System.Object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Since </a:t>
            </a:r>
            <a:r>
              <a:rPr lang="en-US" dirty="0"/>
              <a:t>every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derives from </a:t>
            </a:r>
            <a:r>
              <a:rPr lang="en-US" dirty="0"/>
              <a:t>System.Object</a:t>
            </a:r>
            <a:r>
              <a:rPr lang="en-US" dirty="0" smtClean="0"/>
              <a:t>, any item could be stored in an object of one of these classes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 collection object could hold an </a:t>
            </a:r>
            <a:r>
              <a:rPr lang="en-US" dirty="0"/>
              <a:t>int</a:t>
            </a:r>
            <a:r>
              <a:rPr lang="en-US" dirty="0" smtClean="0"/>
              <a:t>, a </a:t>
            </a:r>
            <a:r>
              <a:rPr lang="en-US" dirty="0"/>
              <a:t>String</a:t>
            </a:r>
            <a:r>
              <a:rPr lang="en-US" dirty="0" smtClean="0"/>
              <a:t>, an </a:t>
            </a:r>
            <a:r>
              <a:rPr lang="en-US" dirty="0"/>
              <a:t>Employee</a:t>
            </a:r>
            <a:r>
              <a:rPr lang="en-US" dirty="0" smtClean="0"/>
              <a:t>, a </a:t>
            </a:r>
            <a:r>
              <a:rPr lang="en-US" dirty="0"/>
              <a:t>Student</a:t>
            </a:r>
            <a:r>
              <a:rPr lang="en-US" dirty="0" smtClean="0"/>
              <a:t>,  a </a:t>
            </a:r>
            <a:r>
              <a:rPr lang="en-US" sz="2500" dirty="0"/>
              <a:t>TV</a:t>
            </a:r>
            <a:r>
              <a:rPr lang="en-US" dirty="0" smtClean="0"/>
              <a:t>, a </a:t>
            </a:r>
            <a:r>
              <a:rPr lang="en-US" sz="2500" dirty="0"/>
              <a:t>Bus</a:t>
            </a:r>
            <a:r>
              <a:rPr lang="en-US" dirty="0" smtClean="0"/>
              <a:t>, and a </a:t>
            </a:r>
            <a:r>
              <a:rPr lang="en-US" dirty="0"/>
              <a:t>Bulldozer</a:t>
            </a:r>
            <a:r>
              <a:rPr lang="en-US" dirty="0" smtClean="0"/>
              <a:t> object at the same time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Easy to add</a:t>
            </a:r>
            <a:r>
              <a:rPr lang="en-US" dirty="0" smtClean="0"/>
              <a:t> things, but </a:t>
            </a:r>
            <a:r>
              <a:rPr lang="en-US" dirty="0"/>
              <a:t>tedious to retrieve/use</a:t>
            </a:r>
            <a:r>
              <a:rPr lang="en-US" dirty="0" smtClean="0"/>
              <a:t> them because what we retrieved was a </a:t>
            </a:r>
            <a:r>
              <a:rPr lang="en-US" dirty="0"/>
              <a:t>System.Object</a:t>
            </a:r>
            <a:r>
              <a:rPr lang="en-US" dirty="0" smtClean="0"/>
              <a:t>, and not a Student, int, String, </a:t>
            </a:r>
            <a:r>
              <a:rPr lang="en-US" sz="2500" dirty="0"/>
              <a:t>TV</a:t>
            </a:r>
            <a:r>
              <a:rPr lang="en-US" dirty="0" smtClean="0"/>
              <a:t>, </a:t>
            </a:r>
            <a:r>
              <a:rPr lang="en-US" sz="2500" dirty="0"/>
              <a:t>Bus</a:t>
            </a:r>
            <a:r>
              <a:rPr lang="en-US" dirty="0" smtClean="0"/>
              <a:t>, or a </a:t>
            </a:r>
            <a:r>
              <a:rPr lang="en-US" dirty="0"/>
              <a:t>Bulldozer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Casting</a:t>
            </a:r>
            <a:r>
              <a:rPr lang="en-US" dirty="0" smtClean="0"/>
              <a:t> and </a:t>
            </a:r>
            <a:r>
              <a:rPr lang="en-US" dirty="0"/>
              <a:t>related</a:t>
            </a:r>
            <a:r>
              <a:rPr lang="en-US" dirty="0" smtClean="0"/>
              <a:t> coding techniques were necessary to use the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19150"/>
          </a:xfrm>
        </p:spPr>
        <p:txBody>
          <a:bodyPr/>
          <a:lstStyle/>
          <a:p>
            <a:r>
              <a:rPr lang="en-US" dirty="0" smtClean="0"/>
              <a:t>Equality Comparer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778240" cy="4572000"/>
          </a:xfrm>
        </p:spPr>
        <p:txBody>
          <a:bodyPr/>
          <a:lstStyle/>
          <a:p>
            <a:r>
              <a:rPr lang="en-US" dirty="0" smtClean="0"/>
              <a:t>List&lt;T&gt; methods that search for a match, must have code similar to the following: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if ( myList [index].Equals (SearchTarget) 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// take action if item matches target </a:t>
            </a:r>
          </a:p>
          <a:p>
            <a:r>
              <a:rPr lang="en-US" dirty="0" smtClean="0"/>
              <a:t>In order for this to work, there MUST be a method named Equals in the class </a:t>
            </a:r>
            <a:r>
              <a:rPr lang="en-US" dirty="0"/>
              <a:t>T</a:t>
            </a:r>
            <a:r>
              <a:rPr lang="en-US" dirty="0" smtClean="0"/>
              <a:t> that compares an element (from the List) of type </a:t>
            </a:r>
            <a:r>
              <a:rPr lang="en-US" dirty="0"/>
              <a:t>T</a:t>
            </a:r>
            <a:r>
              <a:rPr lang="en-US" dirty="0" smtClean="0"/>
              <a:t> against a parameter (</a:t>
            </a:r>
            <a:r>
              <a:rPr lang="en-US" dirty="0"/>
              <a:t>SearchTarget</a:t>
            </a:r>
            <a:r>
              <a:rPr lang="en-US" dirty="0" smtClean="0"/>
              <a:t>) of type </a:t>
            </a:r>
            <a:r>
              <a:rPr lang="en-US" dirty="0"/>
              <a:t>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0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1"/>
          </a:xfrm>
        </p:spPr>
        <p:txBody>
          <a:bodyPr>
            <a:normAutofit/>
          </a:bodyPr>
          <a:lstStyle/>
          <a:p>
            <a:r>
              <a:rPr lang="en-US" dirty="0" smtClean="0"/>
              <a:t>IComparable &lt;User&gt;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8549640" cy="526312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Sort</a:t>
            </a:r>
            <a:r>
              <a:rPr lang="en-US" sz="3200" dirty="0"/>
              <a:t> </a:t>
            </a:r>
            <a:r>
              <a:rPr lang="en-US" sz="3200" dirty="0" smtClean="0"/>
              <a:t>must </a:t>
            </a:r>
            <a:r>
              <a:rPr lang="en-US" sz="3200" dirty="0"/>
              <a:t>determine whether </a:t>
            </a:r>
            <a:r>
              <a:rPr lang="en-US" sz="3200" b="1" dirty="0"/>
              <a:t>user1 &gt; user2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/>
              <a:t>user1 &lt; user2</a:t>
            </a:r>
            <a:r>
              <a:rPr lang="en-US" sz="3200" dirty="0"/>
              <a:t>, or </a:t>
            </a:r>
            <a:r>
              <a:rPr lang="en-US" sz="3200" dirty="0" smtClean="0"/>
              <a:t>  </a:t>
            </a:r>
            <a:r>
              <a:rPr lang="en-US" sz="3200" b="1" dirty="0"/>
              <a:t>user1 == </a:t>
            </a:r>
            <a:r>
              <a:rPr lang="en-US" sz="3200" b="1" dirty="0" smtClean="0"/>
              <a:t>user2 </a:t>
            </a:r>
            <a:r>
              <a:rPr lang="en-US" sz="3200" dirty="0"/>
              <a:t>to </a:t>
            </a:r>
            <a:r>
              <a:rPr lang="en-US" sz="3200" dirty="0" smtClean="0"/>
              <a:t>find out </a:t>
            </a:r>
            <a:r>
              <a:rPr lang="en-US" sz="3200" dirty="0"/>
              <a:t>if an exchange is needed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The </a:t>
            </a:r>
            <a:r>
              <a:rPr lang="en-US" sz="3200" b="1" dirty="0"/>
              <a:t>Sort</a:t>
            </a:r>
            <a:r>
              <a:rPr lang="en-US" sz="3200" dirty="0" smtClean="0"/>
              <a:t> method contains code that </a:t>
            </a:r>
            <a:r>
              <a:rPr lang="en-US" sz="3200" dirty="0"/>
              <a:t>does something like </a:t>
            </a:r>
            <a:r>
              <a:rPr lang="en-US" sz="3200" dirty="0" smtClean="0"/>
              <a:t>this</a:t>
            </a:r>
            <a:r>
              <a:rPr lang="en-US" dirty="0"/>
              <a:t>	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 smtClean="0"/>
              <a:t>              </a:t>
            </a:r>
            <a:r>
              <a:rPr lang="en-US" b="1" dirty="0">
                <a:latin typeface="+mj-lt"/>
              </a:rPr>
              <a:t>if (user1.CompareTo(user2) &lt; 0</a:t>
            </a:r>
            <a:r>
              <a:rPr lang="en-US" b="1" dirty="0" smtClean="0">
                <a:latin typeface="+mj-lt"/>
              </a:rPr>
              <a:t>)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{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       </a:t>
            </a:r>
            <a:r>
              <a:rPr lang="en-US" b="1" dirty="0" smtClean="0">
                <a:latin typeface="+mj-lt"/>
              </a:rPr>
              <a:t>   </a:t>
            </a:r>
            <a:r>
              <a:rPr lang="en-US" b="1" dirty="0">
                <a:latin typeface="+mj-lt"/>
              </a:rPr>
              <a:t>//... code to handle case </a:t>
            </a:r>
            <a:r>
              <a:rPr lang="en-US" b="1" dirty="0" smtClean="0">
                <a:latin typeface="+mj-lt"/>
              </a:rPr>
              <a:t>that user1 </a:t>
            </a:r>
            <a:r>
              <a:rPr lang="en-US" b="1" dirty="0">
                <a:latin typeface="+mj-lt"/>
              </a:rPr>
              <a:t>&lt; user2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}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else </a:t>
            </a:r>
            <a:r>
              <a:rPr lang="en-US" b="1" dirty="0">
                <a:latin typeface="+mj-lt"/>
              </a:rPr>
              <a:t>if (user1.CompareTo (user2) &gt; 0)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{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       </a:t>
            </a:r>
            <a:r>
              <a:rPr lang="en-US" b="1" dirty="0" smtClean="0">
                <a:latin typeface="+mj-lt"/>
              </a:rPr>
              <a:t>  </a:t>
            </a:r>
            <a:r>
              <a:rPr lang="en-US" b="1" dirty="0">
                <a:latin typeface="+mj-lt"/>
              </a:rPr>
              <a:t>//... code to handle case </a:t>
            </a:r>
            <a:r>
              <a:rPr lang="en-US" b="1" dirty="0" smtClean="0">
                <a:latin typeface="+mj-lt"/>
              </a:rPr>
              <a:t>that user1 </a:t>
            </a:r>
            <a:r>
              <a:rPr lang="en-US" b="1" dirty="0">
                <a:latin typeface="+mj-lt"/>
              </a:rPr>
              <a:t>&gt; </a:t>
            </a:r>
            <a:r>
              <a:rPr lang="en-US" b="1" dirty="0" smtClean="0">
                <a:latin typeface="+mj-lt"/>
              </a:rPr>
              <a:t>user2</a:t>
            </a: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   }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else 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+mj-lt"/>
              </a:rPr>
              <a:t>       {</a:t>
            </a:r>
            <a:endParaRPr lang="en-US" b="1" dirty="0">
              <a:latin typeface="+mj-lt"/>
            </a:endParaRPr>
          </a:p>
          <a:p>
            <a:pPr marL="6858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   //... </a:t>
            </a:r>
            <a:r>
              <a:rPr lang="en-US" b="1" dirty="0">
                <a:latin typeface="+mj-lt"/>
              </a:rPr>
              <a:t>code to handle case </a:t>
            </a:r>
            <a:r>
              <a:rPr lang="en-US" b="1" dirty="0" smtClean="0">
                <a:latin typeface="+mj-lt"/>
              </a:rPr>
              <a:t>that user1 </a:t>
            </a:r>
            <a:r>
              <a:rPr lang="en-US" b="1" dirty="0">
                <a:latin typeface="+mj-lt"/>
              </a:rPr>
              <a:t>== user2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b="1" dirty="0" smtClean="0">
                <a:latin typeface="+mj-lt"/>
              </a:rPr>
              <a:t>       }</a:t>
            </a:r>
            <a:r>
              <a:rPr lang="en-US" dirty="0"/>
              <a:t>	</a:t>
            </a:r>
            <a:r>
              <a:rPr lang="en-US" dirty="0" smtClean="0"/>
              <a:t>             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This </a:t>
            </a:r>
            <a:r>
              <a:rPr lang="en-US" sz="3200" dirty="0"/>
              <a:t>requires a method with the following signature in the </a:t>
            </a:r>
            <a:r>
              <a:rPr lang="en-US" sz="3200" b="1" dirty="0"/>
              <a:t>User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  <a:p>
            <a:pPr marL="6858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b="1" dirty="0">
                <a:latin typeface="+mj-lt"/>
              </a:rPr>
              <a:t>public int CompareTo (User user2)</a:t>
            </a:r>
          </a:p>
        </p:txBody>
      </p:sp>
    </p:spTree>
    <p:extLst>
      <p:ext uri="{BB962C8B-B14F-4D97-AF65-F5344CB8AC3E}">
        <p14:creationId xmlns:p14="http://schemas.microsoft.com/office/powerpoint/2010/main" val="339451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"/>
            <a:ext cx="8229600" cy="639761"/>
          </a:xfrm>
        </p:spPr>
        <p:txBody>
          <a:bodyPr>
            <a:normAutofit/>
          </a:bodyPr>
          <a:lstStyle/>
          <a:p>
            <a:r>
              <a:rPr lang="en-US" dirty="0" smtClean="0"/>
              <a:t>The IEquatable&lt;T&gt;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23813" y="990600"/>
            <a:ext cx="877824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Implementing the </a:t>
            </a:r>
            <a:r>
              <a:rPr lang="en-US" dirty="0">
                <a:effectLst/>
              </a:rPr>
              <a:t>IEquatable&lt;T&gt; interface</a:t>
            </a:r>
            <a:r>
              <a:rPr lang="en-US" dirty="0" smtClean="0">
                <a:effectLst/>
              </a:rPr>
              <a:t> assures that data of type </a:t>
            </a:r>
            <a:r>
              <a:rPr lang="en-US" dirty="0">
                <a:effectLst/>
              </a:rPr>
              <a:t>T </a:t>
            </a:r>
            <a:r>
              <a:rPr lang="en-US" dirty="0" smtClean="0">
                <a:effectLst/>
              </a:rPr>
              <a:t>can be compared for equality</a:t>
            </a:r>
          </a:p>
          <a:p>
            <a:pPr marL="976122" lvl="3" indent="0">
              <a:lnSpc>
                <a:spcPct val="120000"/>
              </a:lnSpc>
              <a:buNone/>
            </a:pPr>
            <a:r>
              <a:rPr lang="en-US" sz="2400" dirty="0" smtClean="0">
                <a:effectLst/>
              </a:rPr>
              <a:t>T    t1, t2;</a:t>
            </a:r>
          </a:p>
          <a:p>
            <a:pPr marL="976122" lvl="3" indent="0">
              <a:lnSpc>
                <a:spcPct val="120000"/>
              </a:lnSpc>
              <a:buNone/>
            </a:pPr>
            <a:r>
              <a:rPr lang="en-US" sz="2400" dirty="0" smtClean="0">
                <a:effectLst/>
              </a:rPr>
              <a:t>if ( t1.Equals(t2) ) …</a:t>
            </a:r>
            <a:endParaRPr lang="en-US" sz="240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you implement IEquatable </a:t>
            </a:r>
            <a:r>
              <a:rPr lang="en-US" dirty="0" smtClean="0">
                <a:effectLst/>
              </a:rPr>
              <a:t>&lt;T&gt;, </a:t>
            </a:r>
            <a:r>
              <a:rPr lang="en-US" dirty="0">
                <a:effectLst/>
              </a:rPr>
              <a:t>you should also override the base class implementations of Object.Equals(Object) and GetHashCode so that their behavior is consistent with that of the </a:t>
            </a:r>
            <a:r>
              <a:rPr lang="en-US" dirty="0" smtClean="0">
                <a:effectLst/>
              </a:rPr>
              <a:t>IEquatable&lt;T</a:t>
            </a:r>
            <a:r>
              <a:rPr lang="en-US" dirty="0">
                <a:effectLst/>
              </a:rPr>
              <a:t>&gt;.Equals</a:t>
            </a:r>
            <a:r>
              <a:rPr lang="en-US" dirty="0" smtClean="0">
                <a:effectLst/>
              </a:rPr>
              <a:t> method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you do override Object.Equals(Object) , your overridden implementation is also </a:t>
            </a:r>
            <a:r>
              <a:rPr lang="en-US" dirty="0" smtClean="0">
                <a:effectLst/>
              </a:rPr>
              <a:t>invoked </a:t>
            </a:r>
            <a:r>
              <a:rPr lang="en-US" dirty="0">
                <a:effectLst/>
              </a:rPr>
              <a:t>in calls to the static Equals(System.Object, System.Object) method on your </a:t>
            </a:r>
            <a:r>
              <a:rPr lang="en-US" dirty="0" smtClean="0">
                <a:effectLst/>
              </a:rPr>
              <a:t>class 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ensures that all invocations of the Equals method return consistent </a:t>
            </a:r>
            <a:r>
              <a:rPr lang="en-US" dirty="0" smtClean="0">
                <a:effectLst/>
              </a:rPr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1809"/>
            <a:ext cx="7848600" cy="621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447800" y="3810000"/>
            <a:ext cx="4343400" cy="2971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743200"/>
            <a:ext cx="4343400" cy="990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58" y="-76200"/>
            <a:ext cx="8778240" cy="630936"/>
          </a:xfrm>
        </p:spPr>
        <p:txBody>
          <a:bodyPr>
            <a:normAutofit/>
          </a:bodyPr>
          <a:lstStyle/>
          <a:p>
            <a:r>
              <a:rPr lang="en-US" dirty="0" smtClean="0"/>
              <a:t>Partial  </a:t>
            </a:r>
            <a:r>
              <a:rPr lang="en-US" dirty="0" smtClean="0">
                <a:solidFill>
                  <a:schemeClr val="tx1"/>
                </a:solidFill>
              </a:rPr>
              <a:t>IEquatable&lt;T&gt; 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610225" y="2133600"/>
            <a:ext cx="3505200" cy="457200"/>
          </a:xfrm>
          <a:prstGeom prst="wedgeRoundRectCallout">
            <a:avLst>
              <a:gd name="adj1" fmla="val -83006"/>
              <a:gd name="adj2" fmla="val 77851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IEquatable&lt;T&gt;.Equals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3505200"/>
            <a:ext cx="3809120" cy="425390"/>
          </a:xfrm>
          <a:prstGeom prst="wedgeRoundRectCallout">
            <a:avLst>
              <a:gd name="adj1" fmla="val -75576"/>
              <a:gd name="adj2" fmla="val 6213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Override of Object.Equals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67400" y="6096000"/>
            <a:ext cx="3199520" cy="762000"/>
          </a:xfrm>
          <a:prstGeom prst="wedgeRoundRectCallout">
            <a:avLst>
              <a:gd name="adj1" fmla="val -95570"/>
              <a:gd name="adj2" fmla="val -40705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Override of Object.GetHashCode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895600"/>
            <a:ext cx="3200400" cy="533400"/>
          </a:xfrm>
          <a:prstGeom prst="wedgeRoundRectCallout">
            <a:avLst>
              <a:gd name="adj1" fmla="val -60257"/>
              <a:gd name="adj2" fmla="val -1121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Compares 2 Persons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4648200"/>
            <a:ext cx="4875920" cy="381000"/>
          </a:xfrm>
          <a:prstGeom prst="wedgeRoundRectCallout">
            <a:avLst>
              <a:gd name="adj1" fmla="val -41722"/>
              <a:gd name="adj2" fmla="val -166796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Compares Person to any object</a:t>
            </a:r>
          </a:p>
        </p:txBody>
      </p:sp>
      <p:sp>
        <p:nvSpPr>
          <p:cNvPr id="9" name="Oval 8"/>
          <p:cNvSpPr/>
          <p:nvPr/>
        </p:nvSpPr>
        <p:spPr>
          <a:xfrm>
            <a:off x="2162175" y="3930590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09800" y="5943600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727289" y="5638800"/>
            <a:ext cx="4264311" cy="381000"/>
          </a:xfrm>
          <a:prstGeom prst="wedgeRoundRectCallout">
            <a:avLst>
              <a:gd name="adj1" fmla="val -73246"/>
              <a:gd name="adj2" fmla="val -49733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 IEquatable&lt;T&gt; version</a:t>
            </a:r>
          </a:p>
        </p:txBody>
      </p:sp>
    </p:spTree>
    <p:extLst>
      <p:ext uri="{BB962C8B-B14F-4D97-AF65-F5344CB8AC3E}">
        <p14:creationId xmlns:p14="http://schemas.microsoft.com/office/powerpoint/2010/main" val="188833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7637"/>
          </a:xfrm>
        </p:spPr>
        <p:txBody>
          <a:bodyPr>
            <a:normAutofit/>
          </a:bodyPr>
          <a:lstStyle/>
          <a:p>
            <a:r>
              <a:rPr lang="en-US" dirty="0" smtClean="0"/>
              <a:t>Full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6200"/>
            <a:ext cx="4953000" cy="60960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562"/>
            <a:ext cx="4219112" cy="3749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87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IEquatable &lt;User&gt; Implementation</a:t>
            </a:r>
            <a:endParaRPr lang="en-US" dirty="0"/>
          </a:p>
        </p:txBody>
      </p:sp>
      <p:pic>
        <p:nvPicPr>
          <p:cNvPr id="1026" name="Picture 2" descr="C:\Users\bailes\AppData\Local\Temp\SNAGHTML2e5dd7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4430"/>
            <a:ext cx="8988425" cy="57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75" y="1066800"/>
            <a:ext cx="3737325" cy="2362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62600" y="2438400"/>
            <a:ext cx="327660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399" y="1905000"/>
            <a:ext cx="1447801" cy="685800"/>
          </a:xfrm>
          <a:prstGeom prst="wedgeRoundRectCallout">
            <a:avLst>
              <a:gd name="adj1" fmla="val -74642"/>
              <a:gd name="adj2" fmla="val -114828"/>
              <a:gd name="adj3" fmla="val 16667"/>
            </a:avLst>
          </a:prstGeom>
          <a:gradFill flip="none" rotWithShape="1">
            <a:gsLst>
              <a:gs pos="0">
                <a:srgbClr val="FFFFFF">
                  <a:alpha val="17000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two Users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2895600"/>
            <a:ext cx="1361144" cy="1364942"/>
          </a:xfrm>
          <a:prstGeom prst="wedgeRoundRectCallout">
            <a:avLst>
              <a:gd name="adj1" fmla="val 73087"/>
              <a:gd name="adj2" fmla="val -5587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 User to any object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24400" y="5029200"/>
            <a:ext cx="4114799" cy="838200"/>
          </a:xfrm>
          <a:prstGeom prst="wedgeRoundRectCallout">
            <a:avLst>
              <a:gd name="adj1" fmla="val -61826"/>
              <a:gd name="adj2" fmla="val -1601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Users are equal, their hash codes should be equal, too</a:t>
            </a:r>
          </a:p>
        </p:txBody>
      </p:sp>
    </p:spTree>
    <p:extLst>
      <p:ext uri="{BB962C8B-B14F-4D97-AF65-F5344CB8AC3E}">
        <p14:creationId xmlns:p14="http://schemas.microsoft.com/office/powerpoint/2010/main" val="70015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38200"/>
          </a:xfrm>
        </p:spPr>
        <p:txBody>
          <a:bodyPr/>
          <a:lstStyle/>
          <a:p>
            <a:r>
              <a:rPr lang="en-US" dirty="0" smtClean="0"/>
              <a:t>The IComparable&lt;T&gt;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" y="11430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Some methods of the List&lt;T&gt; class require that we be able </a:t>
            </a:r>
            <a:r>
              <a:rPr lang="en-US" dirty="0"/>
              <a:t>to</a:t>
            </a:r>
            <a:r>
              <a:rPr lang="en-US" dirty="0" smtClean="0"/>
              <a:t> </a:t>
            </a:r>
            <a:r>
              <a:rPr lang="en-US" dirty="0"/>
              <a:t>compare</a:t>
            </a:r>
            <a:r>
              <a:rPr lang="en-US" dirty="0" smtClean="0"/>
              <a:t> 2 items of type T </a:t>
            </a:r>
            <a:r>
              <a:rPr lang="en-US" dirty="0"/>
              <a:t>to determine their order</a:t>
            </a:r>
          </a:p>
          <a:p>
            <a:pPr lvl="1"/>
            <a:r>
              <a:rPr lang="en-US" dirty="0"/>
              <a:t>Examples include the following </a:t>
            </a:r>
            <a:r>
              <a:rPr lang="en-US" dirty="0" smtClean="0"/>
              <a:t>methods</a:t>
            </a:r>
            <a:endParaRPr lang="en-US" dirty="0"/>
          </a:p>
          <a:p>
            <a:pPr lvl="2"/>
            <a:r>
              <a:rPr lang="en-US" dirty="0" smtClean="0"/>
              <a:t>Sort</a:t>
            </a:r>
          </a:p>
          <a:p>
            <a:pPr lvl="2"/>
            <a:r>
              <a:rPr lang="en-US" dirty="0" smtClean="0"/>
              <a:t>BinarySearch</a:t>
            </a:r>
            <a:endParaRPr lang="en-US" dirty="0"/>
          </a:p>
          <a:p>
            <a:pPr lvl="1"/>
            <a:r>
              <a:rPr lang="en-US" dirty="0" smtClean="0"/>
              <a:t>T must implement the IComparable &lt;</a:t>
            </a:r>
            <a:r>
              <a:rPr lang="en-US" dirty="0"/>
              <a:t>T&gt;</a:t>
            </a:r>
            <a:r>
              <a:rPr lang="en-US" dirty="0" smtClean="0"/>
              <a:t>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 must implement a CompareTo &lt;T&gt; method to compare two items of type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3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3337"/>
            <a:ext cx="8229600" cy="792161"/>
          </a:xfrm>
        </p:spPr>
        <p:txBody>
          <a:bodyPr/>
          <a:lstStyle/>
          <a:p>
            <a:r>
              <a:rPr lang="en-US" dirty="0" smtClean="0"/>
              <a:t>CompareTo 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7824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CompareTo &lt;T&gt; method has the following header line</a:t>
            </a:r>
          </a:p>
          <a:p>
            <a:pPr marL="710946" lvl="2" indent="0">
              <a:buNone/>
            </a:pPr>
            <a:r>
              <a:rPr lang="en-US" sz="2800" dirty="0" smtClean="0">
                <a:latin typeface="+mj-lt"/>
              </a:rPr>
              <a:t>public  int  CompareTo &lt;T&gt; (T item)</a:t>
            </a:r>
          </a:p>
          <a:p>
            <a:pPr marL="468630"/>
            <a:r>
              <a:rPr lang="en-US" dirty="0"/>
              <a:t>The method returns an </a:t>
            </a:r>
            <a:r>
              <a:rPr lang="en-US" dirty="0" smtClean="0"/>
              <a:t>integer </a:t>
            </a:r>
            <a:r>
              <a:rPr lang="en-US" dirty="0"/>
              <a:t>whose</a:t>
            </a:r>
            <a:r>
              <a:rPr lang="en-US" dirty="0" smtClean="0"/>
              <a:t> sign </a:t>
            </a:r>
            <a:r>
              <a:rPr lang="en-US" dirty="0"/>
              <a:t>is</a:t>
            </a: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dirty="0" smtClean="0"/>
              <a:t> crucial element </a:t>
            </a:r>
            <a:r>
              <a:rPr lang="en-US" dirty="0"/>
              <a:t>of</a:t>
            </a: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dirty="0" smtClean="0"/>
              <a:t> </a:t>
            </a:r>
            <a:r>
              <a:rPr lang="en-US" dirty="0"/>
              <a:t>result</a:t>
            </a:r>
          </a:p>
          <a:p>
            <a:pPr marL="468630"/>
            <a:r>
              <a:rPr lang="en-US" dirty="0"/>
              <a:t>For two items X and Y of type T</a:t>
            </a:r>
          </a:p>
          <a:p>
            <a:pPr marL="797814" lvl="1"/>
            <a:r>
              <a:rPr lang="en-US" dirty="0" smtClean="0">
                <a:latin typeface="+mj-lt"/>
              </a:rPr>
              <a:t>X.CompareTo (Y) returns </a:t>
            </a:r>
            <a:r>
              <a:rPr lang="en-US" dirty="0">
                <a:latin typeface="+mj-lt"/>
              </a:rPr>
              <a:t>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latin typeface="+mj-lt"/>
              </a:rPr>
              <a:t>X == Y</a:t>
            </a:r>
          </a:p>
          <a:p>
            <a:pPr marL="797814" lvl="1"/>
            <a:r>
              <a:rPr lang="en-US" dirty="0">
                <a:latin typeface="+mj-lt"/>
              </a:rPr>
              <a:t>X.CompareTo (Y) &lt; 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latin typeface="+mj-lt"/>
              </a:rPr>
              <a:t>X &lt; Y</a:t>
            </a:r>
          </a:p>
          <a:p>
            <a:pPr marL="797814" lvl="1"/>
            <a:r>
              <a:rPr lang="en-US" dirty="0">
                <a:latin typeface="+mj-lt"/>
              </a:rPr>
              <a:t>X.CompareTo (Y) &gt; 0</a:t>
            </a:r>
            <a:r>
              <a:rPr lang="en-US" dirty="0" smtClean="0">
                <a:latin typeface="+mj-lt"/>
              </a:rPr>
              <a:t> if </a:t>
            </a:r>
            <a:r>
              <a:rPr lang="en-US" dirty="0">
                <a:latin typeface="+mj-lt"/>
              </a:rPr>
              <a:t>X &gt; Y</a:t>
            </a:r>
          </a:p>
          <a:p>
            <a:pPr marL="797814" lvl="1"/>
            <a:r>
              <a:rPr lang="en-US" dirty="0" smtClean="0"/>
              <a:t>Where all comparisons of </a:t>
            </a:r>
            <a:r>
              <a:rPr lang="en-US" dirty="0"/>
              <a:t>X</a:t>
            </a:r>
            <a:r>
              <a:rPr lang="en-US" dirty="0" smtClean="0"/>
              <a:t> and </a:t>
            </a:r>
            <a:r>
              <a:rPr lang="en-US" dirty="0"/>
              <a:t>Y</a:t>
            </a:r>
            <a:r>
              <a:rPr lang="en-US" dirty="0" smtClean="0"/>
              <a:t> follow type </a:t>
            </a:r>
            <a:r>
              <a:rPr lang="en-US" dirty="0"/>
              <a:t>T</a:t>
            </a:r>
            <a:r>
              <a:rPr lang="en-US" dirty="0" smtClean="0"/>
              <a:t>’s rules</a:t>
            </a:r>
          </a:p>
        </p:txBody>
      </p:sp>
    </p:spTree>
    <p:extLst>
      <p:ext uri="{BB962C8B-B14F-4D97-AF65-F5344CB8AC3E}">
        <p14:creationId xmlns:p14="http://schemas.microsoft.com/office/powerpoint/2010/main" val="247270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337"/>
            <a:ext cx="8229600" cy="792161"/>
          </a:xfrm>
        </p:spPr>
        <p:txBody>
          <a:bodyPr/>
          <a:lstStyle/>
          <a:p>
            <a:r>
              <a:rPr lang="en-US" dirty="0" smtClean="0"/>
              <a:t>Rules CompareTo Must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990600"/>
            <a:ext cx="8778240" cy="5364960"/>
          </a:xfrm>
        </p:spPr>
        <p:txBody>
          <a:bodyPr/>
          <a:lstStyle/>
          <a:p>
            <a:r>
              <a:rPr lang="en-US" dirty="0" smtClean="0"/>
              <a:t>A CompareTo &lt;T&gt; implementation must follow a set of common-sense rules</a:t>
            </a:r>
          </a:p>
          <a:p>
            <a:r>
              <a:rPr lang="en-US" dirty="0" smtClean="0"/>
              <a:t>The rules are listed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CompareTo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100137"/>
            <a:ext cx="54292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Generic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8991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Beginning with version 2, .NET and</a:t>
            </a:r>
            <a:r>
              <a:rPr lang="en-US" dirty="0"/>
              <a:t> C#</a:t>
            </a:r>
            <a:r>
              <a:rPr lang="en-US" dirty="0" smtClean="0"/>
              <a:t> have supported generic collection classes</a:t>
            </a:r>
          </a:p>
          <a:p>
            <a:r>
              <a:rPr lang="en-US" dirty="0" smtClean="0"/>
              <a:t>A </a:t>
            </a:r>
            <a:r>
              <a:rPr lang="en-US" dirty="0"/>
              <a:t>generic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is </a:t>
            </a:r>
            <a:r>
              <a:rPr lang="en-US" dirty="0"/>
              <a:t>not</a:t>
            </a:r>
            <a:r>
              <a:rPr lang="en-US" dirty="0" smtClean="0"/>
              <a:t> an </a:t>
            </a:r>
            <a:r>
              <a:rPr lang="en-US" dirty="0"/>
              <a:t>actual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but a </a:t>
            </a:r>
            <a:r>
              <a:rPr lang="en-US" dirty="0"/>
              <a:t>blueprint</a:t>
            </a:r>
            <a:r>
              <a:rPr lang="en-US" dirty="0" smtClean="0"/>
              <a:t> or </a:t>
            </a:r>
            <a:r>
              <a:rPr lang="en-US" dirty="0"/>
              <a:t>template</a:t>
            </a:r>
            <a:r>
              <a:rPr lang="en-US" dirty="0" smtClean="0"/>
              <a:t> from which many </a:t>
            </a:r>
            <a:r>
              <a:rPr lang="en-US" dirty="0"/>
              <a:t>concrete</a:t>
            </a:r>
            <a:r>
              <a:rPr lang="en-US" dirty="0" smtClean="0"/>
              <a:t> </a:t>
            </a:r>
            <a:r>
              <a:rPr lang="en-US" dirty="0"/>
              <a:t>classes</a:t>
            </a:r>
            <a:r>
              <a:rPr lang="en-US" dirty="0" smtClean="0"/>
              <a:t> can be </a:t>
            </a:r>
            <a:r>
              <a:rPr lang="en-US" dirty="0"/>
              <a:t>generated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has a complete class definition except that it uses one or more </a:t>
            </a:r>
            <a:r>
              <a:rPr lang="en-US" dirty="0"/>
              <a:t>placeholders</a:t>
            </a:r>
            <a:r>
              <a:rPr lang="en-US" dirty="0" smtClean="0"/>
              <a:t> (called </a:t>
            </a:r>
            <a:r>
              <a:rPr lang="en-US" dirty="0"/>
              <a:t>parameterized types</a:t>
            </a:r>
            <a:r>
              <a:rPr lang="en-US" dirty="0" smtClean="0"/>
              <a:t>) representing </a:t>
            </a:r>
            <a:r>
              <a:rPr lang="en-US" dirty="0"/>
              <a:t>unspecified</a:t>
            </a:r>
            <a:r>
              <a:rPr lang="en-US" dirty="0" smtClean="0"/>
              <a:t> </a:t>
            </a:r>
            <a:r>
              <a:rPr lang="en-US" dirty="0"/>
              <a:t>types</a:t>
            </a:r>
          </a:p>
          <a:p>
            <a:pPr lvl="1"/>
            <a:r>
              <a:rPr lang="en-US" dirty="0" smtClean="0"/>
              <a:t>When it is time to use the </a:t>
            </a:r>
            <a:r>
              <a:rPr lang="en-US" dirty="0"/>
              <a:t>generic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 </a:t>
            </a:r>
            <a:r>
              <a:rPr lang="en-US" dirty="0"/>
              <a:t>template</a:t>
            </a:r>
            <a:r>
              <a:rPr lang="en-US" dirty="0" smtClean="0"/>
              <a:t> to </a:t>
            </a:r>
            <a:r>
              <a:rPr lang="en-US" dirty="0"/>
              <a:t>create</a:t>
            </a:r>
            <a:r>
              <a:rPr lang="en-US" dirty="0" smtClean="0"/>
              <a:t> an </a:t>
            </a:r>
            <a:r>
              <a:rPr lang="en-US" dirty="0"/>
              <a:t>actual</a:t>
            </a:r>
            <a:r>
              <a:rPr lang="en-US" dirty="0" smtClean="0"/>
              <a:t> </a:t>
            </a:r>
            <a:r>
              <a:rPr lang="en-US" dirty="0"/>
              <a:t>class</a:t>
            </a:r>
            <a:r>
              <a:rPr lang="en-US" dirty="0" smtClean="0"/>
              <a:t>, </a:t>
            </a:r>
            <a:r>
              <a:rPr lang="en-US" dirty="0"/>
              <a:t>real</a:t>
            </a:r>
            <a:r>
              <a:rPr lang="en-US" dirty="0" smtClean="0"/>
              <a:t> </a:t>
            </a:r>
            <a:r>
              <a:rPr lang="en-US" dirty="0"/>
              <a:t>types</a:t>
            </a:r>
            <a:r>
              <a:rPr lang="en-US" dirty="0" smtClean="0"/>
              <a:t> are </a:t>
            </a:r>
            <a:r>
              <a:rPr lang="en-US" dirty="0"/>
              <a:t>substituted</a:t>
            </a:r>
            <a:r>
              <a:rPr lang="en-US" dirty="0" smtClean="0"/>
              <a:t> for the </a:t>
            </a:r>
            <a:r>
              <a:rPr lang="en-US" dirty="0"/>
              <a:t>placeholders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0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 Example of </a:t>
            </a:r>
            <a:r>
              <a:rPr lang="en-US" dirty="0" smtClean="0"/>
              <a:t>IComparable&lt;T&gt;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7106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276600" y="990600"/>
            <a:ext cx="33528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15000" y="2286000"/>
            <a:ext cx="3124200" cy="762000"/>
          </a:xfrm>
          <a:prstGeom prst="wedgeRoundRectCallout">
            <a:avLst>
              <a:gd name="adj1" fmla="val -59763"/>
              <a:gd name="adj2" fmla="val 17193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CompareTo&lt;T&gt; method</a:t>
            </a:r>
          </a:p>
        </p:txBody>
      </p:sp>
    </p:spTree>
    <p:extLst>
      <p:ext uri="{BB962C8B-B14F-4D97-AF65-F5344CB8AC3E}">
        <p14:creationId xmlns:p14="http://schemas.microsoft.com/office/powerpoint/2010/main" val="102558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IComparable&lt;User&gt; Implementation</a:t>
            </a:r>
            <a:endParaRPr lang="en-US" dirty="0"/>
          </a:p>
        </p:txBody>
      </p:sp>
      <p:pic>
        <p:nvPicPr>
          <p:cNvPr id="2050" name="Picture 2" descr="C:\Users\bailes\AppData\Local\Temp\SNAGHTML2e6df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772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5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742950"/>
          </a:xfrm>
        </p:spPr>
        <p:txBody>
          <a:bodyPr/>
          <a:lstStyle/>
          <a:p>
            <a:r>
              <a:rPr lang="en-US" dirty="0"/>
              <a:t>.NET Generic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8991600" cy="5867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One may create many actual classes from a generic class by substituting different actual data types for the placeholders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For example, if Group&lt;type&gt; is a generic collection class with one “placeholder” type, one may create actual classes from it by substituting actual types for the placeholder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Group &lt;Student&gt;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Group &lt;Employee&gt;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Group &lt;String&gt;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Group &lt;FigNewton&gt;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Objects of the resulting concrete classes may only hold object references of the designated types (and their subtypes, if any) </a:t>
            </a:r>
          </a:p>
        </p:txBody>
      </p:sp>
    </p:spTree>
    <p:extLst>
      <p:ext uri="{BB962C8B-B14F-4D97-AF65-F5344CB8AC3E}">
        <p14:creationId xmlns:p14="http://schemas.microsoft.com/office/powerpoint/2010/main" val="218466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39" y="0"/>
            <a:ext cx="8229600" cy="762000"/>
          </a:xfrm>
        </p:spPr>
        <p:txBody>
          <a:bodyPr/>
          <a:lstStyle/>
          <a:p>
            <a:r>
              <a:rPr lang="en-US" dirty="0" smtClean="0"/>
              <a:t>Very Simple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749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334000" y="762000"/>
            <a:ext cx="3581400" cy="838200"/>
          </a:xfrm>
          <a:prstGeom prst="wedgeRoundRectCallout">
            <a:avLst>
              <a:gd name="adj1" fmla="val -63717"/>
              <a:gd name="adj2" fmla="val -1940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 is the </a:t>
            </a:r>
            <a:r>
              <a:rPr lang="en-US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placeholder</a:t>
            </a:r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or </a:t>
            </a:r>
            <a:r>
              <a:rPr lang="en-US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parameterized type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495800" y="1828800"/>
            <a:ext cx="3886200" cy="1219200"/>
          </a:xfrm>
          <a:prstGeom prst="wedgeRoundRectCallout">
            <a:avLst>
              <a:gd name="adj1" fmla="val -93524"/>
              <a:gd name="adj2" fmla="val -47937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parameterized type can be used in the body like any actual type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3352800"/>
            <a:ext cx="2971800" cy="876300"/>
          </a:xfrm>
          <a:prstGeom prst="wedgeRoundRectCallout">
            <a:avLst>
              <a:gd name="adj1" fmla="val -83268"/>
              <a:gd name="adj2" fmla="val 3019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Substitution of actual type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76600" y="6069366"/>
            <a:ext cx="3581400" cy="762000"/>
          </a:xfrm>
          <a:prstGeom prst="wedgeRoundRectCallout">
            <a:avLst>
              <a:gd name="adj1" fmla="val -33546"/>
              <a:gd name="adj2" fmla="val -169344"/>
              <a:gd name="adj3" fmla="val 16667"/>
            </a:avLst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Substitution of different actual type</a:t>
            </a:r>
          </a:p>
        </p:txBody>
      </p:sp>
      <p:pic>
        <p:nvPicPr>
          <p:cNvPr id="1030" name="Picture 6" descr="C:\Users\BAILES~1.ETS\AppData\Local\Temp\SNAGHTML30d958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75527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3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.NET’s 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Found in .NET’s System.Collections.Generic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namespace</a:t>
            </a:r>
          </a:p>
          <a:p>
            <a:r>
              <a:rPr lang="en-US" dirty="0" smtClean="0"/>
              <a:t>Contains implementations of generic versions of many different data structures that we will learn to use this semester including</a:t>
            </a:r>
            <a:endParaRPr lang="en-US" dirty="0"/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r>
              <a:rPr lang="en-US" dirty="0" smtClean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92391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Generic array-like collection class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4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7824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has an ArrayList class, an object of which may contain references to </a:t>
            </a:r>
            <a:r>
              <a:rPr lang="en-US" dirty="0"/>
              <a:t>System.Object</a:t>
            </a:r>
            <a:r>
              <a:rPr lang="en-US" dirty="0" smtClean="0"/>
              <a:t> items</a:t>
            </a:r>
          </a:p>
          <a:p>
            <a:pPr>
              <a:lnSpc>
                <a:spcPct val="110000"/>
              </a:lnSpc>
            </a:pPr>
            <a:r>
              <a:rPr lang="en-US" dirty="0"/>
              <a:t>C#’s</a:t>
            </a:r>
            <a:r>
              <a:rPr lang="en-US" dirty="0" smtClean="0"/>
              <a:t> generic </a:t>
            </a:r>
            <a:r>
              <a:rPr lang="en-US" dirty="0"/>
              <a:t>List&lt;T&gt;</a:t>
            </a:r>
            <a:r>
              <a:rPr lang="en-US" dirty="0" smtClean="0"/>
              <a:t> is analogous to </a:t>
            </a:r>
            <a:r>
              <a:rPr lang="en-US" dirty="0"/>
              <a:t>Java’s</a:t>
            </a:r>
            <a:r>
              <a:rPr lang="en-US" dirty="0" smtClean="0"/>
              <a:t> </a:t>
            </a:r>
            <a:r>
              <a:rPr lang="en-US" dirty="0"/>
              <a:t>ArrayList&lt;T&gt;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an </a:t>
            </a:r>
            <a:r>
              <a:rPr lang="en-US" dirty="0"/>
              <a:t>array</a:t>
            </a:r>
            <a:r>
              <a:rPr lang="en-US" dirty="0" smtClean="0"/>
              <a:t> in many ways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use subscript to access an item </a:t>
            </a:r>
            <a:r>
              <a:rPr lang="en-US" u="sng" dirty="0" smtClean="0"/>
              <a:t>unlike</a:t>
            </a:r>
            <a:r>
              <a:rPr lang="en-US" dirty="0" smtClean="0"/>
              <a:t> in Java</a:t>
            </a:r>
          </a:p>
          <a:p>
            <a:pPr>
              <a:lnSpc>
                <a:spcPct val="110000"/>
              </a:lnSpc>
            </a:pPr>
            <a:r>
              <a:rPr lang="en-US" dirty="0"/>
              <a:t>List&lt;T&gt;</a:t>
            </a:r>
            <a:r>
              <a:rPr lang="en-US" dirty="0" smtClean="0"/>
              <a:t> may </a:t>
            </a:r>
            <a:r>
              <a:rPr lang="en-US" dirty="0"/>
              <a:t>grow/shrink</a:t>
            </a:r>
            <a:r>
              <a:rPr lang="en-US" dirty="0" smtClean="0"/>
              <a:t> over time as the needs of the program change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/>
              <a:t>adding</a:t>
            </a:r>
            <a:r>
              <a:rPr lang="en-US" dirty="0" smtClean="0"/>
              <a:t> an item to the </a:t>
            </a:r>
            <a:r>
              <a:rPr lang="en-US" dirty="0"/>
              <a:t>List&lt;T&gt;</a:t>
            </a:r>
            <a:r>
              <a:rPr lang="en-US" dirty="0" smtClean="0"/>
              <a:t> object, its internal array, managed by the List&lt;T&gt; class itself, will </a:t>
            </a:r>
            <a:r>
              <a:rPr lang="en-US" dirty="0"/>
              <a:t>grow</a:t>
            </a:r>
            <a:r>
              <a:rPr lang="en-US" dirty="0" smtClean="0"/>
              <a:t> </a:t>
            </a:r>
            <a:r>
              <a:rPr lang="en-US" dirty="0"/>
              <a:t>if necessary</a:t>
            </a:r>
            <a:r>
              <a:rPr lang="en-US" dirty="0" smtClean="0"/>
              <a:t> to accommodate the new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337"/>
            <a:ext cx="8229600" cy="804863"/>
          </a:xfrm>
        </p:spPr>
        <p:txBody>
          <a:bodyPr/>
          <a:lstStyle/>
          <a:p>
            <a:r>
              <a:rPr lang="en-US" dirty="0" smtClean="0"/>
              <a:t>Count and Capacity of 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58262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readonly</a:t>
            </a:r>
            <a:r>
              <a:rPr lang="en-US" dirty="0"/>
              <a:t> </a:t>
            </a:r>
            <a:r>
              <a:rPr lang="en-US" b="1" dirty="0" smtClean="0"/>
              <a:t>Count</a:t>
            </a:r>
            <a:r>
              <a:rPr lang="en-US" dirty="0" smtClean="0"/>
              <a:t> property of </a:t>
            </a:r>
            <a:r>
              <a:rPr lang="en-US" b="1" dirty="0"/>
              <a:t>List&lt;T&gt;</a:t>
            </a:r>
            <a:r>
              <a:rPr lang="en-US" dirty="0" smtClean="0"/>
              <a:t> tells how many values are currently in the </a:t>
            </a:r>
            <a:r>
              <a:rPr lang="en-US" b="1" dirty="0"/>
              <a:t>List&lt;T&gt;</a:t>
            </a:r>
          </a:p>
          <a:p>
            <a:r>
              <a:rPr lang="en-US" dirty="0" smtClean="0"/>
              <a:t>The </a:t>
            </a:r>
            <a:r>
              <a:rPr lang="en-US" b="1" dirty="0"/>
              <a:t>Capacity</a:t>
            </a:r>
            <a:r>
              <a:rPr lang="en-US" dirty="0" smtClean="0"/>
              <a:t> of </a:t>
            </a:r>
            <a:r>
              <a:rPr lang="en-US" b="1" dirty="0"/>
              <a:t>List&lt;T&gt;</a:t>
            </a:r>
            <a:r>
              <a:rPr lang="en-US" dirty="0" smtClean="0"/>
              <a:t> tells how many total positions are available in </a:t>
            </a:r>
            <a:r>
              <a:rPr lang="en-US" b="1" dirty="0"/>
              <a:t>List&lt;T&gt;</a:t>
            </a:r>
            <a:r>
              <a:rPr lang="en-US" dirty="0" smtClean="0"/>
              <a:t> without it having to grow</a:t>
            </a:r>
          </a:p>
          <a:p>
            <a:pPr lvl="1"/>
            <a:r>
              <a:rPr lang="en-US" dirty="0" smtClean="0"/>
              <a:t>This number includes those that are filled currently plus those where new items can be added without the </a:t>
            </a:r>
            <a:r>
              <a:rPr lang="en-US" b="1" dirty="0" smtClean="0"/>
              <a:t>List&lt;T&gt;</a:t>
            </a:r>
            <a:r>
              <a:rPr lang="en-US" dirty="0" smtClean="0"/>
              <a:t> having to grow</a:t>
            </a:r>
          </a:p>
          <a:p>
            <a:r>
              <a:rPr lang="en-US" b="1" dirty="0" smtClean="0"/>
              <a:t>Capacity </a:t>
            </a:r>
            <a:r>
              <a:rPr lang="en-US" b="1" dirty="0"/>
              <a:t>≥ Count</a:t>
            </a:r>
            <a:r>
              <a:rPr lang="en-US" dirty="0" smtClean="0"/>
              <a:t> always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10" y="3634791"/>
            <a:ext cx="3103752" cy="23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oriant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XoriantTheme1</Template>
  <TotalTime>14147</TotalTime>
  <Words>2079</Words>
  <Application>Microsoft Office PowerPoint</Application>
  <PresentationFormat>On-screen Show (4:3)</PresentationFormat>
  <Paragraphs>227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XoriantTheme1</vt:lpstr>
      <vt:lpstr>Generics, Lists, Interfaces</vt:lpstr>
      <vt:lpstr>.NET Collection Classes</vt:lpstr>
      <vt:lpstr>.NET Generic Collection Classes</vt:lpstr>
      <vt:lpstr>.NET Generic Collection Classes</vt:lpstr>
      <vt:lpstr>Very Simple Example</vt:lpstr>
      <vt:lpstr>.NET’s Generic Collections</vt:lpstr>
      <vt:lpstr>List&lt;T&gt;</vt:lpstr>
      <vt:lpstr>List&lt;T&gt;</vt:lpstr>
      <vt:lpstr>Count and Capacity of List&lt;T&gt;</vt:lpstr>
      <vt:lpstr>Constructors for List&lt;T&gt;</vt:lpstr>
      <vt:lpstr>Methods</vt:lpstr>
      <vt:lpstr>Methods</vt:lpstr>
      <vt:lpstr>Methods</vt:lpstr>
      <vt:lpstr>Methods</vt:lpstr>
      <vt:lpstr>Properties</vt:lpstr>
      <vt:lpstr>Limitations and Restrictions</vt:lpstr>
      <vt:lpstr>Limitations and Restrictions</vt:lpstr>
      <vt:lpstr>Limitations and Restrictions</vt:lpstr>
      <vt:lpstr>Equality Comparer</vt:lpstr>
      <vt:lpstr>Equality Comparer</vt:lpstr>
      <vt:lpstr>IComparable &lt;User&gt;</vt:lpstr>
      <vt:lpstr>The IEquatable&lt;T&gt; Interface</vt:lpstr>
      <vt:lpstr>Partial  IEquatable&lt;T&gt;  Example</vt:lpstr>
      <vt:lpstr>Full Example</vt:lpstr>
      <vt:lpstr>IEquatable &lt;User&gt; Implementation</vt:lpstr>
      <vt:lpstr>The IComparable&lt;T&gt; Interface</vt:lpstr>
      <vt:lpstr>CompareTo &lt;T&gt;</vt:lpstr>
      <vt:lpstr>Rules CompareTo Must Follow</vt:lpstr>
      <vt:lpstr>Example of CompareTo&lt;T&gt;</vt:lpstr>
      <vt:lpstr>Partial Example of IComparable&lt;T&gt;</vt:lpstr>
      <vt:lpstr>IComparable&lt;User&gt; Implementation</vt:lpstr>
    </vt:vector>
  </TitlesOfParts>
  <Company>ETSU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Bailes</dc:creator>
  <cp:lastModifiedBy>Vighnesh Ambekar</cp:lastModifiedBy>
  <cp:revision>206</cp:revision>
  <dcterms:created xsi:type="dcterms:W3CDTF">2010-09-15T11:42:48Z</dcterms:created>
  <dcterms:modified xsi:type="dcterms:W3CDTF">2017-08-18T06:02:13Z</dcterms:modified>
</cp:coreProperties>
</file>