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  <p:sldMasterId id="2147483955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7" r:id="rId8"/>
    <p:sldId id="268" r:id="rId9"/>
    <p:sldId id="271" r:id="rId10"/>
    <p:sldId id="261" r:id="rId11"/>
    <p:sldId id="262" r:id="rId12"/>
    <p:sldId id="266" r:id="rId13"/>
    <p:sldId id="263" r:id="rId14"/>
    <p:sldId id="269" r:id="rId15"/>
    <p:sldId id="270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>
      <p:cViewPr varScale="1">
        <p:scale>
          <a:sx n="67" d="100"/>
          <a:sy n="67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97ED2C-2B12-4339-8BEA-317FECD7166E}" type="datetimeFigureOut">
              <a:rPr lang="en-US"/>
              <a:pPr>
                <a:defRPr/>
              </a:pPr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2E7067-5B72-475D-9EFB-F740AC926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0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0827C-B3BF-4091-9DD0-5CF59A61997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297" y="2130428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5119"/>
            <a:ext cx="6400800" cy="806671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418" y="4683276"/>
            <a:ext cx="1493523" cy="9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7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1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99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0019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82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prstClr val="white"/>
                </a:solidFill>
              </a:rPr>
              <a:t>Click to edit Master title style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5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45782"/>
            <a:ext cx="8038215" cy="5193913"/>
          </a:xfrm>
        </p:spPr>
        <p:txBody>
          <a:bodyPr>
            <a:normAutofit/>
          </a:bodyPr>
          <a:lstStyle>
            <a:lvl1pPr marL="287338" indent="-287338">
              <a:buFont typeface="Arial" panose="020B0604020202020204" pitchFamily="34" charset="0"/>
              <a:buChar char="•"/>
              <a:defRPr sz="2000"/>
            </a:lvl1pPr>
            <a:lvl2pPr marL="574675" indent="-287338">
              <a:buFont typeface="Arial" panose="020B0604020202020204" pitchFamily="34" charset="0"/>
              <a:buChar char="•"/>
              <a:defRPr sz="1800"/>
            </a:lvl2pPr>
            <a:lvl3pPr>
              <a:buFont typeface="Calibri" pitchFamily="34" charset="0"/>
              <a:buChar char="I"/>
              <a:defRPr/>
            </a:lvl3pPr>
            <a:lvl4pPr>
              <a:buFont typeface="Calibri" pitchFamily="34" charset="0"/>
              <a:buChar char="I"/>
              <a:defRPr/>
            </a:lvl4pPr>
            <a:lvl5pPr>
              <a:buFont typeface="Calibri" pitchFamily="34" charset="0"/>
              <a:buChar char="I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prstClr val="white"/>
                </a:solidFill>
              </a:rPr>
              <a:t>Click to edit Master title style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3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" y="2455334"/>
            <a:ext cx="6324600" cy="9612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3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8/17/2017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914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4812_abstract_green_green_abstract_ar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46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cap="all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8788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98B772F-6F9E-43C9-B4C3-A4BF060BD0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14323"/>
            <a:ext cx="3008313" cy="83301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4323"/>
            <a:ext cx="5111750" cy="5011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947333"/>
            <a:ext cx="3008313" cy="41788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20303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3651"/>
            <a:ext cx="5486400" cy="398946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6977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8712943" y="6439696"/>
            <a:ext cx="422122" cy="40163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Picture 5" descr="14812_abstract_green_green_abstract_art.jp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615" r="18465" b="60855"/>
          <a:stretch>
            <a:fillRect/>
          </a:stretch>
        </p:blipFill>
        <p:spPr>
          <a:xfrm rot="10800000">
            <a:off x="-1" y="1"/>
            <a:ext cx="9144001" cy="1018441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737986" cy="1018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4590" y="77581"/>
            <a:ext cx="1217640" cy="8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7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text.regularexpressions.aspx" TargetMode="Externa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dotnet.html" TargetMode="External"/><Relationship Id="rId2" Type="http://schemas.openxmlformats.org/officeDocument/2006/relationships/hyperlink" Target="http://msdn.microsoft.com/en-us/library/system.text.regularexpressions.groupcollection.aspx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regexlib.com/CheatSheet.aspx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plus.about.com/od/glossar1/g/stringdefn.htm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Regular Expressions in .NET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Regular Expression API</a:t>
            </a:r>
            <a:br>
              <a:rPr smtClean="0"/>
            </a:b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850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Regular Expression classes found in the </a:t>
            </a:r>
            <a:r>
              <a:rPr lang="en-US" b="1" dirty="0" smtClean="0"/>
              <a:t>System.Text.RegularExpressions</a:t>
            </a:r>
            <a:r>
              <a:rPr lang="en-US" dirty="0" smtClean="0"/>
              <a:t> namespace.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main classes we'll want to use are </a:t>
            </a:r>
            <a:r>
              <a:rPr lang="en-US" b="1" dirty="0" smtClean="0"/>
              <a:t>Regex</a:t>
            </a:r>
            <a:r>
              <a:rPr lang="en-US" dirty="0" smtClean="0"/>
              <a:t>, </a:t>
            </a:r>
            <a:r>
              <a:rPr lang="en-US" b="1" dirty="0" smtClean="0"/>
              <a:t>Match</a:t>
            </a:r>
            <a:r>
              <a:rPr lang="en-US" dirty="0" smtClean="0"/>
              <a:t>, and </a:t>
            </a:r>
            <a:r>
              <a:rPr lang="en-US" b="1" dirty="0" smtClean="0"/>
              <a:t>MatchCollection.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Regex: </a:t>
            </a:r>
            <a:r>
              <a:rPr lang="en-US" dirty="0" smtClean="0"/>
              <a:t>Methods  and their  description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  IsMatch -</a:t>
            </a:r>
            <a:r>
              <a:rPr lang="en-US" dirty="0" smtClean="0"/>
              <a:t>      Returns true if the regex finds a match in the input string.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</a:t>
            </a:r>
            <a:r>
              <a:rPr lang="en-US" b="1" dirty="0" smtClean="0"/>
              <a:t>Match -</a:t>
            </a:r>
            <a:r>
              <a:rPr lang="en-US" dirty="0" smtClean="0"/>
              <a:t>  Returns a Match object if a match is found in the input string.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</a:t>
            </a:r>
            <a:r>
              <a:rPr lang="en-US" b="1" dirty="0" smtClean="0"/>
              <a:t>Matches - </a:t>
            </a:r>
            <a:r>
              <a:rPr lang="en-US" dirty="0" smtClean="0"/>
              <a:t> Returns a MatchCollection object containing any and all matches found in the input string.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</a:t>
            </a:r>
            <a:r>
              <a:rPr lang="en-US" b="1" dirty="0" smtClean="0"/>
              <a:t>Replace</a:t>
            </a:r>
            <a:r>
              <a:rPr lang="en-US" dirty="0" smtClean="0"/>
              <a:t>  -   Replaces matches in the input string with a given replacement string.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Cont…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915400" cy="5562600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/>
              <a:t>Capture</a:t>
            </a:r>
            <a:r>
              <a:rPr lang="en-US" dirty="0" smtClean="0"/>
              <a:t> :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Represents the results  from a single    subexpression capture. </a:t>
            </a:r>
            <a:r>
              <a:rPr lang="en-US" u="sng" dirty="0" smtClean="0"/>
              <a:t>Capture</a:t>
            </a:r>
            <a:r>
              <a:rPr lang="en-US" dirty="0" smtClean="0"/>
              <a:t> represents one substring for a single successful capture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/>
              <a:t>CaptureCollection </a:t>
            </a:r>
            <a:r>
              <a:rPr lang="en-US" dirty="0" smtClean="0"/>
              <a:t>: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Represents a sequence of capture substrings. CaptureCollection returns the set of captures done by a single capturing group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/>
              <a:t>Group</a:t>
            </a:r>
            <a:r>
              <a:rPr lang="en-US" dirty="0" smtClean="0"/>
              <a:t>: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Group represents the results from a single capturing group. A capturing group can capture zero, one, or more strings in a single match because of quantifiers, so Group supplies a collection of Capture objects.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/>
              <a:t>GroupCollection </a:t>
            </a:r>
            <a:r>
              <a:rPr lang="en-US" dirty="0" smtClean="0"/>
              <a:t>: 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 Represents a collection of captured groups. GroupCollection returns the set of captured groups in a single match.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How to Test regex in .NET</a:t>
            </a:r>
            <a:br>
              <a:rPr smtClean="0"/>
            </a:b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Simple C# Example: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Regex r = new Regex(pattern,    RegexOptions.IgnoreCase | RegexOptions.IgnorePatternWhitespace);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Match m = r.Match(</a:t>
            </a:r>
            <a:r>
              <a:rPr lang="en-US" dirty="0" err="1" smtClean="0"/>
              <a:t>inputtext</a:t>
            </a:r>
            <a:r>
              <a:rPr lang="en-US" dirty="0" smtClean="0"/>
              <a:t>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  if(</a:t>
            </a:r>
            <a:r>
              <a:rPr lang="en-US" dirty="0" err="1" smtClean="0"/>
              <a:t>m.Success</a:t>
            </a:r>
            <a:r>
              <a:rPr lang="en-US" dirty="0" smtClean="0"/>
              <a:t>)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Console.WriteLine(“Matched String “+</a:t>
            </a:r>
            <a:r>
              <a:rPr lang="en-US" dirty="0" err="1" smtClean="0"/>
              <a:t>m.Group</a:t>
            </a:r>
            <a:r>
              <a:rPr lang="en-US" dirty="0" smtClean="0"/>
              <a:t>());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 }else{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Console.WriteLine(“Not Matched “);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}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Example2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Example: describes how to use other classes.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Using  </a:t>
            </a:r>
            <a:r>
              <a:rPr lang="en-US" sz="2900" u="sng" dirty="0" smtClean="0">
                <a:hlinkClick r:id="rId2"/>
              </a:rPr>
              <a:t>System.Text.RegularExpressions</a:t>
            </a:r>
            <a:r>
              <a:rPr lang="en-US" sz="2900" dirty="0" smtClean="0"/>
              <a:t>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string text = "One fish two fish red fish blue fish";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string pat = @"(?&lt;1&gt;\w+)\s+(?&lt;2&gt;fish)\s*";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// Compile the regular expression.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Regex r = new Regex(pat, RegexOptions.IgnoreCase);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// Match the regular expression pattern against a text string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Match m = r.Match(text);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while (m.Success)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// Display the first match and its capture set.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System.Console.WriteLine("Match=[" + m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CaptureCollection cc = m.Captures;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 foreach (Capture c in cc)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 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 smtClean="0"/>
              <a:t>      System.Cons</a:t>
            </a:r>
            <a:r>
              <a:rPr lang="en-US" dirty="0" smtClean="0"/>
              <a:t>ole.WriteLine("Capture=[" + c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    }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Cont…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 </a:t>
            </a:r>
            <a:r>
              <a:rPr lang="en-US" sz="3300" dirty="0" smtClean="0"/>
              <a:t>// Display Group1 and its capture set.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Group g1 = </a:t>
            </a:r>
            <a:r>
              <a:rPr lang="en-US" sz="3300" dirty="0" err="1" smtClean="0"/>
              <a:t>m.Groups</a:t>
            </a:r>
            <a:r>
              <a:rPr lang="en-US" sz="3300" dirty="0" smtClean="0"/>
              <a:t>[1];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System.Console.WriteLine("Group1=[" + g1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foreach (Capture c1 in g1.Captures)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   System.Console.WriteLine("Capture1=[" + c1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}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// Display Group2 and its capture set.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Group g2 = </a:t>
            </a:r>
            <a:r>
              <a:rPr lang="en-US" sz="3300" dirty="0" err="1" smtClean="0"/>
              <a:t>m.Groups</a:t>
            </a:r>
            <a:r>
              <a:rPr lang="en-US" sz="3300" dirty="0" smtClean="0"/>
              <a:t>[2];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System.Console.WriteLine("Group2=["+ g2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foreach (Capture c2 in g2.Captures)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{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   System.Console.WriteLine("Capture2=[" + c2 + "]");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}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// Advance to the next match.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   m = </a:t>
            </a:r>
            <a:r>
              <a:rPr lang="en-US" sz="3300" dirty="0" err="1" smtClean="0"/>
              <a:t>m.NextMatch</a:t>
            </a:r>
            <a:r>
              <a:rPr lang="en-US" sz="3300" dirty="0" smtClean="0"/>
              <a:t>();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300" dirty="0" smtClean="0"/>
              <a:t>}</a:t>
            </a:r>
            <a:endParaRPr lang="en-US" sz="33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>
                <a:solidFill>
                  <a:schemeClr val="tx2">
                    <a:lumMod val="75000"/>
                  </a:schemeClr>
                </a:solidFill>
              </a:rPr>
              <a:t>Conclusion</a:t>
            </a:r>
            <a:br>
              <a:rPr smtClean="0">
                <a:solidFill>
                  <a:schemeClr val="tx2">
                    <a:lumMod val="75000"/>
                  </a:schemeClr>
                </a:solidFill>
              </a:rPr>
            </a:br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562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Regular expressions provide a very powerful way to describe patterns in text, making them an excellent resource for string validation and manipulation.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.NET Framework provides first-rate support for regular expressions in its </a:t>
            </a:r>
            <a:r>
              <a:rPr lang="en-US" b="1" dirty="0" smtClean="0"/>
              <a:t>System.Text.RegularExpressions</a:t>
            </a:r>
            <a:r>
              <a:rPr lang="en-US" dirty="0" smtClean="0"/>
              <a:t> namespace and specifically the </a:t>
            </a:r>
            <a:r>
              <a:rPr lang="en-US" b="1" dirty="0" smtClean="0"/>
              <a:t>Regex</a:t>
            </a:r>
            <a:r>
              <a:rPr lang="en-US" dirty="0" smtClean="0"/>
              <a:t> class found there.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u="sng" dirty="0" smtClean="0"/>
              <a:t>References: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>
                <a:solidFill>
                  <a:srgbClr val="FFC000"/>
                </a:solidFill>
                <a:hlinkClick r:id="rId2"/>
              </a:rPr>
              <a:t>http://msdn.microsoft.com/en-us/library/system.text.regularexpressions.groupcollection.aspx</a:t>
            </a:r>
            <a:endParaRPr lang="en-US" dirty="0" smtClean="0">
              <a:solidFill>
                <a:srgbClr val="FFC000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>
                <a:hlinkClick r:id="rId3"/>
              </a:rPr>
              <a:t>http://www.regular-expressions.info/dotnet.html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u="sng" dirty="0" smtClean="0">
                <a:hlinkClick r:id="rId4"/>
              </a:rPr>
              <a:t>http://regexlib.com/CheatSheet.aspx</a:t>
            </a: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68136" y="1071922"/>
            <a:ext cx="3937000" cy="863600"/>
          </a:xfrm>
        </p:spPr>
        <p:txBody>
          <a:bodyPr/>
          <a:lstStyle/>
          <a:p>
            <a:r>
              <a:rPr lang="en-US" altLang="en-US" dirty="0"/>
              <a:t>Thank You!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8136" y="2664991"/>
            <a:ext cx="8343067" cy="2482732"/>
            <a:chOff x="72990" y="3654268"/>
            <a:chExt cx="8487656" cy="3433069"/>
          </a:xfrm>
        </p:grpSpPr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72990" y="3908065"/>
              <a:ext cx="1926709" cy="23832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US – Corporate Headquarters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1248 Reamwood Avenue,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Sunnyvale, CA 94089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(408) 743 4400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343 Thornall St 720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Edison, NJ 08837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(732) 395 6900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799861" y="3920438"/>
              <a:ext cx="1429873" cy="221305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UK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20 Broadwick Street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Soho, London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W1F 8HT, UK</a:t>
              </a:r>
            </a:p>
            <a:p>
              <a:pPr eaLnBrk="1" hangingPunct="1"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89 Worship Street</a:t>
              </a:r>
            </a:p>
            <a:p>
              <a:pPr eaLnBrk="1" hangingPunct="1">
                <a:defRPr/>
              </a:pPr>
              <a:r>
                <a:rPr lang="en-US" sz="900" b="1" dirty="0" err="1">
                  <a:solidFill>
                    <a:prstClr val="white"/>
                  </a:solidFill>
                  <a:latin typeface="+mj-lt"/>
                  <a:cs typeface="Arial" pitchFamily="34" charset="0"/>
                </a:rPr>
                <a:t>Shoreditch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,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London EC2A 2BF, UK</a:t>
              </a:r>
            </a:p>
            <a:p>
              <a:pPr eaLnBrk="1" hangingPunct="1">
                <a:defRPr/>
              </a:pPr>
              <a:r>
                <a:rPr lang="de-DE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Phone: (44) 2079 938 955</a:t>
              </a: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4647474" y="5921030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414234" y="3654268"/>
              <a:ext cx="1633291" cy="34330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India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Mumbai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Nomura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Powai , Mumbai 400 076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Pune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5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Amar Paradigm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Baner, Pune 411 045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Kolkata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2B, 12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th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Tower ‘C’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Rajarhat, Kolkata 700 156</a:t>
              </a: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4957945" y="4401114"/>
              <a:ext cx="1782973" cy="230526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Bangalore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4th Floor, Kabra Excelsior, 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80 Feet Main Road, Koramangala 1st Block,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Bengaluru (Bangalore) 560034</a:t>
              </a:r>
            </a:p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</a:t>
              </a:r>
            </a:p>
            <a:p>
              <a:pPr eaLnBrk="1" hangingPunct="1">
                <a:lnSpc>
                  <a:spcPts val="1440"/>
                </a:lnSpc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A/373</a:t>
              </a:r>
              <a:r>
                <a:rPr lang="en-US" sz="900" b="1" baseline="30000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rd</a:t>
              </a: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 Floor, Sigma Center</a:t>
              </a:r>
            </a:p>
            <a:p>
              <a:pPr eaLnBrk="1" hangingPunct="1">
                <a:defRPr/>
              </a:pPr>
              <a:r>
                <a:rPr lang="en-US" sz="900" b="1" dirty="0">
                  <a:solidFill>
                    <a:prstClr val="white"/>
                  </a:solidFill>
                  <a:latin typeface="+mj-lt"/>
                  <a:cs typeface="Arial" pitchFamily="34" charset="0"/>
                </a:rPr>
                <a:t>Gurgaon, Haryana 122 011s</a:t>
              </a: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651702" y="6046153"/>
              <a:ext cx="1908944" cy="37593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lnSpc>
                  <a:spcPts val="1440"/>
                </a:lnSpc>
                <a:defRPr/>
              </a:pPr>
              <a:endParaRPr lang="en-US" sz="900" b="1" dirty="0">
                <a:solidFill>
                  <a:prstClr val="white"/>
                </a:solidFill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82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Contents.</a:t>
            </a:r>
            <a:endParaRPr/>
          </a:p>
        </p:txBody>
      </p:sp>
      <p:sp>
        <p:nvSpPr>
          <p:cNvPr id="6146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r>
              <a:rPr lang="en-US" altLang="en-US" dirty="0" smtClean="0"/>
              <a:t>What is Regular Expression?</a:t>
            </a:r>
          </a:p>
          <a:p>
            <a:r>
              <a:rPr lang="en-US" altLang="en-US" dirty="0" smtClean="0"/>
              <a:t>Regex in .NET </a:t>
            </a:r>
          </a:p>
          <a:p>
            <a:r>
              <a:rPr lang="en-US" altLang="en-US" dirty="0" smtClean="0"/>
              <a:t>Regex Language Elements</a:t>
            </a:r>
          </a:p>
          <a:p>
            <a:r>
              <a:rPr lang="en-US" altLang="en-US" dirty="0" smtClean="0"/>
              <a:t>Examples</a:t>
            </a:r>
          </a:p>
          <a:p>
            <a:r>
              <a:rPr lang="en-US" altLang="en-US" dirty="0" smtClean="0"/>
              <a:t>Regular Expression API</a:t>
            </a:r>
            <a:endParaRPr lang="en-US" altLang="en-US" b="1" dirty="0" smtClean="0"/>
          </a:p>
          <a:p>
            <a:r>
              <a:rPr lang="en-US" altLang="en-US" dirty="0" smtClean="0"/>
              <a:t>How to Test regex in .NET</a:t>
            </a:r>
          </a:p>
          <a:p>
            <a:r>
              <a:rPr lang="en-US" altLang="en-US" dirty="0" smtClean="0"/>
              <a:t>Conclusion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What is Regular Expression?</a:t>
            </a:r>
            <a:br>
              <a:rPr smtClean="0"/>
            </a:br>
            <a:endParaRPr/>
          </a:p>
        </p:txBody>
      </p:sp>
      <p:sp>
        <p:nvSpPr>
          <p:cNvPr id="7170" name="Content Placeholder 1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A regular expression (regex or </a:t>
            </a:r>
            <a:r>
              <a:rPr lang="en-US" altLang="en-US" dirty="0" err="1" smtClean="0"/>
              <a:t>regexp</a:t>
            </a:r>
            <a:r>
              <a:rPr lang="en-US" altLang="en-US" dirty="0" smtClean="0"/>
              <a:t> for short) is a special text string for describing a search pattern.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A regular expression is a set of pattern matching rules encoded in a </a:t>
            </a:r>
            <a:r>
              <a:rPr lang="en-US" altLang="en-US" dirty="0" smtClean="0">
                <a:hlinkClick r:id="rId2"/>
              </a:rPr>
              <a:t>string</a:t>
            </a:r>
            <a:r>
              <a:rPr lang="en-US" altLang="en-US" dirty="0" smtClean="0"/>
              <a:t> according to certain syntax rules.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The syntax (language format) described is compliant with </a:t>
            </a:r>
            <a:r>
              <a:rPr lang="en-US" altLang="en-US" b="1" dirty="0" smtClean="0"/>
              <a:t>extended regular expressions (EREs)</a:t>
            </a:r>
            <a:r>
              <a:rPr lang="en-US" altLang="en-US" dirty="0" smtClean="0"/>
              <a:t> defined in IEEE POSIX 1003.2 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Sample Example for Email Id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 smtClean="0"/>
              <a:t>              ^[A-Z0-9._%+-]+@[A-Z0-9.-]+\.[A-Z]{2,4}$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Regex in .NET </a:t>
            </a:r>
            <a:br>
              <a:rPr smtClean="0"/>
            </a:br>
            <a:endParaRPr/>
          </a:p>
        </p:txBody>
      </p:sp>
      <p:sp>
        <p:nvSpPr>
          <p:cNvPr id="8194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34400" cy="4953000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 smtClean="0"/>
              <a:t>When certain patterns  need to be replaced by a String.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 smtClean="0"/>
              <a:t>      Like  </a:t>
            </a:r>
            <a:r>
              <a:rPr lang="en-US" altLang="en-US" sz="2400" dirty="0" err="1" smtClean="0"/>
              <a:t>Regex.Replace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intput</a:t>
            </a:r>
            <a:r>
              <a:rPr lang="en-US" altLang="en-US" sz="2400" dirty="0" smtClean="0"/>
              <a:t>, @“Pattern1", “Pattern2”}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sz="2400" dirty="0" smtClean="0"/>
              <a:t>To reformatting an input string by re-arranging the order and placement of the elements within the input string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400" dirty="0" smtClean="0"/>
              <a:t>     Example:  If a date is in DD-MM-YYYY format and is to be changed into MM-DD-YYYY format.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sz="2000" dirty="0" smtClean="0"/>
              <a:t>            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sz="2000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sz="20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Regex Language Elements</a:t>
            </a:r>
            <a:br>
              <a:rPr smtClean="0"/>
            </a:br>
            <a:endParaRPr/>
          </a:p>
        </p:txBody>
      </p:sp>
      <p:sp>
        <p:nvSpPr>
          <p:cNvPr id="9218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b="1" dirty="0" err="1" smtClean="0"/>
              <a:t>Metacharacters</a:t>
            </a: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    -  </a:t>
            </a:r>
            <a:r>
              <a:rPr lang="en-US" altLang="en-US" dirty="0" smtClean="0"/>
              <a:t>The constructs within regular expressions that have special meaning are referred to as </a:t>
            </a:r>
            <a:r>
              <a:rPr lang="en-US" altLang="en-US" dirty="0" err="1" smtClean="0"/>
              <a:t>metacharacters</a:t>
            </a: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    -  </a:t>
            </a:r>
            <a:r>
              <a:rPr lang="en-US" altLang="en-US" dirty="0" smtClean="0"/>
              <a:t>Characters other than . $ ^ { [ ( | ) ] } * + ? \ match  themselves.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  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b="1" dirty="0" smtClean="0"/>
              <a:t>Character Classes</a:t>
            </a:r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dirty="0" smtClean="0"/>
              <a:t>-  Character classes are a mini-language within regular expressions, defined by the enclosing hard braces </a:t>
            </a:r>
            <a:r>
              <a:rPr lang="en-US" altLang="en-US" b="1" dirty="0" smtClean="0"/>
              <a:t>[ ]</a:t>
            </a:r>
            <a:r>
              <a:rPr lang="en-US" altLang="en-US" dirty="0" smtClean="0"/>
              <a:t>.</a:t>
            </a: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en-US" b="1" dirty="0" smtClean="0"/>
              <a:t>       Examples:  [a-z </a:t>
            </a:r>
            <a:r>
              <a:rPr lang="en-US" altLang="en-US" b="1" dirty="0" err="1" smtClean="0"/>
              <a:t>A-Z</a:t>
            </a:r>
            <a:r>
              <a:rPr lang="en-US" altLang="en-US" b="1" dirty="0" smtClean="0"/>
              <a:t> 0-9],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en-US" b="1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Cont…</a:t>
            </a:r>
            <a:endParaRPr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410200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MeataCharacters  and their description followed by an example: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^    Start of a string. ^abc   matches are abc, abcdefg, abc123,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$     End of a string.   abc$  matches with abc, endsinabc, 123abc 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.      Any character (except \n newline)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|      Alternation.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{...}  Explicit quantifier notation.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[...]  Explicit set of characters to match.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(...)  Logical grouping of part of an expression.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*      0 or more of previous expression.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+      1 or more of previous expression.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?       0 or 1 of previous expression; also forces minimal matching when an expression might match several strings within a search string.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\      Preceding one of the above, it makes it a literal instead of a special character. Preceding a special matching character, see below.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Cont…</a:t>
            </a:r>
            <a:endParaRPr/>
          </a:p>
        </p:txBody>
      </p:sp>
      <p:sp>
        <p:nvSpPr>
          <p:cNvPr id="11266" name="Content Placeholder 1"/>
          <p:cNvSpPr>
            <a:spLocks noGrp="1"/>
          </p:cNvSpPr>
          <p:nvPr>
            <p:ph sz="quarter" idx="1"/>
          </p:nvPr>
        </p:nvSpPr>
        <p:spPr>
          <a:xfrm>
            <a:off x="76200" y="1066800"/>
            <a:ext cx="8839200" cy="563880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\w     Matches any word character. equivalent to [a-zA-Z_0-9].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\W    Matches any </a:t>
            </a:r>
            <a:r>
              <a:rPr lang="en-US" altLang="en-US" dirty="0" err="1" smtClean="0"/>
              <a:t>nonword</a:t>
            </a:r>
            <a:r>
              <a:rPr lang="en-US" altLang="en-US" dirty="0" smtClean="0"/>
              <a:t> character. Equivalent to the Unicode categories  equivalent to [^a-zA-Z_0-9].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\s      Matches any white-space character. equivalent to [ \f\n\r\t\v].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\S      Matches any non-white-space character. equivalent to [^ \f\n\r\t\v].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\d    Matches any decimal digit.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\D    Matches any </a:t>
            </a:r>
            <a:r>
              <a:rPr lang="en-US" altLang="en-US" dirty="0" err="1" smtClean="0"/>
              <a:t>nondigit</a:t>
            </a:r>
            <a:r>
              <a:rPr lang="en-US" altLang="en-US" dirty="0" smtClean="0"/>
              <a:t>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66382533"/>
              </p:ext>
            </p:extLst>
          </p:nvPr>
        </p:nvGraphicFramePr>
        <p:xfrm>
          <a:off x="152400" y="1143000"/>
          <a:ext cx="8686800" cy="541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6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02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Pattern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word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non-word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white-space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non-white-space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\d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Matches any decimal digit.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character other than a decimal digit.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zero or more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one or more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zero or one time.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^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match must start at the beginning of the string or line.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|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any one element separated by the vertical bar (|) character.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 n 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Matches the previous element exactly n times.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$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match must occur at the end of the 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\b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Match the beginning or end of a word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96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38600" cy="3913188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^\d{5}$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^\d{3}-\d{2}-\d{4}$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en-US" dirty="0" smtClean="0"/>
              <a:t>^[01]?[- .]?(\([2-9]\d{2}\)|[2-9]\d{2})[- .]?\d{3}[- .]?\d{4}$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5 numeric digits, such as a US ZIP code.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Validates the format such as 111-11-1111 (Social Security Number)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Validates a U.S. phone number.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mtClean="0"/>
              <a:t>Examples</a:t>
            </a:r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oriant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2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Xoriant PPT Template v1" id="{3C23C2DA-CCF2-42ED-8459-502AE558C3F8}" vid="{B8F457F2-2432-485C-9DA8-EF518AB329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XoriantTheme1</Template>
  <TotalTime>309</TotalTime>
  <Words>1306</Words>
  <Application>Microsoft Office PowerPoint</Application>
  <PresentationFormat>On-screen Show (4:3)</PresentationFormat>
  <Paragraphs>219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XoriantTheme1</vt:lpstr>
      <vt:lpstr>Theme2</vt:lpstr>
      <vt:lpstr>Regular Expressions in .NET</vt:lpstr>
      <vt:lpstr>Contents.</vt:lpstr>
      <vt:lpstr>What is Regular Expression? </vt:lpstr>
      <vt:lpstr>Regex in .NET  </vt:lpstr>
      <vt:lpstr>Regex Language Elements </vt:lpstr>
      <vt:lpstr>Cont…</vt:lpstr>
      <vt:lpstr>Cont…</vt:lpstr>
      <vt:lpstr>Common Patterns</vt:lpstr>
      <vt:lpstr>Examples</vt:lpstr>
      <vt:lpstr>Regular Expression API </vt:lpstr>
      <vt:lpstr>Cont…</vt:lpstr>
      <vt:lpstr>How to Test regex in .NET </vt:lpstr>
      <vt:lpstr>Example2</vt:lpstr>
      <vt:lpstr>Cont…</vt:lpstr>
      <vt:lpstr>Conclusion </vt:lpstr>
      <vt:lpstr>Thank You!</vt:lpstr>
    </vt:vector>
  </TitlesOfParts>
  <Company>cmp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</dc:creator>
  <cp:lastModifiedBy>Vighnesh Ambekar</cp:lastModifiedBy>
  <cp:revision>133</cp:revision>
  <dcterms:created xsi:type="dcterms:W3CDTF">2009-06-17T20:29:35Z</dcterms:created>
  <dcterms:modified xsi:type="dcterms:W3CDTF">2017-08-17T12:23:21Z</dcterms:modified>
</cp:coreProperties>
</file>