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1" r:id="rId3"/>
    <p:sldId id="302" r:id="rId4"/>
    <p:sldId id="307" r:id="rId5"/>
    <p:sldId id="310" r:id="rId6"/>
    <p:sldId id="309" r:id="rId7"/>
    <p:sldId id="324" r:id="rId8"/>
    <p:sldId id="325" r:id="rId9"/>
    <p:sldId id="311" r:id="rId10"/>
    <p:sldId id="312" r:id="rId11"/>
    <p:sldId id="313" r:id="rId12"/>
    <p:sldId id="314" r:id="rId13"/>
    <p:sldId id="315" r:id="rId14"/>
    <p:sldId id="319" r:id="rId15"/>
    <p:sldId id="320" r:id="rId16"/>
    <p:sldId id="318" r:id="rId17"/>
    <p:sldId id="317" r:id="rId18"/>
    <p:sldId id="321" r:id="rId19"/>
    <p:sldId id="323" r:id="rId20"/>
    <p:sldId id="326" r:id="rId21"/>
    <p:sldId id="306" r:id="rId22"/>
    <p:sldId id="327" r:id="rId23"/>
  </p:sldIdLst>
  <p:sldSz cx="9144000" cy="6858000" type="letter"/>
  <p:notesSz cx="6858000" cy="91074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C99"/>
    <a:srgbClr val="336600"/>
    <a:srgbClr val="669900"/>
    <a:srgbClr val="FFFF00"/>
    <a:srgbClr val="FFFFFF"/>
    <a:srgbClr val="666699"/>
    <a:srgbClr val="FF00FF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08" autoAdjust="0"/>
    <p:restoredTop sz="85060" autoAdjust="0"/>
  </p:normalViewPr>
  <p:slideViewPr>
    <p:cSldViewPr snapToGrid="0">
      <p:cViewPr>
        <p:scale>
          <a:sx n="60" d="100"/>
          <a:sy n="60" d="100"/>
        </p:scale>
        <p:origin x="-1662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968" y="-84"/>
      </p:cViewPr>
      <p:guideLst>
        <p:guide orient="horz" pos="2868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19" Type="http://schemas.openxmlformats.org/officeDocument/2006/relationships/slide" Target="slides/slide21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ChangeArrowheads="1"/>
          </p:cNvSpPr>
          <p:nvPr/>
        </p:nvSpPr>
        <p:spPr bwMode="auto">
          <a:xfrm>
            <a:off x="1828800" y="225425"/>
            <a:ext cx="29718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98" tIns="45349" rIns="90698" bIns="45349"/>
          <a:lstStyle>
            <a:lvl1pPr defTabSz="906463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06463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6463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6463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6463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1200" smtClean="0">
                <a:latin typeface="Verdana" pitchFamily="34" charset="0"/>
              </a:rPr>
              <a:t>22: String</a:t>
            </a:r>
          </a:p>
        </p:txBody>
      </p:sp>
      <p:sp>
        <p:nvSpPr>
          <p:cNvPr id="46083" name="Rectangle 7"/>
          <p:cNvSpPr>
            <a:spLocks noChangeArrowheads="1"/>
          </p:cNvSpPr>
          <p:nvPr/>
        </p:nvSpPr>
        <p:spPr bwMode="auto">
          <a:xfrm>
            <a:off x="1828800" y="450850"/>
            <a:ext cx="29718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98" tIns="45349" rIns="90698" bIns="45349"/>
          <a:lstStyle>
            <a:lvl1pPr defTabSz="906463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06463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6463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6463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6463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1000" b="0" smtClean="0">
                <a:latin typeface="Century Schoolbook" pitchFamily="18" charset="0"/>
              </a:rPr>
              <a:t>12/01/2003</a:t>
            </a:r>
          </a:p>
        </p:txBody>
      </p:sp>
      <p:sp>
        <p:nvSpPr>
          <p:cNvPr id="46084" name="Rectangle 8"/>
          <p:cNvSpPr>
            <a:spLocks noChangeArrowheads="1"/>
          </p:cNvSpPr>
          <p:nvPr/>
        </p:nvSpPr>
        <p:spPr bwMode="auto">
          <a:xfrm>
            <a:off x="1981200" y="8804275"/>
            <a:ext cx="29718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98" tIns="45349" rIns="90698" bIns="45349" anchor="b"/>
          <a:lstStyle>
            <a:lvl1pPr defTabSz="906463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06463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6463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6463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6463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600" b="0" smtClean="0">
                <a:latin typeface="Century Schoolbook" pitchFamily="18" charset="0"/>
              </a:rPr>
              <a:t>Programming C# © 2002-2003 DevelopMentor, Inc.</a:t>
            </a:r>
          </a:p>
        </p:txBody>
      </p:sp>
      <p:sp>
        <p:nvSpPr>
          <p:cNvPr id="46085" name="Rectangle 9"/>
          <p:cNvSpPr>
            <a:spLocks noChangeArrowheads="1"/>
          </p:cNvSpPr>
          <p:nvPr/>
        </p:nvSpPr>
        <p:spPr bwMode="auto">
          <a:xfrm>
            <a:off x="1981200" y="8639175"/>
            <a:ext cx="297180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98" tIns="45349" rIns="90698" bIns="45349" anchor="b"/>
          <a:lstStyle>
            <a:lvl1pPr defTabSz="906463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06463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6463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6463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6463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fld id="{48FA1371-B6DC-4885-9755-BEBED1B4780B}" type="slidenum">
              <a:rPr lang="en-US" altLang="en-US" sz="1000" smtClean="0">
                <a:latin typeface="Verdana" pitchFamily="34" charset="0"/>
              </a:rPr>
              <a:pPr algn="ctr">
                <a:defRPr/>
              </a:pPr>
              <a:t>‹#›</a:t>
            </a:fld>
            <a:endParaRPr lang="en-US" altLang="en-US" sz="1000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526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1"/>
          <p:cNvSpPr>
            <a:spLocks noChangeShapeType="1"/>
          </p:cNvSpPr>
          <p:nvPr/>
        </p:nvSpPr>
        <p:spPr bwMode="auto">
          <a:xfrm>
            <a:off x="254000" y="8305800"/>
            <a:ext cx="6299200" cy="0"/>
          </a:xfrm>
          <a:prstGeom prst="line">
            <a:avLst/>
          </a:prstGeom>
          <a:noFill/>
          <a:ln w="3175">
            <a:pattFill prst="dashHorz">
              <a:fgClr>
                <a:srgbClr val="C0C0C0"/>
              </a:fgClr>
              <a:bgClr>
                <a:srgbClr val="FFFFFF"/>
              </a:bgClr>
            </a:patt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Line 22"/>
          <p:cNvSpPr>
            <a:spLocks noChangeShapeType="1"/>
          </p:cNvSpPr>
          <p:nvPr/>
        </p:nvSpPr>
        <p:spPr bwMode="auto">
          <a:xfrm>
            <a:off x="254000" y="7772400"/>
            <a:ext cx="6299200" cy="0"/>
          </a:xfrm>
          <a:prstGeom prst="line">
            <a:avLst/>
          </a:prstGeom>
          <a:noFill/>
          <a:ln w="3175">
            <a:pattFill prst="dashHorz">
              <a:fgClr>
                <a:srgbClr val="C0C0C0"/>
              </a:fgClr>
              <a:bgClr>
                <a:srgbClr val="FFFFFF"/>
              </a:bgClr>
            </a:patt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Line 23"/>
          <p:cNvSpPr>
            <a:spLocks noChangeShapeType="1"/>
          </p:cNvSpPr>
          <p:nvPr/>
        </p:nvSpPr>
        <p:spPr bwMode="auto">
          <a:xfrm>
            <a:off x="254000" y="7239000"/>
            <a:ext cx="6299200" cy="0"/>
          </a:xfrm>
          <a:prstGeom prst="line">
            <a:avLst/>
          </a:prstGeom>
          <a:noFill/>
          <a:ln w="3175">
            <a:pattFill prst="dashHorz">
              <a:fgClr>
                <a:srgbClr val="C0C0C0"/>
              </a:fgClr>
              <a:bgClr>
                <a:srgbClr val="FFFFFF"/>
              </a:bgClr>
            </a:patt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24"/>
          <p:cNvSpPr>
            <a:spLocks noChangeShapeType="1"/>
          </p:cNvSpPr>
          <p:nvPr/>
        </p:nvSpPr>
        <p:spPr bwMode="auto">
          <a:xfrm>
            <a:off x="254000" y="6705600"/>
            <a:ext cx="6299200" cy="0"/>
          </a:xfrm>
          <a:prstGeom prst="line">
            <a:avLst/>
          </a:prstGeom>
          <a:noFill/>
          <a:ln w="3175">
            <a:pattFill prst="dashHorz">
              <a:fgClr>
                <a:srgbClr val="C0C0C0"/>
              </a:fgClr>
              <a:bgClr>
                <a:srgbClr val="FFFFFF"/>
              </a:bgClr>
            </a:patt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25"/>
          <p:cNvSpPr>
            <a:spLocks noChangeShapeType="1"/>
          </p:cNvSpPr>
          <p:nvPr/>
        </p:nvSpPr>
        <p:spPr bwMode="auto">
          <a:xfrm>
            <a:off x="254000" y="6172200"/>
            <a:ext cx="6299200" cy="0"/>
          </a:xfrm>
          <a:prstGeom prst="line">
            <a:avLst/>
          </a:prstGeom>
          <a:noFill/>
          <a:ln w="3175">
            <a:pattFill prst="dashHorz">
              <a:fgClr>
                <a:srgbClr val="C0C0C0"/>
              </a:fgClr>
              <a:bgClr>
                <a:srgbClr val="FFFFFF"/>
              </a:bgClr>
            </a:patt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26"/>
          <p:cNvSpPr>
            <a:spLocks noChangeShapeType="1"/>
          </p:cNvSpPr>
          <p:nvPr/>
        </p:nvSpPr>
        <p:spPr bwMode="auto">
          <a:xfrm>
            <a:off x="254000" y="5638800"/>
            <a:ext cx="6299200" cy="0"/>
          </a:xfrm>
          <a:prstGeom prst="line">
            <a:avLst/>
          </a:prstGeom>
          <a:noFill/>
          <a:ln w="3175">
            <a:pattFill prst="dashHorz">
              <a:fgClr>
                <a:srgbClr val="C0C0C0"/>
              </a:fgClr>
              <a:bgClr>
                <a:srgbClr val="FFFFFF"/>
              </a:bgClr>
            </a:patt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27"/>
          <p:cNvSpPr>
            <a:spLocks noChangeShapeType="1"/>
          </p:cNvSpPr>
          <p:nvPr/>
        </p:nvSpPr>
        <p:spPr bwMode="auto">
          <a:xfrm>
            <a:off x="254000" y="5105400"/>
            <a:ext cx="6299200" cy="0"/>
          </a:xfrm>
          <a:prstGeom prst="line">
            <a:avLst/>
          </a:prstGeom>
          <a:noFill/>
          <a:ln w="3175">
            <a:pattFill prst="dashHorz">
              <a:fgClr>
                <a:srgbClr val="C0C0C0"/>
              </a:fgClr>
              <a:bgClr>
                <a:srgbClr val="FFFFFF"/>
              </a:bgClr>
            </a:patt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28"/>
          <p:cNvSpPr>
            <a:spLocks noChangeShapeType="1"/>
          </p:cNvSpPr>
          <p:nvPr/>
        </p:nvSpPr>
        <p:spPr bwMode="auto">
          <a:xfrm>
            <a:off x="254000" y="4572000"/>
            <a:ext cx="6299200" cy="0"/>
          </a:xfrm>
          <a:prstGeom prst="line">
            <a:avLst/>
          </a:prstGeom>
          <a:noFill/>
          <a:ln w="3175">
            <a:pattFill prst="dashHorz">
              <a:fgClr>
                <a:srgbClr val="C0C0C0"/>
              </a:fgClr>
              <a:bgClr>
                <a:srgbClr val="FFFFFF"/>
              </a:bgClr>
            </a:patt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2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88975"/>
            <a:ext cx="4697413" cy="3522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26" name="Rectangle 3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60375" y="223838"/>
            <a:ext cx="4048125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22:  String</a:t>
            </a:r>
          </a:p>
        </p:txBody>
      </p:sp>
      <p:sp>
        <p:nvSpPr>
          <p:cNvPr id="4127" name="Rectangle 31"/>
          <p:cNvSpPr>
            <a:spLocks noGrp="1" noChangeArrowheads="1"/>
          </p:cNvSpPr>
          <p:nvPr>
            <p:ph type="dt" idx="1"/>
          </p:nvPr>
        </p:nvSpPr>
        <p:spPr bwMode="auto">
          <a:xfrm>
            <a:off x="5030788" y="8816975"/>
            <a:ext cx="1371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0"/>
            </a:lvl1pPr>
          </a:lstStyle>
          <a:p>
            <a:pPr>
              <a:defRPr/>
            </a:pPr>
            <a:r>
              <a:rPr lang="en-US"/>
              <a:t>12/1/2003</a:t>
            </a:r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60375" y="8816975"/>
            <a:ext cx="4570413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/>
            </a:lvl1pPr>
          </a:lstStyle>
          <a:p>
            <a:pPr>
              <a:defRPr/>
            </a:pPr>
            <a:r>
              <a:rPr lang="en-US"/>
              <a:t>Programming C# © 2003 DevelopMentor, Inc.</a:t>
            </a:r>
          </a:p>
        </p:txBody>
      </p:sp>
      <p:sp>
        <p:nvSpPr>
          <p:cNvPr id="24590" name="Line 33"/>
          <p:cNvSpPr>
            <a:spLocks noChangeShapeType="1"/>
          </p:cNvSpPr>
          <p:nvPr/>
        </p:nvSpPr>
        <p:spPr bwMode="auto">
          <a:xfrm>
            <a:off x="254000" y="4572000"/>
            <a:ext cx="6297613" cy="0"/>
          </a:xfrm>
          <a:prstGeom prst="line">
            <a:avLst/>
          </a:prstGeom>
          <a:noFill/>
          <a:ln w="317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34"/>
          <p:cNvSpPr>
            <a:spLocks noChangeShapeType="1"/>
          </p:cNvSpPr>
          <p:nvPr/>
        </p:nvSpPr>
        <p:spPr bwMode="auto">
          <a:xfrm>
            <a:off x="254000" y="5105400"/>
            <a:ext cx="6297613" cy="0"/>
          </a:xfrm>
          <a:prstGeom prst="line">
            <a:avLst/>
          </a:prstGeom>
          <a:noFill/>
          <a:ln w="317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Line 35"/>
          <p:cNvSpPr>
            <a:spLocks noChangeShapeType="1"/>
          </p:cNvSpPr>
          <p:nvPr/>
        </p:nvSpPr>
        <p:spPr bwMode="auto">
          <a:xfrm>
            <a:off x="254000" y="5638800"/>
            <a:ext cx="6297613" cy="0"/>
          </a:xfrm>
          <a:prstGeom prst="line">
            <a:avLst/>
          </a:prstGeom>
          <a:noFill/>
          <a:ln w="317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Line 36"/>
          <p:cNvSpPr>
            <a:spLocks noChangeShapeType="1"/>
          </p:cNvSpPr>
          <p:nvPr/>
        </p:nvSpPr>
        <p:spPr bwMode="auto">
          <a:xfrm>
            <a:off x="254000" y="6172200"/>
            <a:ext cx="6297613" cy="0"/>
          </a:xfrm>
          <a:prstGeom prst="line">
            <a:avLst/>
          </a:prstGeom>
          <a:noFill/>
          <a:ln w="317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37"/>
          <p:cNvSpPr>
            <a:spLocks noChangeShapeType="1"/>
          </p:cNvSpPr>
          <p:nvPr/>
        </p:nvSpPr>
        <p:spPr bwMode="auto">
          <a:xfrm>
            <a:off x="254000" y="6705600"/>
            <a:ext cx="6297613" cy="0"/>
          </a:xfrm>
          <a:prstGeom prst="line">
            <a:avLst/>
          </a:prstGeom>
          <a:noFill/>
          <a:ln w="317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Line 38"/>
          <p:cNvSpPr>
            <a:spLocks noChangeShapeType="1"/>
          </p:cNvSpPr>
          <p:nvPr/>
        </p:nvSpPr>
        <p:spPr bwMode="auto">
          <a:xfrm>
            <a:off x="254000" y="7239000"/>
            <a:ext cx="6297613" cy="0"/>
          </a:xfrm>
          <a:prstGeom prst="line">
            <a:avLst/>
          </a:prstGeom>
          <a:noFill/>
          <a:ln w="317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Line 39"/>
          <p:cNvSpPr>
            <a:spLocks noChangeShapeType="1"/>
          </p:cNvSpPr>
          <p:nvPr/>
        </p:nvSpPr>
        <p:spPr bwMode="auto">
          <a:xfrm>
            <a:off x="254000" y="7772400"/>
            <a:ext cx="6297613" cy="0"/>
          </a:xfrm>
          <a:prstGeom prst="line">
            <a:avLst/>
          </a:prstGeom>
          <a:noFill/>
          <a:ln w="317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Line 40"/>
          <p:cNvSpPr>
            <a:spLocks noChangeShapeType="1"/>
          </p:cNvSpPr>
          <p:nvPr/>
        </p:nvSpPr>
        <p:spPr bwMode="auto">
          <a:xfrm>
            <a:off x="254000" y="8305800"/>
            <a:ext cx="6297613" cy="0"/>
          </a:xfrm>
          <a:prstGeom prst="line">
            <a:avLst/>
          </a:prstGeom>
          <a:noFill/>
          <a:ln w="317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7692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0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114300" indent="3429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228600" indent="685800" algn="l" rtl="0" eaLnBrk="0" fontAlgn="base" hangingPunct="0">
      <a:spcBef>
        <a:spcPct val="30000"/>
      </a:spcBef>
      <a:spcAft>
        <a:spcPct val="0"/>
      </a:spcAft>
      <a:defRPr sz="1000" b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342900" indent="1028700" algn="l" rtl="0" eaLnBrk="0" fontAlgn="base" hangingPunct="0">
      <a:spcBef>
        <a:spcPct val="30000"/>
      </a:spcBef>
      <a:spcAft>
        <a:spcPct val="0"/>
      </a:spcAft>
      <a:buChar char="–"/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457200" indent="1371600" algn="l" rtl="0" eaLnBrk="0" fontAlgn="base" hangingPunct="0">
      <a:spcBef>
        <a:spcPct val="30000"/>
      </a:spcBef>
      <a:spcAft>
        <a:spcPct val="0"/>
      </a:spcAft>
      <a:buChar char="»"/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0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smtClean="0"/>
              <a:t>22:  String</a:t>
            </a:r>
          </a:p>
        </p:txBody>
      </p:sp>
      <p:sp>
        <p:nvSpPr>
          <p:cNvPr id="25603" name="Rectangle 3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12/1/2003</a:t>
            </a:r>
          </a:p>
        </p:txBody>
      </p:sp>
      <p:sp>
        <p:nvSpPr>
          <p:cNvPr id="25604" name="Rectangle 3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Programming C# © 2003 DevelopMentor, Inc.</a:t>
            </a:r>
          </a:p>
        </p:txBody>
      </p:sp>
      <p:sp>
        <p:nvSpPr>
          <p:cNvPr id="2560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490538"/>
            <a:ext cx="5027613" cy="3770312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0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smtClean="0"/>
              <a:t>22:  String</a:t>
            </a:r>
          </a:p>
        </p:txBody>
      </p:sp>
      <p:sp>
        <p:nvSpPr>
          <p:cNvPr id="34819" name="Rectangle 3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12/1/2003</a:t>
            </a:r>
          </a:p>
        </p:txBody>
      </p:sp>
      <p:sp>
        <p:nvSpPr>
          <p:cNvPr id="34820" name="Rectangle 3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Programming C# © 2003 DevelopMentor, Inc.</a:t>
            </a:r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490538"/>
            <a:ext cx="5027613" cy="3770312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0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smtClean="0"/>
              <a:t>22:  String</a:t>
            </a:r>
          </a:p>
        </p:txBody>
      </p:sp>
      <p:sp>
        <p:nvSpPr>
          <p:cNvPr id="35843" name="Rectangle 3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12/1/2003</a:t>
            </a:r>
          </a:p>
        </p:txBody>
      </p:sp>
      <p:sp>
        <p:nvSpPr>
          <p:cNvPr id="35844" name="Rectangle 3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Programming C# © 2003 DevelopMentor, Inc.</a:t>
            </a:r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490538"/>
            <a:ext cx="5027613" cy="3770312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0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smtClean="0"/>
              <a:t>22:  String</a:t>
            </a:r>
          </a:p>
        </p:txBody>
      </p:sp>
      <p:sp>
        <p:nvSpPr>
          <p:cNvPr id="36867" name="Rectangle 3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12/1/2003</a:t>
            </a:r>
          </a:p>
        </p:txBody>
      </p:sp>
      <p:sp>
        <p:nvSpPr>
          <p:cNvPr id="36868" name="Rectangle 3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Programming C# © 2003 DevelopMentor, Inc.</a:t>
            </a:r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490538"/>
            <a:ext cx="5027613" cy="3770312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0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smtClean="0"/>
              <a:t>22:  String</a:t>
            </a:r>
          </a:p>
        </p:txBody>
      </p:sp>
      <p:sp>
        <p:nvSpPr>
          <p:cNvPr id="37891" name="Rectangle 3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12/1/2003</a:t>
            </a:r>
          </a:p>
        </p:txBody>
      </p:sp>
      <p:sp>
        <p:nvSpPr>
          <p:cNvPr id="37892" name="Rectangle 3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Programming C# © 2003 DevelopMentor, Inc.</a:t>
            </a:r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490538"/>
            <a:ext cx="5027613" cy="3770312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0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smtClean="0"/>
              <a:t>22:  String</a:t>
            </a:r>
          </a:p>
        </p:txBody>
      </p:sp>
      <p:sp>
        <p:nvSpPr>
          <p:cNvPr id="38915" name="Rectangle 3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12/1/2003</a:t>
            </a:r>
          </a:p>
        </p:txBody>
      </p:sp>
      <p:sp>
        <p:nvSpPr>
          <p:cNvPr id="38916" name="Rectangle 3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Programming C# © 2003 DevelopMentor, Inc.</a:t>
            </a:r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490538"/>
            <a:ext cx="5027613" cy="3770312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0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smtClean="0"/>
              <a:t>22:  String</a:t>
            </a:r>
          </a:p>
        </p:txBody>
      </p:sp>
      <p:sp>
        <p:nvSpPr>
          <p:cNvPr id="39939" name="Rectangle 3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12/1/2003</a:t>
            </a:r>
          </a:p>
        </p:txBody>
      </p:sp>
      <p:sp>
        <p:nvSpPr>
          <p:cNvPr id="39940" name="Rectangle 3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Programming C# © 2003 DevelopMentor, Inc.</a:t>
            </a:r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490538"/>
            <a:ext cx="5027613" cy="3770312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0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smtClean="0"/>
              <a:t>22:  String</a:t>
            </a:r>
          </a:p>
        </p:txBody>
      </p:sp>
      <p:sp>
        <p:nvSpPr>
          <p:cNvPr id="40963" name="Rectangle 3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12/1/2003</a:t>
            </a:r>
          </a:p>
        </p:txBody>
      </p:sp>
      <p:sp>
        <p:nvSpPr>
          <p:cNvPr id="40964" name="Rectangle 3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Programming C# © 2003 DevelopMentor, Inc.</a:t>
            </a:r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490538"/>
            <a:ext cx="5027613" cy="3770312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0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smtClean="0"/>
              <a:t>22:  String</a:t>
            </a:r>
          </a:p>
        </p:txBody>
      </p:sp>
      <p:sp>
        <p:nvSpPr>
          <p:cNvPr id="41987" name="Rectangle 3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12/1/2003</a:t>
            </a:r>
          </a:p>
        </p:txBody>
      </p:sp>
      <p:sp>
        <p:nvSpPr>
          <p:cNvPr id="41988" name="Rectangle 3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Programming C# © 2003 DevelopMentor, Inc.</a:t>
            </a:r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490538"/>
            <a:ext cx="5027613" cy="3770312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0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smtClean="0"/>
              <a:t>22:  String</a:t>
            </a:r>
          </a:p>
        </p:txBody>
      </p:sp>
      <p:sp>
        <p:nvSpPr>
          <p:cNvPr id="43011" name="Rectangle 3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12/1/2003</a:t>
            </a:r>
          </a:p>
        </p:txBody>
      </p:sp>
      <p:sp>
        <p:nvSpPr>
          <p:cNvPr id="43012" name="Rectangle 3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Programming C# © 2003 DevelopMentor, Inc.</a:t>
            </a:r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490538"/>
            <a:ext cx="5027613" cy="3770312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0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smtClean="0"/>
              <a:t>22:  String</a:t>
            </a:r>
          </a:p>
        </p:txBody>
      </p:sp>
      <p:sp>
        <p:nvSpPr>
          <p:cNvPr id="44035" name="Rectangle 3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12/1/2003</a:t>
            </a:r>
          </a:p>
        </p:txBody>
      </p:sp>
      <p:sp>
        <p:nvSpPr>
          <p:cNvPr id="44036" name="Rectangle 3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Programming C# © 2003 DevelopMentor, Inc.</a:t>
            </a:r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490538"/>
            <a:ext cx="5027613" cy="3770312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0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smtClean="0"/>
              <a:t>22:  String</a:t>
            </a:r>
          </a:p>
        </p:txBody>
      </p:sp>
      <p:sp>
        <p:nvSpPr>
          <p:cNvPr id="26627" name="Rectangle 3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12/1/2003</a:t>
            </a:r>
          </a:p>
        </p:txBody>
      </p:sp>
      <p:sp>
        <p:nvSpPr>
          <p:cNvPr id="26628" name="Rectangle 3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Programming C# © 2003 DevelopMentor, Inc.</a:t>
            </a:r>
          </a:p>
        </p:txBody>
      </p:sp>
      <p:sp>
        <p:nvSpPr>
          <p:cNvPr id="26629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490538"/>
            <a:ext cx="5027613" cy="3770312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0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smtClean="0"/>
              <a:t>22:  String</a:t>
            </a:r>
          </a:p>
        </p:txBody>
      </p:sp>
      <p:sp>
        <p:nvSpPr>
          <p:cNvPr id="45059" name="Rectangle 3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12/1/2003</a:t>
            </a:r>
          </a:p>
        </p:txBody>
      </p:sp>
      <p:sp>
        <p:nvSpPr>
          <p:cNvPr id="45060" name="Rectangle 3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Programming C# © 2003 DevelopMentor, Inc.</a:t>
            </a:r>
          </a:p>
        </p:txBody>
      </p:sp>
      <p:sp>
        <p:nvSpPr>
          <p:cNvPr id="4506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490538"/>
            <a:ext cx="5027613" cy="3770312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0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smtClean="0"/>
              <a:t>22:  String</a:t>
            </a:r>
          </a:p>
        </p:txBody>
      </p:sp>
      <p:sp>
        <p:nvSpPr>
          <p:cNvPr id="27651" name="Rectangle 3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12/1/2003</a:t>
            </a:r>
          </a:p>
        </p:txBody>
      </p:sp>
      <p:sp>
        <p:nvSpPr>
          <p:cNvPr id="27652" name="Rectangle 3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Programming C# © 2003 DevelopMentor, Inc.</a:t>
            </a:r>
          </a:p>
        </p:txBody>
      </p:sp>
      <p:sp>
        <p:nvSpPr>
          <p:cNvPr id="2765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490538"/>
            <a:ext cx="5027613" cy="3770312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0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smtClean="0"/>
              <a:t>22:  String</a:t>
            </a:r>
          </a:p>
        </p:txBody>
      </p:sp>
      <p:sp>
        <p:nvSpPr>
          <p:cNvPr id="28675" name="Rectangle 3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12/1/2003</a:t>
            </a:r>
          </a:p>
        </p:txBody>
      </p:sp>
      <p:sp>
        <p:nvSpPr>
          <p:cNvPr id="28676" name="Rectangle 3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Programming C# © 2003 DevelopMentor, Inc.</a:t>
            </a:r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490538"/>
            <a:ext cx="5027613" cy="3770312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0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smtClean="0"/>
              <a:t>22:  String</a:t>
            </a:r>
          </a:p>
        </p:txBody>
      </p:sp>
      <p:sp>
        <p:nvSpPr>
          <p:cNvPr id="29699" name="Rectangle 3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12/1/2003</a:t>
            </a:r>
          </a:p>
        </p:txBody>
      </p:sp>
      <p:sp>
        <p:nvSpPr>
          <p:cNvPr id="29700" name="Rectangle 3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Programming C# © 2003 DevelopMentor, Inc.</a:t>
            </a:r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490538"/>
            <a:ext cx="5027613" cy="3770312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0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smtClean="0"/>
              <a:t>22:  String</a:t>
            </a:r>
          </a:p>
        </p:txBody>
      </p:sp>
      <p:sp>
        <p:nvSpPr>
          <p:cNvPr id="30723" name="Rectangle 3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12/1/2003</a:t>
            </a:r>
          </a:p>
        </p:txBody>
      </p:sp>
      <p:sp>
        <p:nvSpPr>
          <p:cNvPr id="30724" name="Rectangle 3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Programming C# © 2003 DevelopMentor, Inc.</a:t>
            </a:r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490538"/>
            <a:ext cx="5027613" cy="3770312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0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smtClean="0"/>
              <a:t>22:  String</a:t>
            </a:r>
          </a:p>
        </p:txBody>
      </p:sp>
      <p:sp>
        <p:nvSpPr>
          <p:cNvPr id="31747" name="Rectangle 3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12/1/2003</a:t>
            </a:r>
          </a:p>
        </p:txBody>
      </p:sp>
      <p:sp>
        <p:nvSpPr>
          <p:cNvPr id="31748" name="Rectangle 3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Programming C# © 2003 DevelopMentor, Inc.</a:t>
            </a:r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490538"/>
            <a:ext cx="5027613" cy="3770312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0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smtClean="0"/>
              <a:t>22:  String</a:t>
            </a:r>
          </a:p>
        </p:txBody>
      </p:sp>
      <p:sp>
        <p:nvSpPr>
          <p:cNvPr id="32771" name="Rectangle 3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12/1/2003</a:t>
            </a:r>
          </a:p>
        </p:txBody>
      </p:sp>
      <p:sp>
        <p:nvSpPr>
          <p:cNvPr id="32772" name="Rectangle 3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Programming C# © 2003 DevelopMentor, Inc.</a:t>
            </a:r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490538"/>
            <a:ext cx="5027613" cy="3770312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0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smtClean="0"/>
              <a:t>22:  String</a:t>
            </a:r>
          </a:p>
        </p:txBody>
      </p:sp>
      <p:sp>
        <p:nvSpPr>
          <p:cNvPr id="33795" name="Rectangle 3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12/1/2003</a:t>
            </a:r>
          </a:p>
        </p:txBody>
      </p:sp>
      <p:sp>
        <p:nvSpPr>
          <p:cNvPr id="33796" name="Rectangle 3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 b="0" smtClean="0"/>
              <a:t>Programming C# © 2003 DevelopMentor, Inc.</a:t>
            </a: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490538"/>
            <a:ext cx="5027613" cy="3770312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97" y="2130428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85119"/>
            <a:ext cx="6400800" cy="806671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418" y="4683276"/>
            <a:ext cx="1493523" cy="991619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4812_abstract_green_green_abstract_ar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2455334"/>
            <a:ext cx="6324600" cy="9612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45782"/>
            <a:ext cx="8038215" cy="5193913"/>
          </a:xfrm>
        </p:spPr>
        <p:txBody>
          <a:bodyPr>
            <a:normAutofit/>
          </a:bodyPr>
          <a:lstStyle>
            <a:lvl1pPr marL="287338" indent="-287338">
              <a:buFont typeface="Arial" panose="020B0604020202020204" pitchFamily="34" charset="0"/>
              <a:buChar char="•"/>
              <a:defRPr sz="2000"/>
            </a:lvl1pPr>
            <a:lvl2pPr marL="574675" indent="-287338">
              <a:buFont typeface="Arial" panose="020B0604020202020204" pitchFamily="34" charset="0"/>
              <a:buChar char="•"/>
              <a:defRPr sz="1800"/>
            </a:lvl2pPr>
            <a:lvl3pPr>
              <a:buFont typeface="Calibri" pitchFamily="34" charset="0"/>
              <a:buChar char="I"/>
              <a:defRPr/>
            </a:lvl3pPr>
            <a:lvl4pPr>
              <a:buFont typeface="Calibri" pitchFamily="34" charset="0"/>
              <a:buChar char="I"/>
              <a:defRPr/>
            </a:lvl4pPr>
            <a:lvl5pPr>
              <a:buFont typeface="Calibri" pitchFamily="34" charset="0"/>
              <a:buChar char="I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6713"/>
            <a:ext cx="7772400" cy="13620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1" cap="all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8788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14"/>
          <p:cNvSpPr>
            <a:spLocks noGrp="1"/>
          </p:cNvSpPr>
          <p:nvPr>
            <p:ph type="sldNum" sz="quarter" idx="10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14323"/>
            <a:ext cx="3008313" cy="83301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14323"/>
            <a:ext cx="5111750" cy="5011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947333"/>
            <a:ext cx="3008313" cy="41788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 txBox="1">
            <a:spLocks/>
          </p:cNvSpPr>
          <p:nvPr/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203032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53651"/>
            <a:ext cx="5486400" cy="39894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6977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 txBox="1">
            <a:spLocks/>
          </p:cNvSpPr>
          <p:nvPr/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14812_abstract_green_green_abstract_art.jp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615" r="18465" b="60855"/>
          <a:stretch>
            <a:fillRect/>
          </a:stretch>
        </p:blipFill>
        <p:spPr>
          <a:xfrm rot="10800000">
            <a:off x="-1" y="1"/>
            <a:ext cx="9144001" cy="1018441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4590" y="77581"/>
            <a:ext cx="1217640" cy="8084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ransition>
    <p:pull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String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String indexer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 provides read only indexer</a:t>
            </a:r>
          </a:p>
          <a:p>
            <a:pPr lvl="1" eaLnBrk="1" hangingPunct="1"/>
            <a:r>
              <a:rPr lang="en-US" altLang="en-US" smtClean="0"/>
              <a:t>indices start at zero</a:t>
            </a:r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blackWhite">
          <a:xfrm>
            <a:off x="3438525" y="3167063"/>
            <a:ext cx="2971800" cy="149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82562" tIns="92075" rIns="182562" bIns="92075">
            <a:spAutoFit/>
          </a:bodyPr>
          <a:lstStyle>
            <a:lvl1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</a:pPr>
            <a:endParaRPr lang="en-US" altLang="en-US" sz="180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altLang="en-US" sz="1800">
                <a:latin typeface="Courier New" pitchFamily="49" charset="0"/>
              </a:rPr>
              <a:t>string s = "hello";</a:t>
            </a:r>
          </a:p>
          <a:p>
            <a:pPr>
              <a:lnSpc>
                <a:spcPct val="95000"/>
              </a:lnSpc>
            </a:pPr>
            <a:endParaRPr lang="en-US" altLang="en-US" sz="180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altLang="en-US" sz="1800">
                <a:latin typeface="Courier New" pitchFamily="49" charset="0"/>
              </a:rPr>
              <a:t>char c = </a:t>
            </a:r>
            <a:r>
              <a:rPr lang="en-US" altLang="en-US" sz="1800">
                <a:solidFill>
                  <a:schemeClr val="accent2"/>
                </a:solidFill>
                <a:latin typeface="Courier New" pitchFamily="49" charset="0"/>
              </a:rPr>
              <a:t>s[4]</a:t>
            </a:r>
            <a:r>
              <a:rPr lang="en-US" altLang="en-US" sz="1800">
                <a:latin typeface="Courier New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endParaRPr lang="en-US" altLang="en-US" sz="1800">
              <a:latin typeface="Courier New" pitchFamily="49" charset="0"/>
            </a:endParaRPr>
          </a:p>
        </p:txBody>
      </p:sp>
      <p:sp>
        <p:nvSpPr>
          <p:cNvPr id="13317" name="Line 8"/>
          <p:cNvSpPr>
            <a:spLocks noChangeShapeType="1"/>
          </p:cNvSpPr>
          <p:nvPr/>
        </p:nvSpPr>
        <p:spPr bwMode="blackWhite">
          <a:xfrm>
            <a:off x="2844800" y="417671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9"/>
          <p:cNvSpPr>
            <a:spLocks noChangeArrowheads="1"/>
          </p:cNvSpPr>
          <p:nvPr/>
        </p:nvSpPr>
        <p:spPr bwMode="blackWhite">
          <a:xfrm>
            <a:off x="1593850" y="4000500"/>
            <a:ext cx="1311275" cy="358775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0"/>
              <a:t>retrieve </a:t>
            </a:r>
            <a:r>
              <a:rPr lang="en-US" altLang="en-US" sz="1600">
                <a:latin typeface="Courier New" pitchFamily="49" charset="0"/>
              </a:rPr>
              <a:t>'o'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String comparison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0359" y="1103586"/>
            <a:ext cx="9033641" cy="5754414"/>
          </a:xfrm>
        </p:spPr>
        <p:txBody>
          <a:bodyPr/>
          <a:lstStyle/>
          <a:p>
            <a:pPr eaLnBrk="1" hangingPunct="1"/>
            <a:r>
              <a:rPr lang="en-US" altLang="en-US" smtClean="0"/>
              <a:t>String provides several ways to perform comparison</a:t>
            </a:r>
          </a:p>
          <a:p>
            <a:pPr lvl="1" eaLnBrk="1" hangingPunct="1"/>
            <a:r>
              <a:rPr lang="en-US" altLang="en-US" smtClean="0"/>
              <a:t>all have value semantics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14062" y="2746048"/>
            <a:ext cx="6326188" cy="3841750"/>
            <a:chOff x="736600" y="2197100"/>
            <a:chExt cx="6326188" cy="3841750"/>
          </a:xfrm>
        </p:grpSpPr>
        <p:sp>
          <p:nvSpPr>
            <p:cNvPr id="14340" name="Rectangle 4"/>
            <p:cNvSpPr>
              <a:spLocks noChangeArrowheads="1"/>
            </p:cNvSpPr>
            <p:nvPr/>
          </p:nvSpPr>
          <p:spPr bwMode="blackWhite">
            <a:xfrm>
              <a:off x="3544888" y="2197100"/>
              <a:ext cx="3517900" cy="3841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562" tIns="92075" rIns="182562" bIns="92075">
              <a:spAutoFit/>
            </a:bodyPr>
            <a:lstStyle>
              <a:lvl1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95000"/>
                </a:lnSpc>
              </a:pPr>
              <a:r>
                <a:rPr lang="en-US" altLang="en-US" sz="1800" dirty="0">
                  <a:latin typeface="Courier New" pitchFamily="49" charset="0"/>
                </a:rPr>
                <a:t>string a = "bike";</a:t>
              </a:r>
            </a:p>
            <a:p>
              <a:pPr>
                <a:lnSpc>
                  <a:spcPct val="95000"/>
                </a:lnSpc>
              </a:pPr>
              <a:r>
                <a:rPr lang="en-US" altLang="en-US" sz="1800" dirty="0">
                  <a:latin typeface="Courier New" pitchFamily="49" charset="0"/>
                </a:rPr>
                <a:t>string b = "bit";</a:t>
              </a:r>
            </a:p>
            <a:p>
              <a:pPr>
                <a:lnSpc>
                  <a:spcPct val="95000"/>
                </a:lnSpc>
              </a:pPr>
              <a:endParaRPr lang="en-US" altLang="en-US" sz="1800" dirty="0">
                <a:latin typeface="Courier New" pitchFamily="49" charset="0"/>
              </a:endParaRPr>
            </a:p>
            <a:p>
              <a:pPr>
                <a:lnSpc>
                  <a:spcPct val="95000"/>
                </a:lnSpc>
              </a:pPr>
              <a:r>
                <a:rPr lang="en-US" altLang="en-US" sz="1800" dirty="0">
                  <a:latin typeface="Courier New" pitchFamily="49" charset="0"/>
                </a:rPr>
                <a:t>if (</a:t>
              </a:r>
              <a:r>
                <a:rPr lang="en-US" altLang="en-US" sz="1800" dirty="0" err="1">
                  <a:latin typeface="Courier New" pitchFamily="49" charset="0"/>
                </a:rPr>
                <a:t>a.</a:t>
              </a:r>
              <a:r>
                <a:rPr lang="en-US" altLang="en-US" sz="1800" dirty="0" err="1">
                  <a:solidFill>
                    <a:schemeClr val="accent2"/>
                  </a:solidFill>
                  <a:latin typeface="Courier New" pitchFamily="49" charset="0"/>
                </a:rPr>
                <a:t>CompareTo</a:t>
              </a:r>
              <a:r>
                <a:rPr lang="en-US" altLang="en-US" sz="1800" dirty="0">
                  <a:latin typeface="Courier New" pitchFamily="49" charset="0"/>
                </a:rPr>
                <a:t>(b) &lt; 0)</a:t>
              </a:r>
            </a:p>
            <a:p>
              <a:pPr>
                <a:lnSpc>
                  <a:spcPct val="95000"/>
                </a:lnSpc>
              </a:pPr>
              <a:r>
                <a:rPr lang="en-US" altLang="en-US" sz="1800" dirty="0">
                  <a:latin typeface="Courier New" pitchFamily="49" charset="0"/>
                </a:rPr>
                <a:t>  ...</a:t>
              </a:r>
            </a:p>
            <a:p>
              <a:pPr>
                <a:lnSpc>
                  <a:spcPct val="95000"/>
                </a:lnSpc>
              </a:pPr>
              <a:endParaRPr lang="en-US" altLang="en-US" sz="1800" dirty="0">
                <a:latin typeface="Courier New" pitchFamily="49" charset="0"/>
              </a:endParaRPr>
            </a:p>
            <a:p>
              <a:pPr>
                <a:lnSpc>
                  <a:spcPct val="95000"/>
                </a:lnSpc>
              </a:pPr>
              <a:r>
                <a:rPr lang="en-US" altLang="en-US" sz="1800" dirty="0">
                  <a:latin typeface="Courier New" pitchFamily="49" charset="0"/>
                </a:rPr>
                <a:t>if (</a:t>
              </a:r>
              <a:r>
                <a:rPr lang="en-US" altLang="en-US" sz="1800" dirty="0" err="1">
                  <a:latin typeface="Courier New" pitchFamily="49" charset="0"/>
                </a:rPr>
                <a:t>a.</a:t>
              </a:r>
              <a:r>
                <a:rPr lang="en-US" altLang="en-US" sz="1800" dirty="0" err="1">
                  <a:solidFill>
                    <a:schemeClr val="accent2"/>
                  </a:solidFill>
                  <a:latin typeface="Courier New" pitchFamily="49" charset="0"/>
                </a:rPr>
                <a:t>Equals</a:t>
              </a:r>
              <a:r>
                <a:rPr lang="en-US" altLang="en-US" sz="1800" dirty="0">
                  <a:latin typeface="Courier New" pitchFamily="49" charset="0"/>
                </a:rPr>
                <a:t>(b))</a:t>
              </a:r>
            </a:p>
            <a:p>
              <a:pPr>
                <a:lnSpc>
                  <a:spcPct val="95000"/>
                </a:lnSpc>
              </a:pPr>
              <a:r>
                <a:rPr lang="en-US" altLang="en-US" sz="1800" dirty="0">
                  <a:latin typeface="Courier New" pitchFamily="49" charset="0"/>
                </a:rPr>
                <a:t>  ...</a:t>
              </a:r>
            </a:p>
            <a:p>
              <a:pPr>
                <a:lnSpc>
                  <a:spcPct val="95000"/>
                </a:lnSpc>
              </a:pPr>
              <a:endParaRPr lang="en-US" altLang="en-US" sz="1800" dirty="0">
                <a:latin typeface="Courier New" pitchFamily="49" charset="0"/>
              </a:endParaRPr>
            </a:p>
            <a:p>
              <a:pPr>
                <a:lnSpc>
                  <a:spcPct val="95000"/>
                </a:lnSpc>
              </a:pPr>
              <a:r>
                <a:rPr lang="en-US" altLang="en-US" sz="1800" dirty="0">
                  <a:latin typeface="Courier New" pitchFamily="49" charset="0"/>
                </a:rPr>
                <a:t>if (a </a:t>
              </a:r>
              <a:r>
                <a:rPr lang="en-US" altLang="en-US" sz="1800" dirty="0">
                  <a:solidFill>
                    <a:schemeClr val="accent2"/>
                  </a:solidFill>
                  <a:latin typeface="Courier New" pitchFamily="49" charset="0"/>
                </a:rPr>
                <a:t>==</a:t>
              </a:r>
              <a:r>
                <a:rPr lang="en-US" altLang="en-US" sz="1800" dirty="0">
                  <a:latin typeface="Courier New" pitchFamily="49" charset="0"/>
                </a:rPr>
                <a:t> b)</a:t>
              </a:r>
            </a:p>
            <a:p>
              <a:pPr>
                <a:lnSpc>
                  <a:spcPct val="95000"/>
                </a:lnSpc>
              </a:pPr>
              <a:r>
                <a:rPr lang="en-US" altLang="en-US" sz="1800" dirty="0">
                  <a:latin typeface="Courier New" pitchFamily="49" charset="0"/>
                </a:rPr>
                <a:t>  ...</a:t>
              </a:r>
            </a:p>
            <a:p>
              <a:pPr>
                <a:lnSpc>
                  <a:spcPct val="95000"/>
                </a:lnSpc>
              </a:pPr>
              <a:endParaRPr lang="en-US" altLang="en-US" sz="1800" dirty="0">
                <a:latin typeface="Courier New" pitchFamily="49" charset="0"/>
              </a:endParaRPr>
            </a:p>
            <a:p>
              <a:pPr>
                <a:lnSpc>
                  <a:spcPct val="95000"/>
                </a:lnSpc>
              </a:pPr>
              <a:r>
                <a:rPr lang="en-US" altLang="en-US" sz="1800" dirty="0">
                  <a:latin typeface="Courier New" pitchFamily="49" charset="0"/>
                </a:rPr>
                <a:t>if (a </a:t>
              </a:r>
              <a:r>
                <a:rPr lang="en-US" altLang="en-US" sz="1800" dirty="0">
                  <a:solidFill>
                    <a:schemeClr val="accent2"/>
                  </a:solidFill>
                  <a:latin typeface="Courier New" pitchFamily="49" charset="0"/>
                </a:rPr>
                <a:t>!=</a:t>
              </a:r>
              <a:r>
                <a:rPr lang="en-US" altLang="en-US" sz="1800" dirty="0">
                  <a:latin typeface="Courier New" pitchFamily="49" charset="0"/>
                </a:rPr>
                <a:t> b)</a:t>
              </a:r>
            </a:p>
            <a:p>
              <a:pPr>
                <a:lnSpc>
                  <a:spcPct val="95000"/>
                </a:lnSpc>
              </a:pPr>
              <a:r>
                <a:rPr lang="en-US" altLang="en-US" sz="1800" dirty="0">
                  <a:latin typeface="Courier New" pitchFamily="49" charset="0"/>
                </a:rPr>
                <a:t>  ...</a:t>
              </a:r>
            </a:p>
          </p:txBody>
        </p:sp>
        <p:sp>
          <p:nvSpPr>
            <p:cNvPr id="14341" name="Line 5"/>
            <p:cNvSpPr>
              <a:spLocks noChangeShapeType="1"/>
            </p:cNvSpPr>
            <p:nvPr/>
          </p:nvSpPr>
          <p:spPr bwMode="blackWhite">
            <a:xfrm>
              <a:off x="2973388" y="3213100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2" name="AutoShape 6"/>
            <p:cNvSpPr>
              <a:spLocks noChangeArrowheads="1"/>
            </p:cNvSpPr>
            <p:nvPr/>
          </p:nvSpPr>
          <p:spPr bwMode="blackWhite">
            <a:xfrm>
              <a:off x="736600" y="2894013"/>
              <a:ext cx="2273300" cy="622300"/>
            </a:xfrm>
            <a:prstGeom prst="roundRect">
              <a:avLst>
                <a:gd name="adj" fmla="val 1249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 b="0" dirty="0"/>
                <a:t>three way comparison,</a:t>
              </a:r>
            </a:p>
            <a:p>
              <a:r>
                <a:rPr lang="en-US" altLang="en-US" sz="1600" b="0" dirty="0"/>
                <a:t>used for ordering</a:t>
              </a:r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blackWhite">
            <a:xfrm>
              <a:off x="2973388" y="3983038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4" name="AutoShape 8"/>
            <p:cNvSpPr>
              <a:spLocks noChangeArrowheads="1"/>
            </p:cNvSpPr>
            <p:nvPr/>
          </p:nvSpPr>
          <p:spPr bwMode="blackWhite">
            <a:xfrm>
              <a:off x="2105025" y="3800475"/>
              <a:ext cx="904875" cy="358775"/>
            </a:xfrm>
            <a:prstGeom prst="roundRect">
              <a:avLst>
                <a:gd name="adj" fmla="val 1249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 b="0"/>
                <a:t>equality</a:t>
              </a:r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blackWhite">
            <a:xfrm>
              <a:off x="2973388" y="4764088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AutoShape 10"/>
            <p:cNvSpPr>
              <a:spLocks noChangeArrowheads="1"/>
            </p:cNvSpPr>
            <p:nvPr/>
          </p:nvSpPr>
          <p:spPr bwMode="blackWhite">
            <a:xfrm>
              <a:off x="2105025" y="4581525"/>
              <a:ext cx="904875" cy="358775"/>
            </a:xfrm>
            <a:prstGeom prst="roundRect">
              <a:avLst>
                <a:gd name="adj" fmla="val 1249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 b="0"/>
                <a:t>equality</a:t>
              </a:r>
            </a:p>
          </p:txBody>
        </p:sp>
        <p:sp>
          <p:nvSpPr>
            <p:cNvPr id="14347" name="Line 11"/>
            <p:cNvSpPr>
              <a:spLocks noChangeShapeType="1"/>
            </p:cNvSpPr>
            <p:nvPr/>
          </p:nvSpPr>
          <p:spPr bwMode="blackWhite">
            <a:xfrm>
              <a:off x="2973388" y="5537200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AutoShape 12"/>
            <p:cNvSpPr>
              <a:spLocks noChangeArrowheads="1"/>
            </p:cNvSpPr>
            <p:nvPr/>
          </p:nvSpPr>
          <p:spPr bwMode="blackWhite">
            <a:xfrm>
              <a:off x="1947863" y="5354638"/>
              <a:ext cx="1062037" cy="358775"/>
            </a:xfrm>
            <a:prstGeom prst="roundRect">
              <a:avLst>
                <a:gd name="adj" fmla="val 1249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 b="0"/>
                <a:t>inequality</a:t>
              </a:r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String concatenation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 concatenation supported</a:t>
            </a:r>
          </a:p>
          <a:p>
            <a:pPr lvl="1" eaLnBrk="1" hangingPunct="1"/>
            <a:r>
              <a:rPr lang="en-US" altLang="en-US" smtClean="0"/>
              <a:t>operator </a:t>
            </a:r>
            <a:r>
              <a:rPr lang="en-US" altLang="en-US" b="1" smtClean="0">
                <a:latin typeface="Courier New" pitchFamily="49" charset="0"/>
              </a:rPr>
              <a:t>+</a:t>
            </a:r>
          </a:p>
          <a:p>
            <a:pPr lvl="1" eaLnBrk="1" hangingPunct="1"/>
            <a:r>
              <a:rPr lang="en-US" altLang="en-US" smtClean="0"/>
              <a:t>operator </a:t>
            </a:r>
            <a:r>
              <a:rPr lang="en-US" altLang="en-US" b="1" smtClean="0">
                <a:latin typeface="Courier New" pitchFamily="49" charset="0"/>
              </a:rPr>
              <a:t>+=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blackWhite">
          <a:xfrm>
            <a:off x="3460750" y="3011488"/>
            <a:ext cx="2971800" cy="12382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82562" tIns="92075" rIns="182562" bIns="92075">
            <a:spAutoFit/>
          </a:bodyPr>
          <a:lstStyle>
            <a:lvl1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sz="1800">
                <a:latin typeface="Courier New" pitchFamily="49" charset="0"/>
              </a:rPr>
              <a:t>string a = "holly";</a:t>
            </a:r>
          </a:p>
          <a:p>
            <a:pPr>
              <a:lnSpc>
                <a:spcPct val="95000"/>
              </a:lnSpc>
            </a:pPr>
            <a:r>
              <a:rPr lang="en-US" altLang="en-US" sz="1800">
                <a:latin typeface="Courier New" pitchFamily="49" charset="0"/>
              </a:rPr>
              <a:t>string b = "wood";</a:t>
            </a:r>
          </a:p>
          <a:p>
            <a:pPr>
              <a:lnSpc>
                <a:spcPct val="95000"/>
              </a:lnSpc>
            </a:pPr>
            <a:endParaRPr lang="en-US" altLang="en-US" sz="180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altLang="en-US" sz="1800">
                <a:latin typeface="Courier New" pitchFamily="49" charset="0"/>
              </a:rPr>
              <a:t>string c = </a:t>
            </a:r>
            <a:r>
              <a:rPr lang="en-US" altLang="en-US" sz="1800">
                <a:solidFill>
                  <a:schemeClr val="accent2"/>
                </a:solidFill>
                <a:latin typeface="Courier New" pitchFamily="49" charset="0"/>
              </a:rPr>
              <a:t>a + b</a:t>
            </a:r>
            <a:r>
              <a:rPr lang="en-US" altLang="en-US" sz="1800">
                <a:latin typeface="Courier New" pitchFamily="49" charset="0"/>
              </a:rPr>
              <a:t>;</a:t>
            </a: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blackWhite">
          <a:xfrm>
            <a:off x="2879725" y="402907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blackWhite">
          <a:xfrm>
            <a:off x="1746250" y="3854450"/>
            <a:ext cx="1143000" cy="358775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0"/>
              <a:t>operator </a:t>
            </a:r>
            <a:r>
              <a:rPr lang="en-US" altLang="en-US" sz="1600">
                <a:latin typeface="Courier New" pitchFamily="49" charset="0"/>
              </a:rPr>
              <a:t>+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blackWhite">
          <a:xfrm>
            <a:off x="3460750" y="4530725"/>
            <a:ext cx="2698750" cy="977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82562" tIns="92075" rIns="182562" bIns="92075">
            <a:spAutoFit/>
          </a:bodyPr>
          <a:lstStyle>
            <a:lvl1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sz="1800">
                <a:latin typeface="Courier New" pitchFamily="49" charset="0"/>
              </a:rPr>
              <a:t>string d = "tom";</a:t>
            </a:r>
          </a:p>
          <a:p>
            <a:pPr>
              <a:lnSpc>
                <a:spcPct val="95000"/>
              </a:lnSpc>
            </a:pPr>
            <a:endParaRPr lang="en-US" altLang="en-US" sz="180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altLang="en-US" sz="1800">
                <a:latin typeface="Courier New" pitchFamily="49" charset="0"/>
              </a:rPr>
              <a:t>d </a:t>
            </a:r>
            <a:r>
              <a:rPr lang="en-US" altLang="en-US" sz="1800">
                <a:solidFill>
                  <a:schemeClr val="accent2"/>
                </a:solidFill>
                <a:latin typeface="Courier New" pitchFamily="49" charset="0"/>
              </a:rPr>
              <a:t>+= "cat"</a:t>
            </a:r>
            <a:r>
              <a:rPr lang="en-US" altLang="en-US" sz="1800">
                <a:latin typeface="Courier New" pitchFamily="49" charset="0"/>
              </a:rPr>
              <a:t>;</a:t>
            </a: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blackWhite">
          <a:xfrm>
            <a:off x="2879725" y="528796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blackWhite">
          <a:xfrm>
            <a:off x="1620838" y="5105400"/>
            <a:ext cx="1268412" cy="358775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0"/>
              <a:t>operator </a:t>
            </a:r>
            <a:r>
              <a:rPr lang="en-US" altLang="en-US" sz="1600">
                <a:latin typeface="Courier New" pitchFamily="49" charset="0"/>
              </a:rPr>
              <a:t>+=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String immutability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087821"/>
            <a:ext cx="9033641" cy="577017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Strings are immutable</a:t>
            </a:r>
          </a:p>
          <a:p>
            <a:pPr lvl="1" eaLnBrk="1" hangingPunct="1"/>
            <a:r>
              <a:rPr lang="en-US" altLang="en-US" dirty="0" smtClean="0"/>
              <a:t>no way to modify contents</a:t>
            </a:r>
          </a:p>
          <a:p>
            <a:pPr eaLnBrk="1" hangingPunct="1"/>
            <a:r>
              <a:rPr lang="en-US" altLang="en-US" dirty="0" smtClean="0"/>
              <a:t>Operations which seem to modify string do not</a:t>
            </a:r>
          </a:p>
          <a:p>
            <a:pPr lvl="1" eaLnBrk="1" hangingPunct="1"/>
            <a:r>
              <a:rPr lang="en-US" altLang="en-US" dirty="0" smtClean="0"/>
              <a:t>actually create new object to represent new value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23305" y="3429000"/>
            <a:ext cx="5214005" cy="977900"/>
            <a:chOff x="2931239" y="4406900"/>
            <a:chExt cx="5214005" cy="977900"/>
          </a:xfrm>
        </p:grpSpPr>
        <p:sp>
          <p:nvSpPr>
            <p:cNvPr id="16388" name="Rectangle 7"/>
            <p:cNvSpPr>
              <a:spLocks noChangeArrowheads="1"/>
            </p:cNvSpPr>
            <p:nvPr/>
          </p:nvSpPr>
          <p:spPr bwMode="blackWhite">
            <a:xfrm>
              <a:off x="5446494" y="4406900"/>
              <a:ext cx="2698750" cy="9779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562" tIns="92075" rIns="182562" bIns="92075">
              <a:spAutoFit/>
            </a:bodyPr>
            <a:lstStyle>
              <a:lvl1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95000"/>
                </a:lnSpc>
              </a:pPr>
              <a:r>
                <a:rPr lang="en-US" altLang="en-US" sz="1800">
                  <a:latin typeface="Courier New" pitchFamily="49" charset="0"/>
                </a:rPr>
                <a:t>string d = "tom";</a:t>
              </a:r>
            </a:p>
            <a:p>
              <a:pPr>
                <a:lnSpc>
                  <a:spcPct val="95000"/>
                </a:lnSpc>
              </a:pPr>
              <a:endParaRPr lang="en-US" altLang="en-US" sz="1800">
                <a:latin typeface="Courier New" pitchFamily="49" charset="0"/>
              </a:endParaRPr>
            </a:p>
            <a:p>
              <a:pPr>
                <a:lnSpc>
                  <a:spcPct val="95000"/>
                </a:lnSpc>
              </a:pPr>
              <a:r>
                <a:rPr lang="en-US" altLang="en-US" sz="1800">
                  <a:latin typeface="Courier New" pitchFamily="49" charset="0"/>
                </a:rPr>
                <a:t>d </a:t>
              </a:r>
              <a:r>
                <a:rPr lang="en-US" altLang="en-US" sz="1800">
                  <a:solidFill>
                    <a:schemeClr val="accent2"/>
                  </a:solidFill>
                  <a:latin typeface="Courier New" pitchFamily="49" charset="0"/>
                </a:rPr>
                <a:t>+= "cat"</a:t>
              </a:r>
              <a:r>
                <a:rPr lang="en-US" altLang="en-US" sz="1800">
                  <a:latin typeface="Courier New" pitchFamily="49" charset="0"/>
                </a:rPr>
                <a:t>;</a:t>
              </a:r>
            </a:p>
          </p:txBody>
        </p:sp>
        <p:sp>
          <p:nvSpPr>
            <p:cNvPr id="16389" name="Line 8"/>
            <p:cNvSpPr>
              <a:spLocks noChangeShapeType="1"/>
            </p:cNvSpPr>
            <p:nvPr/>
          </p:nvSpPr>
          <p:spPr bwMode="blackWhite">
            <a:xfrm>
              <a:off x="4888626" y="4861034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0" name="AutoShape 9"/>
            <p:cNvSpPr>
              <a:spLocks noChangeArrowheads="1"/>
            </p:cNvSpPr>
            <p:nvPr/>
          </p:nvSpPr>
          <p:spPr bwMode="blackWhite">
            <a:xfrm>
              <a:off x="2931239" y="4628933"/>
              <a:ext cx="1957387" cy="622300"/>
            </a:xfrm>
            <a:prstGeom prst="roundRect">
              <a:avLst>
                <a:gd name="adj" fmla="val 1249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 b="0" dirty="0"/>
                <a:t>create new object,</a:t>
              </a:r>
            </a:p>
            <a:p>
              <a:r>
                <a:rPr lang="en-US" altLang="en-US" sz="1600" b="0" dirty="0"/>
                <a:t>assign to reference</a:t>
              </a:r>
              <a:endParaRPr lang="en-US" altLang="en-US" sz="1600" dirty="0">
                <a:latin typeface="Courier New" pitchFamily="49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803065" y="4710906"/>
            <a:ext cx="1790700" cy="1049338"/>
            <a:chOff x="3128963" y="4676775"/>
            <a:chExt cx="1790700" cy="1049338"/>
          </a:xfrm>
        </p:grpSpPr>
        <p:sp>
          <p:nvSpPr>
            <p:cNvPr id="16391" name="Rectangle 10"/>
            <p:cNvSpPr>
              <a:spLocks noChangeArrowheads="1"/>
            </p:cNvSpPr>
            <p:nvPr/>
          </p:nvSpPr>
          <p:spPr bwMode="blackWhite">
            <a:xfrm>
              <a:off x="3989388" y="4676775"/>
              <a:ext cx="654050" cy="3698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2562" tIns="92075" rIns="182562" bIns="92075">
              <a:spAutoFit/>
            </a:bodyPr>
            <a:lstStyle>
              <a:lvl1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95000"/>
                </a:lnSpc>
              </a:pPr>
              <a:r>
                <a:rPr lang="en-US" altLang="en-US" sz="1200">
                  <a:latin typeface="Courier New" pitchFamily="49" charset="0"/>
                </a:rPr>
                <a:t>tom</a:t>
              </a:r>
            </a:p>
          </p:txBody>
        </p:sp>
        <p:sp>
          <p:nvSpPr>
            <p:cNvPr id="16392" name="Rectangle 11"/>
            <p:cNvSpPr>
              <a:spLocks noChangeArrowheads="1"/>
            </p:cNvSpPr>
            <p:nvPr/>
          </p:nvSpPr>
          <p:spPr bwMode="blackWhite">
            <a:xfrm>
              <a:off x="3128963" y="4676775"/>
              <a:ext cx="469900" cy="3698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2562" tIns="92075" rIns="182562" bIns="92075">
              <a:spAutoFit/>
            </a:bodyPr>
            <a:lstStyle>
              <a:lvl1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95000"/>
                </a:lnSpc>
              </a:pPr>
              <a:r>
                <a:rPr lang="en-US" altLang="en-US" sz="1200">
                  <a:latin typeface="Courier New" pitchFamily="49" charset="0"/>
                </a:rPr>
                <a:t>d</a:t>
              </a:r>
            </a:p>
          </p:txBody>
        </p:sp>
        <p:sp>
          <p:nvSpPr>
            <p:cNvPr id="16393" name="Rectangle 13"/>
            <p:cNvSpPr>
              <a:spLocks noChangeArrowheads="1"/>
            </p:cNvSpPr>
            <p:nvPr/>
          </p:nvSpPr>
          <p:spPr bwMode="blackWhite">
            <a:xfrm>
              <a:off x="3989388" y="5356225"/>
              <a:ext cx="930275" cy="3698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2562" tIns="92075" rIns="182562" bIns="92075">
              <a:spAutoFit/>
            </a:bodyPr>
            <a:lstStyle>
              <a:lvl1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95000"/>
                </a:lnSpc>
              </a:pPr>
              <a:r>
                <a:rPr lang="en-US" altLang="en-US" sz="1200">
                  <a:latin typeface="Courier New" pitchFamily="49" charset="0"/>
                </a:rPr>
                <a:t>tomcat</a:t>
              </a:r>
            </a:p>
          </p:txBody>
        </p:sp>
        <p:cxnSp>
          <p:nvCxnSpPr>
            <p:cNvPr id="16394" name="AutoShape 14"/>
            <p:cNvCxnSpPr>
              <a:cxnSpLocks noChangeShapeType="1"/>
              <a:stCxn id="16392" idx="3"/>
              <a:endCxn id="16393" idx="1"/>
            </p:cNvCxnSpPr>
            <p:nvPr/>
          </p:nvCxnSpPr>
          <p:spPr bwMode="auto">
            <a:xfrm>
              <a:off x="3598863" y="4862513"/>
              <a:ext cx="390525" cy="67945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String inefficiency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3421" y="1103585"/>
            <a:ext cx="8970579" cy="564405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Strings can be inefficient when used for concatenation</a:t>
            </a:r>
          </a:p>
          <a:p>
            <a:pPr lvl="1" eaLnBrk="1" hangingPunct="1"/>
            <a:r>
              <a:rPr lang="en-US" altLang="en-US" dirty="0" smtClean="0"/>
              <a:t>may create and destroy many intermediate objects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blackWhite">
          <a:xfrm>
            <a:off x="3128963" y="3092450"/>
            <a:ext cx="4337050" cy="1758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82562" tIns="92075" rIns="182562" bIns="92075">
            <a:spAutoFit/>
          </a:bodyPr>
          <a:lstStyle>
            <a:lvl1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sz="1800">
                <a:solidFill>
                  <a:schemeClr val="accent2"/>
                </a:solidFill>
                <a:latin typeface="Courier New" pitchFamily="49" charset="0"/>
              </a:rPr>
              <a:t>string</a:t>
            </a:r>
            <a:r>
              <a:rPr lang="en-US" altLang="en-US" sz="1800">
                <a:latin typeface="Courier New" pitchFamily="49" charset="0"/>
              </a:rPr>
              <a:t> text = "";</a:t>
            </a:r>
          </a:p>
          <a:p>
            <a:pPr>
              <a:lnSpc>
                <a:spcPct val="95000"/>
              </a:lnSpc>
            </a:pPr>
            <a:endParaRPr lang="en-US" altLang="en-US" sz="180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altLang="en-US" sz="1800">
                <a:latin typeface="Courier New" pitchFamily="49" charset="0"/>
              </a:rPr>
              <a:t>for (int i = 0; i &lt; 10; i++)</a:t>
            </a:r>
          </a:p>
          <a:p>
            <a:pPr>
              <a:lnSpc>
                <a:spcPct val="95000"/>
              </a:lnSpc>
            </a:pPr>
            <a:r>
              <a:rPr lang="en-US" altLang="en-US" sz="1800">
                <a:latin typeface="Courier New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altLang="en-US" sz="1800">
                <a:latin typeface="Courier New" pitchFamily="49" charset="0"/>
              </a:rPr>
              <a:t>  text </a:t>
            </a:r>
            <a:r>
              <a:rPr lang="en-US" altLang="en-US" sz="1800">
                <a:solidFill>
                  <a:schemeClr val="accent2"/>
                </a:solidFill>
                <a:latin typeface="Courier New" pitchFamily="49" charset="0"/>
              </a:rPr>
              <a:t>+=</a:t>
            </a:r>
            <a:r>
              <a:rPr lang="en-US" altLang="en-US" sz="1800">
                <a:latin typeface="Courier New" pitchFamily="49" charset="0"/>
              </a:rPr>
              <a:t> Console.ReadLine();</a:t>
            </a:r>
          </a:p>
          <a:p>
            <a:pPr>
              <a:lnSpc>
                <a:spcPct val="95000"/>
              </a:lnSpc>
            </a:pPr>
            <a:r>
              <a:rPr lang="en-US" altLang="en-US" sz="1800">
                <a:latin typeface="Courier New" pitchFamily="49" charset="0"/>
              </a:rPr>
              <a:t>}</a:t>
            </a: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blackWhite">
          <a:xfrm>
            <a:off x="2547938" y="43656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blackWhite">
          <a:xfrm>
            <a:off x="531813" y="4054475"/>
            <a:ext cx="2046287" cy="622300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0"/>
              <a:t>may create new</a:t>
            </a:r>
          </a:p>
          <a:p>
            <a:r>
              <a:rPr lang="en-US" altLang="en-US" sz="1600" b="0"/>
              <a:t>object each iteration</a:t>
            </a:r>
            <a:endParaRPr lang="en-US" altLang="en-US" sz="1600">
              <a:latin typeface="Courier New" pitchFamily="49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StringBuilder class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Framework Class Library provides </a:t>
            </a:r>
            <a:r>
              <a:rPr lang="en-US" altLang="en-US" smtClean="0">
                <a:latin typeface="Courier New" pitchFamily="49" charset="0"/>
              </a:rPr>
              <a:t>StringBuilder</a:t>
            </a:r>
            <a:r>
              <a:rPr lang="en-US" altLang="en-US" smtClean="0"/>
              <a:t> class</a:t>
            </a:r>
          </a:p>
          <a:p>
            <a:pPr lvl="1" eaLnBrk="1" hangingPunct="1"/>
            <a:r>
              <a:rPr lang="en-US" altLang="en-US" smtClean="0"/>
              <a:t>in </a:t>
            </a:r>
            <a:r>
              <a:rPr lang="en-US" altLang="en-US" b="1" smtClean="0">
                <a:latin typeface="Courier New" pitchFamily="49" charset="0"/>
              </a:rPr>
              <a:t>System.Text</a:t>
            </a:r>
            <a:r>
              <a:rPr lang="en-US" altLang="en-US" smtClean="0"/>
              <a:t> namespace</a:t>
            </a:r>
          </a:p>
          <a:p>
            <a:pPr lvl="1" eaLnBrk="1" hangingPunct="1"/>
            <a:r>
              <a:rPr lang="en-US" altLang="en-US" smtClean="0"/>
              <a:t>represents mutable sequence of characters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blackWhite">
          <a:xfrm>
            <a:off x="3517133" y="3883025"/>
            <a:ext cx="5156200" cy="2019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82562" tIns="92075" rIns="182562" bIns="92075">
            <a:spAutoFit/>
          </a:bodyPr>
          <a:lstStyle>
            <a:lvl1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sz="1800">
                <a:latin typeface="Courier New" pitchFamily="49" charset="0"/>
              </a:rPr>
              <a:t>namespace System.Text</a:t>
            </a:r>
          </a:p>
          <a:p>
            <a:pPr>
              <a:lnSpc>
                <a:spcPct val="95000"/>
              </a:lnSpc>
            </a:pPr>
            <a:r>
              <a:rPr lang="en-US" altLang="en-US" sz="1800">
                <a:latin typeface="Courier New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altLang="en-US" sz="1800">
                <a:latin typeface="Courier New" pitchFamily="49" charset="0"/>
              </a:rPr>
              <a:t>  public sealed class </a:t>
            </a:r>
            <a:r>
              <a:rPr lang="en-US" altLang="en-US" sz="1800">
                <a:solidFill>
                  <a:schemeClr val="accent2"/>
                </a:solidFill>
                <a:latin typeface="Courier New" pitchFamily="49" charset="0"/>
              </a:rPr>
              <a:t>StringBuilder</a:t>
            </a:r>
            <a:endParaRPr lang="en-US" altLang="en-US" sz="180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altLang="en-US" sz="1800">
                <a:latin typeface="Courier New" pitchFamily="49" charset="0"/>
              </a:rPr>
              <a:t>  {</a:t>
            </a:r>
          </a:p>
          <a:p>
            <a:pPr>
              <a:lnSpc>
                <a:spcPct val="95000"/>
              </a:lnSpc>
            </a:pPr>
            <a:r>
              <a:rPr lang="en-US" altLang="en-US" sz="1800">
                <a:latin typeface="Courier New" pitchFamily="49" charset="0"/>
              </a:rPr>
              <a:t>    ...</a:t>
            </a:r>
          </a:p>
          <a:p>
            <a:pPr>
              <a:lnSpc>
                <a:spcPct val="95000"/>
              </a:lnSpc>
            </a:pPr>
            <a:r>
              <a:rPr lang="en-US" altLang="en-US" sz="1800">
                <a:latin typeface="Courier New" pitchFamily="49" charset="0"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altLang="en-US" sz="1800">
                <a:latin typeface="Courier New" pitchFamily="49" charset="0"/>
              </a:rPr>
              <a:t>}</a:t>
            </a: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blackWhite">
          <a:xfrm>
            <a:off x="3002236" y="48942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blackWhite">
          <a:xfrm>
            <a:off x="725761" y="4713287"/>
            <a:ext cx="2317750" cy="358775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 err="1">
                <a:latin typeface="Courier New" pitchFamily="49" charset="0"/>
              </a:rPr>
              <a:t>StringBuilder</a:t>
            </a:r>
            <a:r>
              <a:rPr lang="en-US" altLang="en-US" sz="1600" b="0" dirty="0"/>
              <a:t> class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StringBuilder mutability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0717" y="1056290"/>
            <a:ext cx="8923283" cy="5612524"/>
          </a:xfrm>
        </p:spPr>
        <p:txBody>
          <a:bodyPr/>
          <a:lstStyle/>
          <a:p>
            <a:pPr eaLnBrk="1" hangingPunct="1"/>
            <a:r>
              <a:rPr lang="en-US" altLang="en-US" dirty="0" err="1" smtClean="0">
                <a:latin typeface="Courier New" pitchFamily="49" charset="0"/>
              </a:rPr>
              <a:t>StringBuilder</a:t>
            </a:r>
            <a:r>
              <a:rPr lang="en-US" altLang="en-US" dirty="0" smtClean="0"/>
              <a:t> provides </a:t>
            </a:r>
            <a:r>
              <a:rPr lang="en-US" altLang="en-US" dirty="0" err="1" smtClean="0"/>
              <a:t>mutator</a:t>
            </a:r>
            <a:r>
              <a:rPr lang="en-US" altLang="en-US" dirty="0" smtClean="0"/>
              <a:t> methods</a:t>
            </a:r>
          </a:p>
          <a:p>
            <a:pPr lvl="1" eaLnBrk="1" hangingPunct="1"/>
            <a:r>
              <a:rPr lang="en-US" altLang="en-US" dirty="0" smtClean="0"/>
              <a:t>change contents of existing object</a:t>
            </a:r>
          </a:p>
          <a:p>
            <a:pPr lvl="1" eaLnBrk="1" hangingPunct="1"/>
            <a:r>
              <a:rPr lang="en-US" altLang="en-US" dirty="0" smtClean="0"/>
              <a:t>can be more efficient than </a:t>
            </a:r>
            <a:r>
              <a:rPr lang="en-US" altLang="en-US" b="1" dirty="0" smtClean="0">
                <a:latin typeface="Courier New" pitchFamily="49" charset="0"/>
              </a:rPr>
              <a:t>string</a:t>
            </a:r>
            <a:r>
              <a:rPr lang="en-US" altLang="en-US" dirty="0" smtClean="0"/>
              <a:t> for concatenation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79997" y="2849700"/>
            <a:ext cx="7289800" cy="3087687"/>
            <a:chOff x="758825" y="2744788"/>
            <a:chExt cx="7289800" cy="3087687"/>
          </a:xfrm>
        </p:grpSpPr>
        <p:sp>
          <p:nvSpPr>
            <p:cNvPr id="19460" name="Rectangle 4"/>
            <p:cNvSpPr>
              <a:spLocks noChangeArrowheads="1"/>
            </p:cNvSpPr>
            <p:nvPr/>
          </p:nvSpPr>
          <p:spPr bwMode="blackWhite">
            <a:xfrm>
              <a:off x="2073275" y="2744788"/>
              <a:ext cx="5975350" cy="254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562" tIns="92075" rIns="182562" bIns="92075">
              <a:spAutoFit/>
            </a:bodyPr>
            <a:lstStyle>
              <a:lvl1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95000"/>
                </a:lnSpc>
              </a:pPr>
              <a:r>
                <a:rPr lang="en-US" altLang="en-US" sz="1800" dirty="0" err="1">
                  <a:latin typeface="Courier New" pitchFamily="49" charset="0"/>
                </a:rPr>
                <a:t>StringBuilder</a:t>
              </a:r>
              <a:r>
                <a:rPr lang="en-US" altLang="en-US" sz="1800" dirty="0">
                  <a:latin typeface="Courier New" pitchFamily="49" charset="0"/>
                </a:rPr>
                <a:t> text = new </a:t>
              </a:r>
              <a:r>
                <a:rPr lang="en-US" altLang="en-US" sz="1800" dirty="0" err="1">
                  <a:latin typeface="Courier New" pitchFamily="49" charset="0"/>
                </a:rPr>
                <a:t>StringBuilder</a:t>
              </a:r>
              <a:r>
                <a:rPr lang="en-US" altLang="en-US" sz="1800" dirty="0">
                  <a:latin typeface="Courier New" pitchFamily="49" charset="0"/>
                </a:rPr>
                <a:t>();</a:t>
              </a:r>
            </a:p>
            <a:p>
              <a:pPr>
                <a:lnSpc>
                  <a:spcPct val="95000"/>
                </a:lnSpc>
              </a:pPr>
              <a:endParaRPr lang="en-US" altLang="en-US" sz="1800" dirty="0">
                <a:latin typeface="Courier New" pitchFamily="49" charset="0"/>
              </a:endParaRPr>
            </a:p>
            <a:p>
              <a:pPr>
                <a:lnSpc>
                  <a:spcPct val="95000"/>
                </a:lnSpc>
              </a:pPr>
              <a:r>
                <a:rPr lang="en-US" altLang="en-US" sz="1800" dirty="0" err="1">
                  <a:latin typeface="Courier New" pitchFamily="49" charset="0"/>
                </a:rPr>
                <a:t>text.</a:t>
              </a:r>
              <a:r>
                <a:rPr lang="en-US" altLang="en-US" sz="1800" dirty="0" err="1">
                  <a:solidFill>
                    <a:schemeClr val="accent2"/>
                  </a:solidFill>
                  <a:latin typeface="Courier New" pitchFamily="49" charset="0"/>
                </a:rPr>
                <a:t>Append</a:t>
              </a:r>
              <a:r>
                <a:rPr lang="en-US" altLang="en-US" sz="1800" dirty="0">
                  <a:latin typeface="Courier New" pitchFamily="49" charset="0"/>
                </a:rPr>
                <a:t>("&lt;body&gt;hello&lt;html&gt;");</a:t>
              </a:r>
            </a:p>
            <a:p>
              <a:pPr>
                <a:lnSpc>
                  <a:spcPct val="95000"/>
                </a:lnSpc>
              </a:pPr>
              <a:endParaRPr lang="en-US" altLang="en-US" sz="1800" dirty="0">
                <a:latin typeface="Courier New" pitchFamily="49" charset="0"/>
              </a:endParaRPr>
            </a:p>
            <a:p>
              <a:pPr>
                <a:lnSpc>
                  <a:spcPct val="95000"/>
                </a:lnSpc>
              </a:pPr>
              <a:r>
                <a:rPr lang="en-US" altLang="en-US" sz="1800" dirty="0" err="1">
                  <a:latin typeface="Courier New" pitchFamily="49" charset="0"/>
                </a:rPr>
                <a:t>text.</a:t>
              </a:r>
              <a:r>
                <a:rPr lang="en-US" altLang="en-US" sz="1800" dirty="0" err="1">
                  <a:solidFill>
                    <a:schemeClr val="accent2"/>
                  </a:solidFill>
                  <a:latin typeface="Courier New" pitchFamily="49" charset="0"/>
                </a:rPr>
                <a:t>Remove</a:t>
              </a:r>
              <a:r>
                <a:rPr lang="en-US" altLang="en-US" sz="1800" dirty="0">
                  <a:latin typeface="Courier New" pitchFamily="49" charset="0"/>
                </a:rPr>
                <a:t>(12, 4);</a:t>
              </a:r>
            </a:p>
            <a:p>
              <a:pPr>
                <a:lnSpc>
                  <a:spcPct val="95000"/>
                </a:lnSpc>
              </a:pPr>
              <a:endParaRPr lang="en-US" altLang="en-US" sz="1800" dirty="0">
                <a:latin typeface="Courier New" pitchFamily="49" charset="0"/>
              </a:endParaRPr>
            </a:p>
            <a:p>
              <a:pPr>
                <a:lnSpc>
                  <a:spcPct val="95000"/>
                </a:lnSpc>
              </a:pPr>
              <a:r>
                <a:rPr lang="en-US" altLang="en-US" sz="1800" dirty="0" err="1">
                  <a:latin typeface="Courier New" pitchFamily="49" charset="0"/>
                </a:rPr>
                <a:t>text.</a:t>
              </a:r>
              <a:r>
                <a:rPr lang="en-US" altLang="en-US" sz="1800" dirty="0" err="1">
                  <a:solidFill>
                    <a:schemeClr val="accent2"/>
                  </a:solidFill>
                  <a:latin typeface="Courier New" pitchFamily="49" charset="0"/>
                </a:rPr>
                <a:t>Insert</a:t>
              </a:r>
              <a:r>
                <a:rPr lang="en-US" altLang="en-US" sz="1800" dirty="0">
                  <a:latin typeface="Courier New" pitchFamily="49" charset="0"/>
                </a:rPr>
                <a:t>(12, "/bode");</a:t>
              </a:r>
            </a:p>
            <a:p>
              <a:pPr>
                <a:lnSpc>
                  <a:spcPct val="95000"/>
                </a:lnSpc>
              </a:pPr>
              <a:endParaRPr lang="en-US" altLang="en-US" sz="1800" dirty="0">
                <a:latin typeface="Courier New" pitchFamily="49" charset="0"/>
              </a:endParaRPr>
            </a:p>
            <a:p>
              <a:pPr>
                <a:lnSpc>
                  <a:spcPct val="95000"/>
                </a:lnSpc>
              </a:pPr>
              <a:r>
                <a:rPr lang="en-US" altLang="en-US" sz="1800" dirty="0">
                  <a:latin typeface="Courier New" pitchFamily="49" charset="0"/>
                </a:rPr>
                <a:t>text</a:t>
              </a:r>
              <a:r>
                <a:rPr lang="en-US" altLang="en-US" sz="1800" dirty="0">
                  <a:solidFill>
                    <a:schemeClr val="accent2"/>
                  </a:solidFill>
                  <a:latin typeface="Courier New" pitchFamily="49" charset="0"/>
                </a:rPr>
                <a:t>[16]</a:t>
              </a:r>
              <a:r>
                <a:rPr lang="en-US" altLang="en-US" sz="1800" dirty="0">
                  <a:latin typeface="Courier New" pitchFamily="49" charset="0"/>
                </a:rPr>
                <a:t> = 'y';</a:t>
              </a:r>
            </a:p>
          </p:txBody>
        </p:sp>
        <p:sp>
          <p:nvSpPr>
            <p:cNvPr id="19461" name="AutoShape 6"/>
            <p:cNvSpPr>
              <a:spLocks noChangeArrowheads="1"/>
            </p:cNvSpPr>
            <p:nvPr/>
          </p:nvSpPr>
          <p:spPr bwMode="blackWhite">
            <a:xfrm>
              <a:off x="758825" y="4054475"/>
              <a:ext cx="804863" cy="358775"/>
            </a:xfrm>
            <a:prstGeom prst="roundRect">
              <a:avLst>
                <a:gd name="adj" fmla="val 1249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 b="0" dirty="0"/>
                <a:t>modify</a:t>
              </a:r>
            </a:p>
          </p:txBody>
        </p:sp>
        <p:sp>
          <p:nvSpPr>
            <p:cNvPr id="19462" name="Rectangle 7"/>
            <p:cNvSpPr>
              <a:spLocks noChangeArrowheads="1"/>
            </p:cNvSpPr>
            <p:nvPr/>
          </p:nvSpPr>
          <p:spPr bwMode="blackWhite">
            <a:xfrm>
              <a:off x="3309938" y="5462588"/>
              <a:ext cx="2035175" cy="3698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2562" tIns="92075" rIns="182562" bIns="92075">
              <a:spAutoFit/>
            </a:bodyPr>
            <a:lstStyle>
              <a:lvl1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95000"/>
                </a:lnSpc>
              </a:pPr>
              <a:r>
                <a:rPr lang="en-US" altLang="en-US" sz="1200">
                  <a:latin typeface="Courier New" pitchFamily="49" charset="0"/>
                </a:rPr>
                <a:t>&lt;body&gt;hello&lt;/body&gt;</a:t>
              </a:r>
            </a:p>
          </p:txBody>
        </p:sp>
        <p:sp>
          <p:nvSpPr>
            <p:cNvPr id="19463" name="Rectangle 8"/>
            <p:cNvSpPr>
              <a:spLocks noChangeArrowheads="1"/>
            </p:cNvSpPr>
            <p:nvPr/>
          </p:nvSpPr>
          <p:spPr bwMode="blackWhite">
            <a:xfrm>
              <a:off x="2073275" y="5462588"/>
              <a:ext cx="746125" cy="3698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2562" tIns="92075" rIns="182562" bIns="92075">
              <a:spAutoFit/>
            </a:bodyPr>
            <a:lstStyle>
              <a:lvl1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95000"/>
                </a:lnSpc>
              </a:pPr>
              <a:r>
                <a:rPr lang="en-US" altLang="en-US" sz="1200">
                  <a:latin typeface="Courier New" pitchFamily="49" charset="0"/>
                </a:rPr>
                <a:t>text</a:t>
              </a:r>
            </a:p>
          </p:txBody>
        </p:sp>
        <p:cxnSp>
          <p:nvCxnSpPr>
            <p:cNvPr id="19464" name="AutoShape 9"/>
            <p:cNvCxnSpPr>
              <a:cxnSpLocks noChangeShapeType="1"/>
              <a:stCxn id="19463" idx="3"/>
              <a:endCxn id="19462" idx="1"/>
            </p:cNvCxnSpPr>
            <p:nvPr/>
          </p:nvCxnSpPr>
          <p:spPr bwMode="auto">
            <a:xfrm>
              <a:off x="2819400" y="5648325"/>
              <a:ext cx="49053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65" name="Line 10"/>
            <p:cNvSpPr>
              <a:spLocks noChangeShapeType="1"/>
            </p:cNvSpPr>
            <p:nvPr/>
          </p:nvSpPr>
          <p:spPr bwMode="blackWhite">
            <a:xfrm flipV="1">
              <a:off x="1509713" y="4035425"/>
              <a:ext cx="441325" cy="2079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Line 11"/>
            <p:cNvSpPr>
              <a:spLocks noChangeShapeType="1"/>
            </p:cNvSpPr>
            <p:nvPr/>
          </p:nvSpPr>
          <p:spPr bwMode="blackWhite">
            <a:xfrm>
              <a:off x="1509713" y="4238625"/>
              <a:ext cx="441325" cy="2079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StringBuilder internally managed capacity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89186" y="1119352"/>
            <a:ext cx="8954814" cy="5612524"/>
          </a:xfrm>
        </p:spPr>
        <p:txBody>
          <a:bodyPr/>
          <a:lstStyle/>
          <a:p>
            <a:pPr eaLnBrk="1" hangingPunct="1"/>
            <a:r>
              <a:rPr lang="en-US" altLang="en-US" dirty="0" err="1" smtClean="0">
                <a:latin typeface="Courier New" pitchFamily="49" charset="0"/>
              </a:rPr>
              <a:t>StringBuilder</a:t>
            </a:r>
            <a:r>
              <a:rPr lang="en-US" altLang="en-US" dirty="0" smtClean="0"/>
              <a:t> adjusts capacity to accommodate contents</a:t>
            </a:r>
          </a:p>
          <a:p>
            <a:pPr lvl="1" eaLnBrk="1" hangingPunct="1"/>
            <a:r>
              <a:rPr lang="en-US" altLang="en-US" dirty="0" smtClean="0"/>
              <a:t>no need for user interaction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4838" y="2998788"/>
            <a:ext cx="8273556" cy="2800350"/>
            <a:chOff x="604838" y="2998788"/>
            <a:chExt cx="8273556" cy="2800350"/>
          </a:xfrm>
        </p:grpSpPr>
        <p:sp>
          <p:nvSpPr>
            <p:cNvPr id="20484" name="AutoShape 9"/>
            <p:cNvSpPr>
              <a:spLocks noChangeArrowheads="1"/>
            </p:cNvSpPr>
            <p:nvPr/>
          </p:nvSpPr>
          <p:spPr bwMode="blackWhite">
            <a:xfrm>
              <a:off x="604838" y="3975155"/>
              <a:ext cx="1906587" cy="622300"/>
            </a:xfrm>
            <a:prstGeom prst="roundRect">
              <a:avLst>
                <a:gd name="adj" fmla="val 1249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 b="0"/>
                <a:t>capacity increased</a:t>
              </a:r>
            </a:p>
            <a:p>
              <a:r>
                <a:rPr lang="en-US" altLang="en-US" sz="1600" b="0"/>
                <a:t>as needed</a:t>
              </a:r>
            </a:p>
          </p:txBody>
        </p:sp>
        <p:sp>
          <p:nvSpPr>
            <p:cNvPr id="20485" name="Line 8"/>
            <p:cNvSpPr>
              <a:spLocks noChangeShapeType="1"/>
            </p:cNvSpPr>
            <p:nvPr/>
          </p:nvSpPr>
          <p:spPr bwMode="blackWhite">
            <a:xfrm flipV="1">
              <a:off x="2447925" y="4081517"/>
              <a:ext cx="441325" cy="2079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6" name="Line 14"/>
            <p:cNvSpPr>
              <a:spLocks noChangeShapeType="1"/>
            </p:cNvSpPr>
            <p:nvPr/>
          </p:nvSpPr>
          <p:spPr bwMode="blackWhite">
            <a:xfrm>
              <a:off x="2447925" y="4284717"/>
              <a:ext cx="441325" cy="2079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7" name="Rectangle 15"/>
            <p:cNvSpPr>
              <a:spLocks noChangeArrowheads="1"/>
            </p:cNvSpPr>
            <p:nvPr/>
          </p:nvSpPr>
          <p:spPr bwMode="blackWhite">
            <a:xfrm>
              <a:off x="2903044" y="2998788"/>
              <a:ext cx="5975350" cy="28003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562" tIns="92075" rIns="182562" bIns="92075">
              <a:spAutoFit/>
            </a:bodyPr>
            <a:lstStyle>
              <a:lvl1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95000"/>
                </a:lnSpc>
              </a:pPr>
              <a:r>
                <a:rPr lang="en-US" altLang="en-US" sz="1800" dirty="0" err="1">
                  <a:latin typeface="Courier New" pitchFamily="49" charset="0"/>
                </a:rPr>
                <a:t>StringBuilder</a:t>
              </a:r>
              <a:r>
                <a:rPr lang="en-US" altLang="en-US" sz="1800" dirty="0">
                  <a:latin typeface="Courier New" pitchFamily="49" charset="0"/>
                </a:rPr>
                <a:t> text = new </a:t>
              </a:r>
              <a:r>
                <a:rPr lang="en-US" altLang="en-US" sz="1800" dirty="0" err="1">
                  <a:latin typeface="Courier New" pitchFamily="49" charset="0"/>
                </a:rPr>
                <a:t>StringBuilder</a:t>
              </a:r>
              <a:r>
                <a:rPr lang="en-US" altLang="en-US" sz="1800" dirty="0">
                  <a:latin typeface="Courier New" pitchFamily="49" charset="0"/>
                </a:rPr>
                <a:t>();</a:t>
              </a:r>
            </a:p>
            <a:p>
              <a:pPr>
                <a:lnSpc>
                  <a:spcPct val="95000"/>
                </a:lnSpc>
              </a:pPr>
              <a:endParaRPr lang="en-US" altLang="en-US" sz="1800" dirty="0">
                <a:latin typeface="Courier New" pitchFamily="49" charset="0"/>
              </a:endParaRPr>
            </a:p>
            <a:p>
              <a:pPr>
                <a:lnSpc>
                  <a:spcPct val="95000"/>
                </a:lnSpc>
              </a:pPr>
              <a:r>
                <a:rPr lang="en-US" altLang="en-US" sz="1800" dirty="0" err="1">
                  <a:latin typeface="Courier New" pitchFamily="49" charset="0"/>
                </a:rPr>
                <a:t>text.</a:t>
              </a:r>
              <a:r>
                <a:rPr lang="en-US" altLang="en-US" sz="1800" dirty="0" err="1">
                  <a:solidFill>
                    <a:schemeClr val="accent2"/>
                  </a:solidFill>
                  <a:latin typeface="Courier New" pitchFamily="49" charset="0"/>
                </a:rPr>
                <a:t>Append</a:t>
              </a:r>
              <a:r>
                <a:rPr lang="en-US" altLang="en-US" sz="1800" dirty="0">
                  <a:latin typeface="Courier New" pitchFamily="49" charset="0"/>
                </a:rPr>
                <a:t>("&lt;html&gt;");</a:t>
              </a:r>
            </a:p>
            <a:p>
              <a:pPr>
                <a:lnSpc>
                  <a:spcPct val="95000"/>
                </a:lnSpc>
              </a:pPr>
              <a:r>
                <a:rPr lang="en-US" altLang="en-US" sz="1800" dirty="0" err="1">
                  <a:latin typeface="Courier New" pitchFamily="49" charset="0"/>
                </a:rPr>
                <a:t>text.</a:t>
              </a:r>
              <a:r>
                <a:rPr lang="en-US" altLang="en-US" sz="1800" dirty="0" err="1">
                  <a:solidFill>
                    <a:schemeClr val="accent2"/>
                  </a:solidFill>
                  <a:latin typeface="Courier New" pitchFamily="49" charset="0"/>
                </a:rPr>
                <a:t>Append</a:t>
              </a:r>
              <a:r>
                <a:rPr lang="en-US" altLang="en-US" sz="1800" dirty="0">
                  <a:latin typeface="Courier New" pitchFamily="49" charset="0"/>
                </a:rPr>
                <a:t>("&lt;body&gt;");</a:t>
              </a:r>
            </a:p>
            <a:p>
              <a:pPr>
                <a:lnSpc>
                  <a:spcPct val="95000"/>
                </a:lnSpc>
              </a:pPr>
              <a:r>
                <a:rPr lang="en-US" altLang="en-US" sz="1800" dirty="0" err="1">
                  <a:latin typeface="Courier New" pitchFamily="49" charset="0"/>
                </a:rPr>
                <a:t>text.</a:t>
              </a:r>
              <a:r>
                <a:rPr lang="en-US" altLang="en-US" sz="1800" dirty="0" err="1">
                  <a:solidFill>
                    <a:schemeClr val="accent2"/>
                  </a:solidFill>
                  <a:latin typeface="Courier New" pitchFamily="49" charset="0"/>
                </a:rPr>
                <a:t>Append</a:t>
              </a:r>
              <a:r>
                <a:rPr lang="en-US" altLang="en-US" sz="1800" dirty="0">
                  <a:latin typeface="Courier New" pitchFamily="49" charset="0"/>
                </a:rPr>
                <a:t>("&lt;p&gt;");</a:t>
              </a:r>
            </a:p>
            <a:p>
              <a:pPr>
                <a:lnSpc>
                  <a:spcPct val="95000"/>
                </a:lnSpc>
              </a:pPr>
              <a:r>
                <a:rPr lang="en-US" altLang="en-US" sz="1800" dirty="0" err="1">
                  <a:latin typeface="Courier New" pitchFamily="49" charset="0"/>
                </a:rPr>
                <a:t>text.</a:t>
              </a:r>
              <a:r>
                <a:rPr lang="en-US" altLang="en-US" sz="1800" dirty="0" err="1">
                  <a:solidFill>
                    <a:schemeClr val="accent2"/>
                  </a:solidFill>
                  <a:latin typeface="Courier New" pitchFamily="49" charset="0"/>
                </a:rPr>
                <a:t>Append</a:t>
              </a:r>
              <a:r>
                <a:rPr lang="en-US" altLang="en-US" sz="1800" dirty="0">
                  <a:latin typeface="Courier New" pitchFamily="49" charset="0"/>
                </a:rPr>
                <a:t>("hello");</a:t>
              </a:r>
            </a:p>
            <a:p>
              <a:pPr>
                <a:lnSpc>
                  <a:spcPct val="95000"/>
                </a:lnSpc>
              </a:pPr>
              <a:r>
                <a:rPr lang="en-US" altLang="en-US" sz="1800" dirty="0">
                  <a:latin typeface="Courier New" pitchFamily="49" charset="0"/>
                </a:rPr>
                <a:t>...</a:t>
              </a:r>
            </a:p>
            <a:p>
              <a:pPr>
                <a:lnSpc>
                  <a:spcPct val="95000"/>
                </a:lnSpc>
              </a:pPr>
              <a:r>
                <a:rPr lang="en-US" altLang="en-US" sz="1800" dirty="0" err="1">
                  <a:latin typeface="Courier New" pitchFamily="49" charset="0"/>
                </a:rPr>
                <a:t>text.</a:t>
              </a:r>
              <a:r>
                <a:rPr lang="en-US" altLang="en-US" sz="1800" dirty="0" err="1">
                  <a:solidFill>
                    <a:schemeClr val="accent2"/>
                  </a:solidFill>
                  <a:latin typeface="Courier New" pitchFamily="49" charset="0"/>
                </a:rPr>
                <a:t>Append</a:t>
              </a:r>
              <a:r>
                <a:rPr lang="en-US" altLang="en-US" sz="1800" dirty="0">
                  <a:latin typeface="Courier New" pitchFamily="49" charset="0"/>
                </a:rPr>
                <a:t>("&lt;/p&gt;");</a:t>
              </a:r>
            </a:p>
            <a:p>
              <a:pPr>
                <a:lnSpc>
                  <a:spcPct val="95000"/>
                </a:lnSpc>
              </a:pPr>
              <a:r>
                <a:rPr lang="en-US" altLang="en-US" sz="1800" dirty="0" err="1">
                  <a:latin typeface="Courier New" pitchFamily="49" charset="0"/>
                </a:rPr>
                <a:t>text.</a:t>
              </a:r>
              <a:r>
                <a:rPr lang="en-US" altLang="en-US" sz="1800" dirty="0" err="1">
                  <a:solidFill>
                    <a:schemeClr val="accent2"/>
                  </a:solidFill>
                  <a:latin typeface="Courier New" pitchFamily="49" charset="0"/>
                </a:rPr>
                <a:t>Append</a:t>
              </a:r>
              <a:r>
                <a:rPr lang="en-US" altLang="en-US" sz="1800" dirty="0">
                  <a:latin typeface="Courier New" pitchFamily="49" charset="0"/>
                </a:rPr>
                <a:t>("&lt;/body&gt;");</a:t>
              </a:r>
            </a:p>
            <a:p>
              <a:pPr>
                <a:lnSpc>
                  <a:spcPct val="95000"/>
                </a:lnSpc>
              </a:pPr>
              <a:r>
                <a:rPr lang="en-US" altLang="en-US" sz="1800" dirty="0" err="1">
                  <a:latin typeface="Courier New" pitchFamily="49" charset="0"/>
                </a:rPr>
                <a:t>text.</a:t>
              </a:r>
              <a:r>
                <a:rPr lang="en-US" altLang="en-US" sz="1800" dirty="0" err="1">
                  <a:solidFill>
                    <a:schemeClr val="accent2"/>
                  </a:solidFill>
                  <a:latin typeface="Courier New" pitchFamily="49" charset="0"/>
                </a:rPr>
                <a:t>Append</a:t>
              </a:r>
              <a:r>
                <a:rPr lang="en-US" altLang="en-US" sz="1800" dirty="0">
                  <a:latin typeface="Courier New" pitchFamily="49" charset="0"/>
                </a:rPr>
                <a:t>("&lt;/html&gt;");</a:t>
              </a:r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StringBuilder user managed capacity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42875" y="1135117"/>
            <a:ext cx="8843470" cy="5486400"/>
          </a:xfrm>
        </p:spPr>
        <p:txBody>
          <a:bodyPr/>
          <a:lstStyle/>
          <a:p>
            <a:pPr eaLnBrk="1" hangingPunct="1"/>
            <a:r>
              <a:rPr lang="en-US" altLang="en-US" dirty="0" err="1" smtClean="0">
                <a:latin typeface="Courier New" pitchFamily="49" charset="0"/>
              </a:rPr>
              <a:t>StringBuilder</a:t>
            </a:r>
            <a:r>
              <a:rPr lang="en-US" altLang="en-US" dirty="0" smtClean="0"/>
              <a:t> allows user some control over capacity</a:t>
            </a:r>
          </a:p>
          <a:p>
            <a:pPr lvl="1" eaLnBrk="1" hangingPunct="1"/>
            <a:r>
              <a:rPr lang="en-US" altLang="en-US" dirty="0" smtClean="0"/>
              <a:t>initial capacity during construction</a:t>
            </a:r>
          </a:p>
          <a:p>
            <a:pPr lvl="1" eaLnBrk="1" hangingPunct="1"/>
            <a:r>
              <a:rPr lang="en-US" altLang="en-US" dirty="0" smtClean="0"/>
              <a:t>read/write </a:t>
            </a:r>
            <a:r>
              <a:rPr lang="en-US" altLang="en-US" b="1" dirty="0" smtClean="0">
                <a:latin typeface="Courier New" pitchFamily="49" charset="0"/>
              </a:rPr>
              <a:t>Capacity</a:t>
            </a:r>
            <a:r>
              <a:rPr lang="en-US" altLang="en-US" dirty="0" smtClean="0"/>
              <a:t> property</a:t>
            </a:r>
          </a:p>
          <a:p>
            <a:pPr eaLnBrk="1" hangingPunct="1"/>
            <a:r>
              <a:rPr lang="en-US" altLang="en-US" dirty="0" smtClean="0"/>
              <a:t>Explicit management of capacity can be efficient</a:t>
            </a:r>
          </a:p>
          <a:p>
            <a:pPr lvl="1" eaLnBrk="1" hangingPunct="1"/>
            <a:r>
              <a:rPr lang="en-US" altLang="en-US" dirty="0" smtClean="0"/>
              <a:t>if final length of string is known ahead of time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061" y="4976813"/>
            <a:ext cx="8112125" cy="977900"/>
            <a:chOff x="142875" y="4048125"/>
            <a:chExt cx="8112125" cy="977900"/>
          </a:xfrm>
        </p:grpSpPr>
        <p:sp>
          <p:nvSpPr>
            <p:cNvPr id="21508" name="Rectangle 4"/>
            <p:cNvSpPr>
              <a:spLocks noChangeArrowheads="1"/>
            </p:cNvSpPr>
            <p:nvPr/>
          </p:nvSpPr>
          <p:spPr bwMode="blackWhite">
            <a:xfrm>
              <a:off x="2279650" y="4048125"/>
              <a:ext cx="5975350" cy="9779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562" tIns="92075" rIns="182562" bIns="92075">
              <a:spAutoFit/>
            </a:bodyPr>
            <a:lstStyle>
              <a:lvl1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95000"/>
                </a:lnSpc>
              </a:pPr>
              <a:r>
                <a:rPr lang="en-US" altLang="en-US" sz="1800">
                  <a:latin typeface="Courier New" pitchFamily="49" charset="0"/>
                </a:rPr>
                <a:t>StringBuilder a = new </a:t>
              </a:r>
              <a:r>
                <a:rPr lang="en-US" altLang="en-US" sz="1800">
                  <a:solidFill>
                    <a:schemeClr val="accent2"/>
                  </a:solidFill>
                  <a:latin typeface="Courier New" pitchFamily="49" charset="0"/>
                </a:rPr>
                <a:t>StringBuilder</a:t>
              </a:r>
              <a:r>
                <a:rPr lang="en-US" altLang="en-US" sz="1800">
                  <a:latin typeface="Courier New" pitchFamily="49" charset="0"/>
                </a:rPr>
                <a:t>(100);</a:t>
              </a:r>
            </a:p>
            <a:p>
              <a:pPr>
                <a:lnSpc>
                  <a:spcPct val="95000"/>
                </a:lnSpc>
              </a:pPr>
              <a:endParaRPr lang="en-US" altLang="en-US" sz="1800">
                <a:latin typeface="Courier New" pitchFamily="49" charset="0"/>
              </a:endParaRPr>
            </a:p>
            <a:p>
              <a:pPr>
                <a:lnSpc>
                  <a:spcPct val="95000"/>
                </a:lnSpc>
              </a:pPr>
              <a:r>
                <a:rPr lang="en-US" altLang="en-US" sz="1800">
                  <a:latin typeface="Courier New" pitchFamily="49" charset="0"/>
                </a:rPr>
                <a:t>a.</a:t>
              </a:r>
              <a:r>
                <a:rPr lang="en-US" altLang="en-US" sz="1800">
                  <a:solidFill>
                    <a:schemeClr val="accent2"/>
                  </a:solidFill>
                  <a:latin typeface="Courier New" pitchFamily="49" charset="0"/>
                </a:rPr>
                <a:t>Capacity</a:t>
              </a:r>
              <a:r>
                <a:rPr lang="en-US" altLang="en-US" sz="1800">
                  <a:latin typeface="Courier New" pitchFamily="49" charset="0"/>
                </a:rPr>
                <a:t> = 200;</a:t>
              </a:r>
            </a:p>
          </p:txBody>
        </p:sp>
        <p:sp>
          <p:nvSpPr>
            <p:cNvPr id="21509" name="Line 5"/>
            <p:cNvSpPr>
              <a:spLocks noChangeShapeType="1"/>
            </p:cNvSpPr>
            <p:nvPr/>
          </p:nvSpPr>
          <p:spPr bwMode="blackWhite">
            <a:xfrm>
              <a:off x="1712913" y="4273550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0" name="AutoShape 6"/>
            <p:cNvSpPr>
              <a:spLocks noChangeArrowheads="1"/>
            </p:cNvSpPr>
            <p:nvPr/>
          </p:nvSpPr>
          <p:spPr bwMode="blackWhite">
            <a:xfrm>
              <a:off x="142875" y="4097338"/>
              <a:ext cx="1576388" cy="358775"/>
            </a:xfrm>
            <a:prstGeom prst="roundRect">
              <a:avLst>
                <a:gd name="adj" fmla="val 1249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 b="0"/>
                <a:t>capacity of 100</a:t>
              </a:r>
            </a:p>
          </p:txBody>
        </p:sp>
        <p:sp>
          <p:nvSpPr>
            <p:cNvPr id="21511" name="Line 7"/>
            <p:cNvSpPr>
              <a:spLocks noChangeShapeType="1"/>
            </p:cNvSpPr>
            <p:nvPr/>
          </p:nvSpPr>
          <p:spPr bwMode="blackWhite">
            <a:xfrm>
              <a:off x="1712913" y="4802188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AutoShape 8"/>
            <p:cNvSpPr>
              <a:spLocks noChangeArrowheads="1"/>
            </p:cNvSpPr>
            <p:nvPr/>
          </p:nvSpPr>
          <p:spPr bwMode="blackWhite">
            <a:xfrm>
              <a:off x="142875" y="4618038"/>
              <a:ext cx="1576388" cy="358775"/>
            </a:xfrm>
            <a:prstGeom prst="roundRect">
              <a:avLst>
                <a:gd name="adj" fmla="val 1249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 b="0"/>
                <a:t>capacity of 200</a:t>
              </a:r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StringBuilder typical usage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41888" y="1149350"/>
            <a:ext cx="8797159" cy="5519464"/>
          </a:xfrm>
        </p:spPr>
        <p:txBody>
          <a:bodyPr/>
          <a:lstStyle/>
          <a:p>
            <a:pPr eaLnBrk="1" hangingPunct="1"/>
            <a:r>
              <a:rPr lang="en-US" altLang="en-US" dirty="0" err="1" smtClean="0">
                <a:latin typeface="Courier New" pitchFamily="49" charset="0"/>
              </a:rPr>
              <a:t>StringBuilder</a:t>
            </a:r>
            <a:r>
              <a:rPr lang="en-US" altLang="en-US" dirty="0" smtClean="0"/>
              <a:t> typically used to create desired sequence</a:t>
            </a:r>
          </a:p>
          <a:p>
            <a:pPr lvl="1" eaLnBrk="1" hangingPunct="1"/>
            <a:r>
              <a:rPr lang="en-US" altLang="en-US" dirty="0" smtClean="0"/>
              <a:t>result is then converted to </a:t>
            </a:r>
            <a:r>
              <a:rPr lang="en-US" altLang="en-US" b="1" dirty="0" smtClean="0">
                <a:latin typeface="Courier New" pitchFamily="49" charset="0"/>
              </a:rPr>
              <a:t>string</a:t>
            </a:r>
            <a:r>
              <a:rPr lang="en-US" altLang="en-US" dirty="0" smtClean="0"/>
              <a:t> using </a:t>
            </a:r>
            <a:r>
              <a:rPr lang="en-US" altLang="en-US" b="1" dirty="0" err="1" smtClean="0">
                <a:latin typeface="Courier New" pitchFamily="49" charset="0"/>
              </a:rPr>
              <a:t>ToString</a:t>
            </a:r>
            <a:endParaRPr lang="en-US" altLang="en-US" b="1" dirty="0" smtClean="0">
              <a:latin typeface="Courier New" pitchFamily="49" charset="0"/>
            </a:endParaRPr>
          </a:p>
        </p:txBody>
      </p:sp>
      <p:sp>
        <p:nvSpPr>
          <p:cNvPr id="22532" name="Rectangle 7"/>
          <p:cNvSpPr>
            <a:spLocks noChangeArrowheads="1"/>
          </p:cNvSpPr>
          <p:nvPr/>
        </p:nvSpPr>
        <p:spPr bwMode="blackWhite">
          <a:xfrm>
            <a:off x="2063750" y="2867791"/>
            <a:ext cx="6248400" cy="33210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82562" tIns="92075" rIns="182562" bIns="92075">
            <a:spAutoFit/>
          </a:bodyPr>
          <a:lstStyle>
            <a:lvl1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sz="1800" dirty="0">
                <a:latin typeface="Courier New" pitchFamily="49" charset="0"/>
              </a:rPr>
              <a:t>string Create()</a:t>
            </a:r>
          </a:p>
          <a:p>
            <a:pPr>
              <a:lnSpc>
                <a:spcPct val="95000"/>
              </a:lnSpc>
            </a:pPr>
            <a:r>
              <a:rPr lang="en-US" alt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StringBuilder</a:t>
            </a:r>
            <a:r>
              <a:rPr lang="en-US" altLang="en-US" sz="1800" dirty="0">
                <a:latin typeface="Courier New" pitchFamily="49" charset="0"/>
              </a:rPr>
              <a:t> text = new </a:t>
            </a:r>
            <a:r>
              <a:rPr lang="en-US" altLang="en-US" sz="1800" dirty="0" err="1">
                <a:latin typeface="Courier New" pitchFamily="49" charset="0"/>
              </a:rPr>
              <a:t>StringBuilder</a:t>
            </a:r>
            <a:r>
              <a:rPr lang="en-US" altLang="en-US" sz="1800" dirty="0">
                <a:latin typeface="Courier New" pitchFamily="49" charset="0"/>
              </a:rPr>
              <a:t>();</a:t>
            </a:r>
          </a:p>
          <a:p>
            <a:pPr>
              <a:lnSpc>
                <a:spcPct val="95000"/>
              </a:lnSpc>
            </a:pPr>
            <a:endParaRPr lang="en-US" altLang="en-US" sz="1800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text.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itchFamily="49" charset="0"/>
              </a:rPr>
              <a:t>Append</a:t>
            </a:r>
            <a:r>
              <a:rPr lang="en-US" altLang="en-US" sz="1800" dirty="0">
                <a:latin typeface="Courier New" pitchFamily="49" charset="0"/>
              </a:rPr>
              <a:t>("&lt;html&gt;");</a:t>
            </a:r>
          </a:p>
          <a:p>
            <a:pPr>
              <a:lnSpc>
                <a:spcPct val="95000"/>
              </a:lnSpc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text.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itchFamily="49" charset="0"/>
              </a:rPr>
              <a:t>Append</a:t>
            </a:r>
            <a:r>
              <a:rPr lang="en-US" altLang="en-US" sz="1800" dirty="0">
                <a:latin typeface="Courier New" pitchFamily="49" charset="0"/>
              </a:rPr>
              <a:t>("&lt;body&gt;");</a:t>
            </a:r>
          </a:p>
          <a:p>
            <a:pPr>
              <a:lnSpc>
                <a:spcPct val="95000"/>
              </a:lnSpc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text.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itchFamily="49" charset="0"/>
              </a:rPr>
              <a:t>Append</a:t>
            </a:r>
            <a:r>
              <a:rPr lang="en-US" altLang="en-US" sz="1800" dirty="0">
                <a:latin typeface="Courier New" pitchFamily="49" charset="0"/>
              </a:rPr>
              <a:t>("&lt;p&gt;");</a:t>
            </a:r>
          </a:p>
          <a:p>
            <a:pPr>
              <a:lnSpc>
                <a:spcPct val="95000"/>
              </a:lnSpc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text.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itchFamily="49" charset="0"/>
              </a:rPr>
              <a:t>Append</a:t>
            </a:r>
            <a:r>
              <a:rPr lang="en-US" altLang="en-US" sz="1800" dirty="0">
                <a:latin typeface="Courier New" pitchFamily="49" charset="0"/>
              </a:rPr>
              <a:t>("hello");</a:t>
            </a:r>
          </a:p>
          <a:p>
            <a:pPr>
              <a:lnSpc>
                <a:spcPct val="95000"/>
              </a:lnSpc>
            </a:pPr>
            <a:r>
              <a:rPr lang="en-US" altLang="en-US" sz="1800" dirty="0">
                <a:latin typeface="Courier New" pitchFamily="49" charset="0"/>
              </a:rPr>
              <a:t>  ...</a:t>
            </a:r>
          </a:p>
          <a:p>
            <a:pPr>
              <a:lnSpc>
                <a:spcPct val="95000"/>
              </a:lnSpc>
            </a:pPr>
            <a:endParaRPr lang="en-US" altLang="en-US" sz="1800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altLang="en-US" sz="1800" dirty="0">
                <a:latin typeface="Courier New" pitchFamily="49" charset="0"/>
              </a:rPr>
              <a:t>  return </a:t>
            </a:r>
            <a:r>
              <a:rPr lang="en-US" altLang="en-US" sz="1800" dirty="0" err="1">
                <a:latin typeface="Courier New" pitchFamily="49" charset="0"/>
              </a:rPr>
              <a:t>text.</a:t>
            </a:r>
            <a:r>
              <a:rPr lang="en-US" altLang="en-US" sz="1800" dirty="0" err="1">
                <a:solidFill>
                  <a:schemeClr val="hlink"/>
                </a:solidFill>
                <a:latin typeface="Courier New" pitchFamily="49" charset="0"/>
              </a:rPr>
              <a:t>ToString</a:t>
            </a:r>
            <a:r>
              <a:rPr lang="en-US" altLang="en-US" sz="1800" dirty="0">
                <a:latin typeface="Courier New" pitchFamily="49" charset="0"/>
              </a:rPr>
              <a:t>();</a:t>
            </a:r>
          </a:p>
          <a:p>
            <a:pPr>
              <a:lnSpc>
                <a:spcPct val="95000"/>
              </a:lnSpc>
            </a:pPr>
            <a:r>
              <a:rPr lang="en-US" alt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22533" name="Line 8"/>
          <p:cNvSpPr>
            <a:spLocks noChangeShapeType="1"/>
          </p:cNvSpPr>
          <p:nvPr/>
        </p:nvSpPr>
        <p:spPr bwMode="blackWhite">
          <a:xfrm>
            <a:off x="1497013" y="326707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AutoShape 9"/>
          <p:cNvSpPr>
            <a:spLocks noChangeArrowheads="1"/>
          </p:cNvSpPr>
          <p:nvPr/>
        </p:nvSpPr>
        <p:spPr bwMode="blackWhite">
          <a:xfrm>
            <a:off x="750888" y="3076575"/>
            <a:ext cx="771525" cy="358775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0"/>
              <a:t>create</a:t>
            </a:r>
          </a:p>
        </p:txBody>
      </p:sp>
      <p:sp>
        <p:nvSpPr>
          <p:cNvPr id="22535" name="Line 10"/>
          <p:cNvSpPr>
            <a:spLocks noChangeShapeType="1"/>
          </p:cNvSpPr>
          <p:nvPr/>
        </p:nvSpPr>
        <p:spPr bwMode="blackWhite">
          <a:xfrm>
            <a:off x="1497013" y="536416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AutoShape 11"/>
          <p:cNvSpPr>
            <a:spLocks noChangeArrowheads="1"/>
          </p:cNvSpPr>
          <p:nvPr/>
        </p:nvSpPr>
        <p:spPr bwMode="blackWhite">
          <a:xfrm>
            <a:off x="652463" y="5181600"/>
            <a:ext cx="873125" cy="358775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0"/>
              <a:t>convert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Objectives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 Classes</a:t>
            </a:r>
          </a:p>
          <a:p>
            <a:pPr lvl="1" eaLnBrk="1" hangingPunct="1"/>
            <a:r>
              <a:rPr lang="en-US" altLang="en-US" b="1" smtClean="0">
                <a:latin typeface="Courier New" pitchFamily="49" charset="0"/>
              </a:rPr>
              <a:t>System.String</a:t>
            </a:r>
            <a:r>
              <a:rPr lang="en-US" altLang="en-US" smtClean="0"/>
              <a:t> class</a:t>
            </a:r>
          </a:p>
          <a:p>
            <a:pPr lvl="1" eaLnBrk="1" hangingPunct="1"/>
            <a:r>
              <a:rPr lang="en-US" altLang="en-US" b="1" smtClean="0">
                <a:latin typeface="Courier New" pitchFamily="49" charset="0"/>
              </a:rPr>
              <a:t>System.Text.StringBuilder</a:t>
            </a:r>
            <a:r>
              <a:rPr lang="en-US" altLang="en-US" smtClean="0"/>
              <a:t> class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And </a:t>
            </a:r>
            <a:r>
              <a:rPr lang="en-US" dirty="0" err="1"/>
              <a:t>StringBuilder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3063" y="1100961"/>
            <a:ext cx="8844455" cy="5599386"/>
          </a:xfrm>
        </p:spPr>
        <p:txBody>
          <a:bodyPr>
            <a:normAutofit/>
          </a:bodyPr>
          <a:lstStyle/>
          <a:p>
            <a:r>
              <a:rPr lang="en-US" sz="1800" dirty="0"/>
              <a:t>String is </a:t>
            </a:r>
            <a:r>
              <a:rPr lang="en-US" sz="1800" b="1" dirty="0"/>
              <a:t>Immutable</a:t>
            </a:r>
            <a:r>
              <a:rPr lang="en-US" sz="1800" dirty="0"/>
              <a:t> </a:t>
            </a:r>
            <a:r>
              <a:rPr lang="en-US" sz="1800" dirty="0" err="1"/>
              <a:t>ie</a:t>
            </a:r>
            <a:r>
              <a:rPr lang="en-US" sz="1800" dirty="0"/>
              <a:t>. When you alter a String variable, then it will create a new instance of String, instead of changing/updating the old one.</a:t>
            </a:r>
          </a:p>
          <a:p>
            <a:r>
              <a:rPr lang="en-US" sz="1800" dirty="0" err="1"/>
              <a:t>Eg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string </a:t>
            </a:r>
            <a:r>
              <a:rPr lang="en-US" sz="1800" dirty="0" err="1"/>
              <a:t>str</a:t>
            </a:r>
            <a:r>
              <a:rPr lang="en-US" sz="1800" dirty="0"/>
              <a:t> = “Hello";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dirty="0" err="1"/>
              <a:t>str</a:t>
            </a:r>
            <a:r>
              <a:rPr lang="en-US" sz="1800" dirty="0"/>
              <a:t> += “World"; // A new instance of String is created.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err="1"/>
              <a:t>StringBuilder</a:t>
            </a:r>
            <a:r>
              <a:rPr lang="en-US" sz="1800" dirty="0"/>
              <a:t> is </a:t>
            </a:r>
            <a:r>
              <a:rPr lang="en-US" sz="1800" b="1" dirty="0"/>
              <a:t>Mutable</a:t>
            </a:r>
            <a:r>
              <a:rPr lang="en-US" sz="1800" dirty="0"/>
              <a:t> </a:t>
            </a:r>
            <a:r>
              <a:rPr lang="en-US" sz="1800" dirty="0" err="1"/>
              <a:t>ie</a:t>
            </a:r>
            <a:r>
              <a:rPr lang="en-US" sz="1800" dirty="0"/>
              <a:t>. we can perform any operation like insert, replace or append, without creating new instance every time.</a:t>
            </a:r>
          </a:p>
          <a:p>
            <a:endParaRPr lang="en-US" sz="1800" dirty="0"/>
          </a:p>
          <a:p>
            <a:r>
              <a:rPr lang="en-US" sz="1800" dirty="0"/>
              <a:t>Performance wise </a:t>
            </a:r>
            <a:r>
              <a:rPr lang="en-US" sz="1800" b="1" dirty="0"/>
              <a:t>String is slow than </a:t>
            </a:r>
            <a:r>
              <a:rPr lang="en-US" sz="1800" b="1" dirty="0" err="1"/>
              <a:t>StringBuilder</a:t>
            </a:r>
            <a:r>
              <a:rPr lang="en-US" sz="1800" dirty="0"/>
              <a:t>, because every time it will create a new instance for change in String.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err="1"/>
              <a:t>Eg</a:t>
            </a:r>
            <a:r>
              <a:rPr lang="en-US" sz="1800" dirty="0"/>
              <a:t>:</a:t>
            </a:r>
          </a:p>
          <a:p>
            <a:pPr marL="400050" lvl="1" indent="0">
              <a:buNone/>
            </a:pPr>
            <a:r>
              <a:rPr lang="en-US" sz="1800" dirty="0" err="1"/>
              <a:t>StringBuilder</a:t>
            </a:r>
            <a:r>
              <a:rPr lang="en-US" sz="1800" dirty="0"/>
              <a:t> </a:t>
            </a:r>
            <a:r>
              <a:rPr lang="en-US" sz="1800" dirty="0" err="1"/>
              <a:t>sb</a:t>
            </a:r>
            <a:r>
              <a:rPr lang="en-US" sz="1800" dirty="0"/>
              <a:t> = new </a:t>
            </a:r>
            <a:r>
              <a:rPr lang="en-US" sz="1800" dirty="0" err="1"/>
              <a:t>StringBuilder</a:t>
            </a:r>
            <a:r>
              <a:rPr lang="en-US" sz="1800" dirty="0"/>
              <a:t>();</a:t>
            </a:r>
          </a:p>
          <a:p>
            <a:pPr marL="400050" lvl="1" indent="0">
              <a:buNone/>
            </a:pPr>
            <a:r>
              <a:rPr lang="en-US" sz="1800" dirty="0" err="1"/>
              <a:t>sb.Append</a:t>
            </a:r>
            <a:r>
              <a:rPr lang="en-US" sz="1800" dirty="0"/>
              <a:t>(“Hello");</a:t>
            </a:r>
          </a:p>
          <a:p>
            <a:pPr marL="400050" lvl="1" indent="0">
              <a:buNone/>
            </a:pPr>
            <a:r>
              <a:rPr lang="en-US" sz="1800" dirty="0" err="1"/>
              <a:t>sb.Append</a:t>
            </a:r>
            <a:r>
              <a:rPr lang="en-US" sz="1800" dirty="0"/>
              <a:t>(“World");</a:t>
            </a:r>
          </a:p>
          <a:p>
            <a:pPr marL="400050" lvl="1" indent="0">
              <a:buNone/>
            </a:pPr>
            <a:r>
              <a:rPr lang="en-US" sz="1800" dirty="0"/>
              <a:t>string </a:t>
            </a:r>
            <a:r>
              <a:rPr lang="en-US" sz="1800" dirty="0" err="1"/>
              <a:t>str</a:t>
            </a:r>
            <a:r>
              <a:rPr lang="en-US" sz="1800" dirty="0"/>
              <a:t> = </a:t>
            </a:r>
            <a:r>
              <a:rPr lang="en-US" sz="1800" dirty="0" err="1"/>
              <a:t>sb.ToString</a:t>
            </a:r>
            <a:r>
              <a:rPr lang="en-US" sz="1800" dirty="0"/>
              <a:t>();</a:t>
            </a:r>
          </a:p>
          <a:p>
            <a:pPr marL="400050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48809147"/>
      </p:ext>
    </p:extLst>
  </p:cSld>
  <p:clrMapOvr>
    <a:masterClrMapping/>
  </p:clrMapOvr>
  <p:transition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Summary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41890" y="1135117"/>
            <a:ext cx="8875986" cy="5596759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latin typeface="+mj-lt"/>
              </a:rPr>
              <a:t>.NET Framework Class Library has two string classes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b="1" dirty="0" smtClean="0">
                <a:latin typeface="+mj-lt"/>
              </a:rPr>
              <a:t>String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b="1" dirty="0" err="1" smtClean="0">
                <a:latin typeface="+mj-lt"/>
              </a:rPr>
              <a:t>StringBuilder</a:t>
            </a:r>
            <a:endParaRPr lang="en-US" b="1" dirty="0" smtClean="0">
              <a:latin typeface="+mj-lt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latin typeface="+mj-lt"/>
              </a:rPr>
              <a:t>String is primary class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>
                <a:latin typeface="+mj-lt"/>
              </a:rPr>
              <a:t>offers most services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>
                <a:latin typeface="+mj-lt"/>
              </a:rPr>
              <a:t>is most convenient to use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err="1" smtClean="0">
                <a:latin typeface="+mj-lt"/>
              </a:rPr>
              <a:t>StringBuilder</a:t>
            </a:r>
            <a:r>
              <a:rPr lang="en-US" dirty="0" smtClean="0">
                <a:latin typeface="+mj-lt"/>
              </a:rPr>
              <a:t> is more specialized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>
                <a:latin typeface="+mj-lt"/>
              </a:rPr>
              <a:t>targeted toward creating string from pieces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68136" y="1071922"/>
            <a:ext cx="3937000" cy="863600"/>
          </a:xfrm>
        </p:spPr>
        <p:txBody>
          <a:bodyPr/>
          <a:lstStyle/>
          <a:p>
            <a:r>
              <a:rPr lang="en-US" altLang="en-US" dirty="0"/>
              <a:t>Thank You!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68136" y="2664991"/>
            <a:ext cx="8343067" cy="2482732"/>
            <a:chOff x="72990" y="3654268"/>
            <a:chExt cx="8487656" cy="3433069"/>
          </a:xfrm>
        </p:grpSpPr>
        <p:sp>
          <p:nvSpPr>
            <p:cNvPr id="5" name="TextBox 6"/>
            <p:cNvSpPr txBox="1">
              <a:spLocks noChangeArrowheads="1"/>
            </p:cNvSpPr>
            <p:nvPr/>
          </p:nvSpPr>
          <p:spPr bwMode="auto">
            <a:xfrm>
              <a:off x="72990" y="3908065"/>
              <a:ext cx="1926709" cy="23832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US – Corporate Headquarters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1248 Reamwood Avenue, 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Sunnyvale, CA 94089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(408) 743 4400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343 Thornall St 720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Edison, NJ 08837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(732) 395 6900</a:t>
              </a:r>
            </a:p>
            <a:p>
              <a:pPr eaLnBrk="1" hangingPunct="1"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1799861" y="3920438"/>
              <a:ext cx="1429873" cy="22130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UK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20 Broadwick Street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Soho, London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W1F 8HT, UK</a:t>
              </a:r>
            </a:p>
            <a:p>
              <a:pPr eaLnBrk="1" hangingPunct="1"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89 Worship Street</a:t>
              </a:r>
            </a:p>
            <a:p>
              <a:pPr eaLnBrk="1" hangingPunct="1">
                <a:defRPr/>
              </a:pPr>
              <a:r>
                <a:rPr lang="en-US" sz="900" b="1" dirty="0" err="1">
                  <a:solidFill>
                    <a:prstClr val="white"/>
                  </a:solidFill>
                  <a:latin typeface="+mj-lt"/>
                  <a:cs typeface="Arial" pitchFamily="34" charset="0"/>
                </a:rPr>
                <a:t>Shoreditch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,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London EC2A 2BF, UK</a:t>
              </a:r>
            </a:p>
            <a:p>
              <a:pPr eaLnBrk="1" hangingPunct="1">
                <a:defRPr/>
              </a:pPr>
              <a:r>
                <a:rPr lang="de-DE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(44) 2079 938 955</a:t>
              </a: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4647474" y="5921030"/>
              <a:ext cx="1908944" cy="3759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3414234" y="3654268"/>
              <a:ext cx="1633291" cy="343306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India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Mumbai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4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Nomura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Powai , Mumbai 400 076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Pune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5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Amar Paradigm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Baner, Pune 411 045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Kolkata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2B, 12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Tower ‘C’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Rajarhat, Kolkata 700 156</a:t>
              </a:r>
            </a:p>
          </p:txBody>
        </p:sp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4957945" y="4401114"/>
              <a:ext cx="1782973" cy="23052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Bangalore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4th Floor, Kabra Excelsior, 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80 Feet Main Road, Koramangala 1st Block,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Bengaluru (Bangalore) 560034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Gurgaon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A/373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rd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Sigma Center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Gurgaon, Haryana 122 011s</a:t>
              </a:r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6651702" y="6046153"/>
              <a:ext cx="1908944" cy="3759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17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String class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Framework Class Library provides </a:t>
            </a:r>
            <a:r>
              <a:rPr lang="en-US" altLang="en-US" smtClean="0">
                <a:latin typeface="Courier New" pitchFamily="49" charset="0"/>
              </a:rPr>
              <a:t>System.String</a:t>
            </a:r>
            <a:r>
              <a:rPr lang="en-US" altLang="en-US" smtClean="0"/>
              <a:t> class</a:t>
            </a:r>
          </a:p>
          <a:p>
            <a:pPr lvl="1" eaLnBrk="1" hangingPunct="1"/>
            <a:r>
              <a:rPr lang="en-US" altLang="en-US" smtClean="0"/>
              <a:t>represents immutable sequence of characters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blackWhite">
          <a:xfrm>
            <a:off x="2536825" y="3119438"/>
            <a:ext cx="4746625" cy="2019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82562" tIns="92075" rIns="182562" bIns="92075">
            <a:spAutoFit/>
          </a:bodyPr>
          <a:lstStyle>
            <a:lvl1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sz="1800">
                <a:latin typeface="Courier New" pitchFamily="49" charset="0"/>
              </a:rPr>
              <a:t>namespace System</a:t>
            </a:r>
          </a:p>
          <a:p>
            <a:pPr>
              <a:lnSpc>
                <a:spcPct val="95000"/>
              </a:lnSpc>
            </a:pPr>
            <a:r>
              <a:rPr lang="en-US" altLang="en-US" sz="1800">
                <a:latin typeface="Courier New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altLang="en-US" sz="1800">
                <a:latin typeface="Courier New" pitchFamily="49" charset="0"/>
              </a:rPr>
              <a:t>  public sealed class </a:t>
            </a:r>
            <a:r>
              <a:rPr lang="en-US" altLang="en-US" sz="1800">
                <a:solidFill>
                  <a:schemeClr val="accent2"/>
                </a:solidFill>
                <a:latin typeface="Courier New" pitchFamily="49" charset="0"/>
              </a:rPr>
              <a:t>String</a:t>
            </a:r>
            <a:r>
              <a:rPr lang="en-US" altLang="en-US" sz="1800">
                <a:latin typeface="Courier New" pitchFamily="49" charset="0"/>
              </a:rPr>
              <a:t> ...</a:t>
            </a:r>
          </a:p>
          <a:p>
            <a:pPr>
              <a:lnSpc>
                <a:spcPct val="95000"/>
              </a:lnSpc>
            </a:pPr>
            <a:r>
              <a:rPr lang="en-US" altLang="en-US" sz="1800">
                <a:latin typeface="Courier New" pitchFamily="49" charset="0"/>
              </a:rPr>
              <a:t>  {</a:t>
            </a:r>
          </a:p>
          <a:p>
            <a:pPr>
              <a:lnSpc>
                <a:spcPct val="95000"/>
              </a:lnSpc>
            </a:pPr>
            <a:r>
              <a:rPr lang="en-US" altLang="en-US" sz="1800">
                <a:latin typeface="Courier New" pitchFamily="49" charset="0"/>
              </a:rPr>
              <a:t>    ...</a:t>
            </a:r>
          </a:p>
          <a:p>
            <a:pPr>
              <a:lnSpc>
                <a:spcPct val="95000"/>
              </a:lnSpc>
            </a:pPr>
            <a:r>
              <a:rPr lang="en-US" altLang="en-US" sz="1800">
                <a:latin typeface="Courier New" pitchFamily="49" charset="0"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altLang="en-US" sz="1800">
                <a:latin typeface="Courier New" pitchFamily="49" charset="0"/>
              </a:rPr>
              <a:t>}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blackWhite">
          <a:xfrm>
            <a:off x="1943100" y="388461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blackWhite">
          <a:xfrm>
            <a:off x="515938" y="3703638"/>
            <a:ext cx="1462087" cy="358775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>
                <a:latin typeface="Courier New" pitchFamily="49" charset="0"/>
              </a:rPr>
              <a:t>String</a:t>
            </a:r>
            <a:r>
              <a:rPr lang="en-US" altLang="en-US" sz="1600" b="0"/>
              <a:t> class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String alias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C# provides </a:t>
            </a:r>
            <a:r>
              <a:rPr lang="en-US" altLang="en-US" dirty="0" smtClean="0">
                <a:latin typeface="Courier New" pitchFamily="49" charset="0"/>
              </a:rPr>
              <a:t>string</a:t>
            </a:r>
            <a:r>
              <a:rPr lang="en-US" altLang="en-US" dirty="0" smtClean="0"/>
              <a:t> as convenient alias for </a:t>
            </a:r>
            <a:r>
              <a:rPr lang="en-US" altLang="en-US" dirty="0" err="1" smtClean="0">
                <a:latin typeface="Courier New" pitchFamily="49" charset="0"/>
              </a:rPr>
              <a:t>System.String</a:t>
            </a:r>
            <a:endParaRPr lang="en-US" altLang="en-US" dirty="0" smtClean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41488" y="3335337"/>
            <a:ext cx="6157036" cy="2308717"/>
            <a:chOff x="1741488" y="3335338"/>
            <a:chExt cx="4273550" cy="977900"/>
          </a:xfrm>
        </p:grpSpPr>
        <p:sp>
          <p:nvSpPr>
            <p:cNvPr id="7170" name="AutoShape 6"/>
            <p:cNvSpPr>
              <a:spLocks noChangeArrowheads="1"/>
            </p:cNvSpPr>
            <p:nvPr/>
          </p:nvSpPr>
          <p:spPr bwMode="blackWhite">
            <a:xfrm>
              <a:off x="1741488" y="3622675"/>
              <a:ext cx="1130300" cy="358775"/>
            </a:xfrm>
            <a:prstGeom prst="roundRect">
              <a:avLst>
                <a:gd name="adj" fmla="val 1249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 b="0"/>
                <a:t>equivalent</a:t>
              </a:r>
            </a:p>
          </p:txBody>
        </p:sp>
        <p:sp>
          <p:nvSpPr>
            <p:cNvPr id="7173" name="Rectangle 4"/>
            <p:cNvSpPr>
              <a:spLocks noChangeArrowheads="1"/>
            </p:cNvSpPr>
            <p:nvPr/>
          </p:nvSpPr>
          <p:spPr bwMode="blackWhite">
            <a:xfrm>
              <a:off x="3452813" y="3335338"/>
              <a:ext cx="2562225" cy="9779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562" tIns="92075" rIns="182562" bIns="92075">
              <a:spAutoFit/>
            </a:bodyPr>
            <a:lstStyle>
              <a:lvl1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95000"/>
                </a:lnSpc>
              </a:pPr>
              <a:r>
                <a:rPr lang="en-US" altLang="en-US" sz="1800" dirty="0">
                  <a:solidFill>
                    <a:schemeClr val="accent2"/>
                  </a:solidFill>
                  <a:latin typeface="Courier New" pitchFamily="49" charset="0"/>
                </a:rPr>
                <a:t>string</a:t>
              </a:r>
              <a:r>
                <a:rPr lang="en-US" altLang="en-US" sz="1800" dirty="0">
                  <a:latin typeface="Courier New" pitchFamily="49" charset="0"/>
                </a:rPr>
                <a:t> s;</a:t>
              </a:r>
            </a:p>
            <a:p>
              <a:pPr>
                <a:lnSpc>
                  <a:spcPct val="95000"/>
                </a:lnSpc>
              </a:pPr>
              <a:endParaRPr lang="en-US" altLang="en-US" sz="1800" dirty="0">
                <a:latin typeface="Courier New" pitchFamily="49" charset="0"/>
              </a:endParaRPr>
            </a:p>
            <a:p>
              <a:pPr>
                <a:lnSpc>
                  <a:spcPct val="95000"/>
                </a:lnSpc>
              </a:pPr>
              <a:r>
                <a:rPr lang="en-US" altLang="en-US" sz="1800" dirty="0" err="1">
                  <a:solidFill>
                    <a:schemeClr val="accent2"/>
                  </a:solidFill>
                  <a:latin typeface="Courier New" pitchFamily="49" charset="0"/>
                </a:rPr>
                <a:t>System.String</a:t>
              </a:r>
              <a:r>
                <a:rPr lang="en-US" altLang="en-US" sz="1800" dirty="0">
                  <a:latin typeface="Courier New" pitchFamily="49" charset="0"/>
                </a:rPr>
                <a:t> t;</a:t>
              </a:r>
            </a:p>
          </p:txBody>
        </p:sp>
        <p:sp>
          <p:nvSpPr>
            <p:cNvPr id="7174" name="Line 5"/>
            <p:cNvSpPr>
              <a:spLocks noChangeShapeType="1"/>
            </p:cNvSpPr>
            <p:nvPr/>
          </p:nvSpPr>
          <p:spPr bwMode="blackWhite">
            <a:xfrm flipV="1">
              <a:off x="2830513" y="3641725"/>
              <a:ext cx="492125" cy="165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Line 7"/>
            <p:cNvSpPr>
              <a:spLocks noChangeShapeType="1"/>
            </p:cNvSpPr>
            <p:nvPr/>
          </p:nvSpPr>
          <p:spPr bwMode="blackWhite">
            <a:xfrm>
              <a:off x="2830513" y="3805238"/>
              <a:ext cx="492125" cy="165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String creation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2013" y="1479331"/>
            <a:ext cx="7772400" cy="526831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String is a reference type</a:t>
            </a:r>
          </a:p>
          <a:p>
            <a:pPr lvl="1" eaLnBrk="1" hangingPunct="1"/>
            <a:r>
              <a:rPr lang="en-US" altLang="en-US" dirty="0" smtClean="0"/>
              <a:t>created with </a:t>
            </a:r>
            <a:r>
              <a:rPr lang="en-US" altLang="en-US" b="1" dirty="0" smtClean="0">
                <a:latin typeface="Courier New" pitchFamily="49" charset="0"/>
              </a:rPr>
              <a:t>new</a:t>
            </a:r>
          </a:p>
          <a:p>
            <a:pPr lvl="1" eaLnBrk="1" hangingPunct="1"/>
            <a:r>
              <a:rPr lang="en-US" altLang="en-US" dirty="0" smtClean="0"/>
              <a:t>constructors available for </a:t>
            </a:r>
            <a:r>
              <a:rPr lang="en-US" altLang="en-US" b="1" dirty="0" smtClean="0">
                <a:latin typeface="Courier New" pitchFamily="49" charset="0"/>
              </a:rPr>
              <a:t>char</a:t>
            </a:r>
            <a:r>
              <a:rPr lang="en-US" altLang="en-US" dirty="0" smtClean="0"/>
              <a:t> and </a:t>
            </a:r>
            <a:r>
              <a:rPr lang="en-US" altLang="en-US" b="1" dirty="0" smtClean="0">
                <a:latin typeface="Courier New" pitchFamily="49" charset="0"/>
              </a:rPr>
              <a:t>char[]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14325" y="3247232"/>
            <a:ext cx="8829675" cy="1819275"/>
            <a:chOff x="1402364" y="3135313"/>
            <a:chExt cx="8829675" cy="1819275"/>
          </a:xfrm>
        </p:grpSpPr>
        <p:sp>
          <p:nvSpPr>
            <p:cNvPr id="8196" name="Rectangle 4"/>
            <p:cNvSpPr>
              <a:spLocks noChangeArrowheads="1"/>
            </p:cNvSpPr>
            <p:nvPr/>
          </p:nvSpPr>
          <p:spPr bwMode="blackWhite">
            <a:xfrm>
              <a:off x="3620102" y="3135313"/>
              <a:ext cx="6611937" cy="181927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562" tIns="92075" rIns="182562" bIns="92075">
              <a:spAutoFit/>
            </a:bodyPr>
            <a:lstStyle>
              <a:lvl1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95000"/>
                </a:lnSpc>
              </a:pPr>
              <a:r>
                <a:rPr lang="en-US" altLang="en-US" sz="1600" dirty="0">
                  <a:latin typeface="Courier New" pitchFamily="49" charset="0"/>
                </a:rPr>
                <a:t>char[] t = new char[5] { 'h', 'e', 'l', 'l', 'o' };</a:t>
              </a:r>
            </a:p>
            <a:p>
              <a:pPr>
                <a:lnSpc>
                  <a:spcPct val="95000"/>
                </a:lnSpc>
              </a:pPr>
              <a:endParaRPr lang="en-US" altLang="en-US" sz="1600" dirty="0">
                <a:latin typeface="Courier New" pitchFamily="49" charset="0"/>
              </a:endParaRPr>
            </a:p>
            <a:p>
              <a:pPr>
                <a:lnSpc>
                  <a:spcPct val="95000"/>
                </a:lnSpc>
              </a:pPr>
              <a:r>
                <a:rPr lang="en-US" altLang="en-US" sz="1600" dirty="0">
                  <a:latin typeface="Courier New" pitchFamily="49" charset="0"/>
                </a:rPr>
                <a:t>string a = new </a:t>
              </a:r>
              <a:r>
                <a:rPr lang="en-US" altLang="en-US" sz="1600" dirty="0">
                  <a:solidFill>
                    <a:schemeClr val="accent2"/>
                  </a:solidFill>
                  <a:latin typeface="Courier New" pitchFamily="49" charset="0"/>
                </a:rPr>
                <a:t>string(t)</a:t>
              </a:r>
              <a:r>
                <a:rPr lang="en-US" altLang="en-US" sz="1600" dirty="0">
                  <a:latin typeface="Courier New" pitchFamily="49" charset="0"/>
                </a:rPr>
                <a:t>;</a:t>
              </a:r>
            </a:p>
            <a:p>
              <a:pPr>
                <a:lnSpc>
                  <a:spcPct val="95000"/>
                </a:lnSpc>
              </a:pPr>
              <a:endParaRPr lang="en-US" altLang="en-US" sz="1600" dirty="0">
                <a:latin typeface="Courier New" pitchFamily="49" charset="0"/>
              </a:endParaRPr>
            </a:p>
            <a:p>
              <a:pPr>
                <a:lnSpc>
                  <a:spcPct val="95000"/>
                </a:lnSpc>
              </a:pPr>
              <a:r>
                <a:rPr lang="en-US" altLang="en-US" sz="1600" dirty="0">
                  <a:latin typeface="Courier New" pitchFamily="49" charset="0"/>
                </a:rPr>
                <a:t>string b = new </a:t>
              </a:r>
              <a:r>
                <a:rPr lang="en-US" altLang="en-US" sz="1600" dirty="0">
                  <a:solidFill>
                    <a:schemeClr val="accent2"/>
                  </a:solidFill>
                  <a:latin typeface="Courier New" pitchFamily="49" charset="0"/>
                </a:rPr>
                <a:t>string(t, 0, 2)</a:t>
              </a:r>
              <a:r>
                <a:rPr lang="en-US" altLang="en-US" sz="1600" dirty="0">
                  <a:latin typeface="Courier New" pitchFamily="49" charset="0"/>
                </a:rPr>
                <a:t>;</a:t>
              </a:r>
            </a:p>
            <a:p>
              <a:pPr>
                <a:lnSpc>
                  <a:spcPct val="95000"/>
                </a:lnSpc>
              </a:pPr>
              <a:endParaRPr lang="en-US" altLang="en-US" sz="1600" dirty="0">
                <a:latin typeface="Courier New" pitchFamily="49" charset="0"/>
              </a:endParaRPr>
            </a:p>
            <a:p>
              <a:pPr>
                <a:lnSpc>
                  <a:spcPct val="95000"/>
                </a:lnSpc>
              </a:pPr>
              <a:r>
                <a:rPr lang="en-US" altLang="en-US" sz="1600" dirty="0">
                  <a:latin typeface="Courier New" pitchFamily="49" charset="0"/>
                </a:rPr>
                <a:t>string c = new </a:t>
              </a:r>
              <a:r>
                <a:rPr lang="en-US" altLang="en-US" sz="1600" dirty="0">
                  <a:solidFill>
                    <a:schemeClr val="accent2"/>
                  </a:solidFill>
                  <a:latin typeface="Courier New" pitchFamily="49" charset="0"/>
                </a:rPr>
                <a:t>string('z', 3)</a:t>
              </a:r>
              <a:r>
                <a:rPr lang="en-US" altLang="en-US" sz="1600" dirty="0">
                  <a:latin typeface="Courier New" pitchFamily="49" charset="0"/>
                </a:rPr>
                <a:t>;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402364" y="3247232"/>
              <a:ext cx="2217738" cy="1427162"/>
              <a:chOff x="88900" y="3135313"/>
              <a:chExt cx="2217738" cy="1427162"/>
            </a:xfrm>
          </p:grpSpPr>
          <p:sp>
            <p:nvSpPr>
              <p:cNvPr id="8197" name="Line 5"/>
              <p:cNvSpPr>
                <a:spLocks noChangeShapeType="1"/>
              </p:cNvSpPr>
              <p:nvPr/>
            </p:nvSpPr>
            <p:spPr bwMode="blackWhite">
              <a:xfrm>
                <a:off x="1773238" y="3319463"/>
                <a:ext cx="533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8" name="AutoShape 6"/>
              <p:cNvSpPr>
                <a:spLocks noChangeArrowheads="1"/>
              </p:cNvSpPr>
              <p:nvPr/>
            </p:nvSpPr>
            <p:spPr bwMode="blackWhite">
              <a:xfrm>
                <a:off x="593725" y="3135313"/>
                <a:ext cx="1238250" cy="358775"/>
              </a:xfrm>
              <a:prstGeom prst="roundRect">
                <a:avLst>
                  <a:gd name="adj" fmla="val 12495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9525" indent="-9525" defTabSz="960438">
                  <a:tabLst>
                    <a:tab pos="1143000" algn="l"/>
                    <a:tab pos="1485900" algn="l"/>
                    <a:tab pos="1828800" algn="l"/>
                    <a:tab pos="2228850" algn="l"/>
                  </a:tabLst>
                  <a:defRPr sz="2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960438">
                  <a:tabLst>
                    <a:tab pos="1143000" algn="l"/>
                    <a:tab pos="1485900" algn="l"/>
                    <a:tab pos="1828800" algn="l"/>
                    <a:tab pos="2228850" algn="l"/>
                  </a:tabLst>
                  <a:defRPr sz="2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960438">
                  <a:tabLst>
                    <a:tab pos="1143000" algn="l"/>
                    <a:tab pos="1485900" algn="l"/>
                    <a:tab pos="1828800" algn="l"/>
                    <a:tab pos="2228850" algn="l"/>
                  </a:tabLst>
                  <a:defRPr sz="2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960438">
                  <a:tabLst>
                    <a:tab pos="1143000" algn="l"/>
                    <a:tab pos="1485900" algn="l"/>
                    <a:tab pos="1828800" algn="l"/>
                    <a:tab pos="2228850" algn="l"/>
                  </a:tabLst>
                  <a:defRPr sz="2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960438">
                  <a:tabLst>
                    <a:tab pos="1143000" algn="l"/>
                    <a:tab pos="1485900" algn="l"/>
                    <a:tab pos="1828800" algn="l"/>
                    <a:tab pos="2228850" algn="l"/>
                  </a:tabLst>
                  <a:defRPr sz="2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9604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143000" algn="l"/>
                    <a:tab pos="1485900" algn="l"/>
                    <a:tab pos="1828800" algn="l"/>
                    <a:tab pos="2228850" algn="l"/>
                  </a:tabLst>
                  <a:defRPr sz="2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9604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143000" algn="l"/>
                    <a:tab pos="1485900" algn="l"/>
                    <a:tab pos="1828800" algn="l"/>
                    <a:tab pos="2228850" algn="l"/>
                  </a:tabLst>
                  <a:defRPr sz="2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9604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143000" algn="l"/>
                    <a:tab pos="1485900" algn="l"/>
                    <a:tab pos="1828800" algn="l"/>
                    <a:tab pos="2228850" algn="l"/>
                  </a:tabLst>
                  <a:defRPr sz="2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9604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143000" algn="l"/>
                    <a:tab pos="1485900" algn="l"/>
                    <a:tab pos="1828800" algn="l"/>
                    <a:tab pos="2228850" algn="l"/>
                  </a:tabLst>
                  <a:defRPr sz="2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en-US" sz="1600" b="0" dirty="0"/>
                  <a:t>entire array</a:t>
                </a:r>
              </a:p>
            </p:txBody>
          </p:sp>
          <p:sp>
            <p:nvSpPr>
              <p:cNvPr id="8199" name="Line 7"/>
              <p:cNvSpPr>
                <a:spLocks noChangeShapeType="1"/>
              </p:cNvSpPr>
              <p:nvPr/>
            </p:nvSpPr>
            <p:spPr bwMode="blackWhite">
              <a:xfrm>
                <a:off x="1773238" y="3786188"/>
                <a:ext cx="533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0" name="AutoShape 8"/>
              <p:cNvSpPr>
                <a:spLocks noChangeArrowheads="1"/>
              </p:cNvSpPr>
              <p:nvPr/>
            </p:nvSpPr>
            <p:spPr bwMode="blackWhite">
              <a:xfrm>
                <a:off x="117475" y="3602038"/>
                <a:ext cx="1714500" cy="358775"/>
              </a:xfrm>
              <a:prstGeom prst="roundRect">
                <a:avLst>
                  <a:gd name="adj" fmla="val 12495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9525" indent="-9525" defTabSz="960438">
                  <a:tabLst>
                    <a:tab pos="1143000" algn="l"/>
                    <a:tab pos="1485900" algn="l"/>
                    <a:tab pos="1828800" algn="l"/>
                    <a:tab pos="2228850" algn="l"/>
                  </a:tabLst>
                  <a:defRPr sz="2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960438">
                  <a:tabLst>
                    <a:tab pos="1143000" algn="l"/>
                    <a:tab pos="1485900" algn="l"/>
                    <a:tab pos="1828800" algn="l"/>
                    <a:tab pos="2228850" algn="l"/>
                  </a:tabLst>
                  <a:defRPr sz="2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960438">
                  <a:tabLst>
                    <a:tab pos="1143000" algn="l"/>
                    <a:tab pos="1485900" algn="l"/>
                    <a:tab pos="1828800" algn="l"/>
                    <a:tab pos="2228850" algn="l"/>
                  </a:tabLst>
                  <a:defRPr sz="2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960438">
                  <a:tabLst>
                    <a:tab pos="1143000" algn="l"/>
                    <a:tab pos="1485900" algn="l"/>
                    <a:tab pos="1828800" algn="l"/>
                    <a:tab pos="2228850" algn="l"/>
                  </a:tabLst>
                  <a:defRPr sz="2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960438">
                  <a:tabLst>
                    <a:tab pos="1143000" algn="l"/>
                    <a:tab pos="1485900" algn="l"/>
                    <a:tab pos="1828800" algn="l"/>
                    <a:tab pos="2228850" algn="l"/>
                  </a:tabLst>
                  <a:defRPr sz="2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9604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143000" algn="l"/>
                    <a:tab pos="1485900" algn="l"/>
                    <a:tab pos="1828800" algn="l"/>
                    <a:tab pos="2228850" algn="l"/>
                  </a:tabLst>
                  <a:defRPr sz="2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9604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143000" algn="l"/>
                    <a:tab pos="1485900" algn="l"/>
                    <a:tab pos="1828800" algn="l"/>
                    <a:tab pos="2228850" algn="l"/>
                  </a:tabLst>
                  <a:defRPr sz="2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9604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143000" algn="l"/>
                    <a:tab pos="1485900" algn="l"/>
                    <a:tab pos="1828800" algn="l"/>
                    <a:tab pos="2228850" algn="l"/>
                  </a:tabLst>
                  <a:defRPr sz="2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9604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143000" algn="l"/>
                    <a:tab pos="1485900" algn="l"/>
                    <a:tab pos="1828800" algn="l"/>
                    <a:tab pos="2228850" algn="l"/>
                  </a:tabLst>
                  <a:defRPr sz="2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en-US" sz="1600" b="0" dirty="0"/>
                  <a:t>first 2 characters</a:t>
                </a:r>
              </a:p>
            </p:txBody>
          </p:sp>
          <p:sp>
            <p:nvSpPr>
              <p:cNvPr id="8201" name="AutoShape 9"/>
              <p:cNvSpPr>
                <a:spLocks noChangeArrowheads="1"/>
              </p:cNvSpPr>
              <p:nvPr/>
            </p:nvSpPr>
            <p:spPr bwMode="blackWhite">
              <a:xfrm>
                <a:off x="88900" y="3940175"/>
                <a:ext cx="1739900" cy="622300"/>
              </a:xfrm>
              <a:prstGeom prst="roundRect">
                <a:avLst>
                  <a:gd name="adj" fmla="val 12495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9525" indent="-9525" defTabSz="960438">
                  <a:tabLst>
                    <a:tab pos="1143000" algn="l"/>
                    <a:tab pos="1485900" algn="l"/>
                    <a:tab pos="1828800" algn="l"/>
                    <a:tab pos="2228850" algn="l"/>
                  </a:tabLst>
                  <a:defRPr sz="2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960438">
                  <a:tabLst>
                    <a:tab pos="1143000" algn="l"/>
                    <a:tab pos="1485900" algn="l"/>
                    <a:tab pos="1828800" algn="l"/>
                    <a:tab pos="2228850" algn="l"/>
                  </a:tabLst>
                  <a:defRPr sz="2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960438">
                  <a:tabLst>
                    <a:tab pos="1143000" algn="l"/>
                    <a:tab pos="1485900" algn="l"/>
                    <a:tab pos="1828800" algn="l"/>
                    <a:tab pos="2228850" algn="l"/>
                  </a:tabLst>
                  <a:defRPr sz="2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960438">
                  <a:tabLst>
                    <a:tab pos="1143000" algn="l"/>
                    <a:tab pos="1485900" algn="l"/>
                    <a:tab pos="1828800" algn="l"/>
                    <a:tab pos="2228850" algn="l"/>
                  </a:tabLst>
                  <a:defRPr sz="2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960438">
                  <a:tabLst>
                    <a:tab pos="1143000" algn="l"/>
                    <a:tab pos="1485900" algn="l"/>
                    <a:tab pos="1828800" algn="l"/>
                    <a:tab pos="2228850" algn="l"/>
                  </a:tabLst>
                  <a:defRPr sz="2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9604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143000" algn="l"/>
                    <a:tab pos="1485900" algn="l"/>
                    <a:tab pos="1828800" algn="l"/>
                    <a:tab pos="2228850" algn="l"/>
                  </a:tabLst>
                  <a:defRPr sz="2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9604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143000" algn="l"/>
                    <a:tab pos="1485900" algn="l"/>
                    <a:tab pos="1828800" algn="l"/>
                    <a:tab pos="2228850" algn="l"/>
                  </a:tabLst>
                  <a:defRPr sz="2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9604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143000" algn="l"/>
                    <a:tab pos="1485900" algn="l"/>
                    <a:tab pos="1828800" algn="l"/>
                    <a:tab pos="2228850" algn="l"/>
                  </a:tabLst>
                  <a:defRPr sz="2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9604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143000" algn="l"/>
                    <a:tab pos="1485900" algn="l"/>
                    <a:tab pos="1828800" algn="l"/>
                    <a:tab pos="2228850" algn="l"/>
                  </a:tabLst>
                  <a:defRPr sz="2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en-US" sz="1600" b="0" dirty="0"/>
                  <a:t>given character</a:t>
                </a:r>
              </a:p>
              <a:p>
                <a:r>
                  <a:rPr lang="en-US" altLang="en-US" sz="1600" b="0" dirty="0"/>
                  <a:t>repeated 3 times</a:t>
                </a:r>
              </a:p>
            </p:txBody>
          </p:sp>
          <p:sp>
            <p:nvSpPr>
              <p:cNvPr id="8202" name="Line 10"/>
              <p:cNvSpPr>
                <a:spLocks noChangeShapeType="1"/>
              </p:cNvSpPr>
              <p:nvPr/>
            </p:nvSpPr>
            <p:spPr bwMode="blackWhite">
              <a:xfrm>
                <a:off x="1773238" y="4251325"/>
                <a:ext cx="533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2701693" y="5291308"/>
            <a:ext cx="1781175" cy="1397000"/>
            <a:chOff x="3243263" y="4757738"/>
            <a:chExt cx="1781175" cy="1397000"/>
          </a:xfrm>
        </p:grpSpPr>
        <p:sp>
          <p:nvSpPr>
            <p:cNvPr id="8203" name="Rectangle 11"/>
            <p:cNvSpPr>
              <a:spLocks noChangeArrowheads="1"/>
            </p:cNvSpPr>
            <p:nvPr/>
          </p:nvSpPr>
          <p:spPr bwMode="blackWhite">
            <a:xfrm>
              <a:off x="4186238" y="4757738"/>
              <a:ext cx="838200" cy="3698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2562" tIns="92075" rIns="182562" bIns="92075">
              <a:spAutoFit/>
            </a:bodyPr>
            <a:lstStyle>
              <a:lvl1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95000"/>
                </a:lnSpc>
              </a:pPr>
              <a:r>
                <a:rPr lang="en-US" altLang="en-US" sz="1200">
                  <a:latin typeface="Courier New" pitchFamily="49" charset="0"/>
                </a:rPr>
                <a:t>hello</a:t>
              </a: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blackWhite">
            <a:xfrm>
              <a:off x="3243263" y="4757738"/>
              <a:ext cx="469900" cy="3698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2562" tIns="92075" rIns="182562" bIns="92075">
              <a:spAutoFit/>
            </a:bodyPr>
            <a:lstStyle>
              <a:lvl1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95000"/>
                </a:lnSpc>
              </a:pPr>
              <a:r>
                <a:rPr lang="en-US" altLang="en-US" sz="1200">
                  <a:latin typeface="Courier New" pitchFamily="49" charset="0"/>
                </a:rPr>
                <a:t>a</a:t>
              </a:r>
            </a:p>
          </p:txBody>
        </p:sp>
        <p:cxnSp>
          <p:nvCxnSpPr>
            <p:cNvPr id="8205" name="AutoShape 13"/>
            <p:cNvCxnSpPr>
              <a:cxnSpLocks noChangeShapeType="1"/>
              <a:stCxn id="8204" idx="3"/>
              <a:endCxn id="8203" idx="1"/>
            </p:cNvCxnSpPr>
            <p:nvPr/>
          </p:nvCxnSpPr>
          <p:spPr bwMode="auto">
            <a:xfrm>
              <a:off x="3713163" y="4943475"/>
              <a:ext cx="4730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6" name="Rectangle 14"/>
            <p:cNvSpPr>
              <a:spLocks noChangeArrowheads="1"/>
            </p:cNvSpPr>
            <p:nvPr/>
          </p:nvSpPr>
          <p:spPr bwMode="blackWhite">
            <a:xfrm>
              <a:off x="4186238" y="5270500"/>
              <a:ext cx="561975" cy="3698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2562" tIns="92075" rIns="182562" bIns="92075">
              <a:spAutoFit/>
            </a:bodyPr>
            <a:lstStyle>
              <a:lvl1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95000"/>
                </a:lnSpc>
              </a:pPr>
              <a:r>
                <a:rPr lang="en-US" altLang="en-US" sz="1200">
                  <a:latin typeface="Courier New" pitchFamily="49" charset="0"/>
                </a:rPr>
                <a:t>he</a:t>
              </a: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blackWhite">
            <a:xfrm>
              <a:off x="3243263" y="5270500"/>
              <a:ext cx="469900" cy="3698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2562" tIns="92075" rIns="182562" bIns="92075">
              <a:spAutoFit/>
            </a:bodyPr>
            <a:lstStyle>
              <a:lvl1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95000"/>
                </a:lnSpc>
              </a:pPr>
              <a:r>
                <a:rPr lang="en-US" altLang="en-US" sz="1200">
                  <a:latin typeface="Courier New" pitchFamily="49" charset="0"/>
                </a:rPr>
                <a:t>b</a:t>
              </a:r>
            </a:p>
          </p:txBody>
        </p:sp>
        <p:cxnSp>
          <p:nvCxnSpPr>
            <p:cNvPr id="8208" name="AutoShape 16"/>
            <p:cNvCxnSpPr>
              <a:cxnSpLocks noChangeShapeType="1"/>
            </p:cNvCxnSpPr>
            <p:nvPr/>
          </p:nvCxnSpPr>
          <p:spPr bwMode="auto">
            <a:xfrm>
              <a:off x="3713163" y="5456238"/>
              <a:ext cx="4730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9" name="Rectangle 17"/>
            <p:cNvSpPr>
              <a:spLocks noChangeArrowheads="1"/>
            </p:cNvSpPr>
            <p:nvPr/>
          </p:nvSpPr>
          <p:spPr bwMode="blackWhite">
            <a:xfrm>
              <a:off x="4186238" y="5784850"/>
              <a:ext cx="654050" cy="3698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2562" tIns="92075" rIns="182562" bIns="92075">
              <a:spAutoFit/>
            </a:bodyPr>
            <a:lstStyle>
              <a:lvl1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95000"/>
                </a:lnSpc>
              </a:pPr>
              <a:r>
                <a:rPr lang="en-US" altLang="en-US" sz="1200">
                  <a:latin typeface="Courier New" pitchFamily="49" charset="0"/>
                </a:rPr>
                <a:t>zzz</a:t>
              </a:r>
            </a:p>
          </p:txBody>
        </p:sp>
        <p:sp>
          <p:nvSpPr>
            <p:cNvPr id="8210" name="Rectangle 18"/>
            <p:cNvSpPr>
              <a:spLocks noChangeArrowheads="1"/>
            </p:cNvSpPr>
            <p:nvPr/>
          </p:nvSpPr>
          <p:spPr bwMode="blackWhite">
            <a:xfrm>
              <a:off x="3243263" y="5784850"/>
              <a:ext cx="469900" cy="3698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2562" tIns="92075" rIns="182562" bIns="92075">
              <a:spAutoFit/>
            </a:bodyPr>
            <a:lstStyle>
              <a:lvl1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604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  <a:tab pos="1485900" algn="l"/>
                  <a:tab pos="1828800" algn="l"/>
                  <a:tab pos="2228850" algn="l"/>
                </a:tabLs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95000"/>
                </a:lnSpc>
              </a:pPr>
              <a:r>
                <a:rPr lang="en-US" altLang="en-US" sz="1200">
                  <a:latin typeface="Courier New" pitchFamily="49" charset="0"/>
                </a:rPr>
                <a:t>c</a:t>
              </a:r>
            </a:p>
          </p:txBody>
        </p:sp>
        <p:cxnSp>
          <p:nvCxnSpPr>
            <p:cNvPr id="8211" name="AutoShape 19"/>
            <p:cNvCxnSpPr>
              <a:cxnSpLocks noChangeShapeType="1"/>
              <a:stCxn id="8210" idx="3"/>
              <a:endCxn id="8209" idx="1"/>
            </p:cNvCxnSpPr>
            <p:nvPr/>
          </p:nvCxnSpPr>
          <p:spPr bwMode="auto">
            <a:xfrm>
              <a:off x="3713163" y="5970588"/>
              <a:ext cx="4730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String literals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 literals automatically converted into </a:t>
            </a:r>
            <a:r>
              <a:rPr lang="en-US" altLang="en-US" smtClean="0">
                <a:latin typeface="Courier New" pitchFamily="49" charset="0"/>
              </a:rPr>
              <a:t>string</a:t>
            </a:r>
            <a:r>
              <a:rPr lang="en-US" altLang="en-US" smtClean="0"/>
              <a:t> objects</a:t>
            </a:r>
          </a:p>
          <a:p>
            <a:pPr lvl="1" eaLnBrk="1" hangingPunct="1"/>
            <a:r>
              <a:rPr lang="en-US" altLang="en-US" smtClean="0"/>
              <a:t>convenient shorthand for common case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blackWhite">
          <a:xfrm>
            <a:off x="3517900" y="3159125"/>
            <a:ext cx="2971800" cy="977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82562" tIns="92075" rIns="182562" bIns="92075">
            <a:spAutoFit/>
          </a:bodyPr>
          <a:lstStyle>
            <a:lvl1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</a:pPr>
            <a:endParaRPr lang="en-US" altLang="en-US" sz="180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altLang="en-US" sz="1800">
                <a:latin typeface="Courier New" pitchFamily="49" charset="0"/>
              </a:rPr>
              <a:t>string s = </a:t>
            </a:r>
            <a:r>
              <a:rPr lang="en-US" altLang="en-US" sz="1800">
                <a:solidFill>
                  <a:schemeClr val="accent2"/>
                </a:solidFill>
                <a:latin typeface="Courier New" pitchFamily="49" charset="0"/>
              </a:rPr>
              <a:t>"hello"</a:t>
            </a:r>
            <a:r>
              <a:rPr lang="en-US" altLang="en-US" sz="1800">
                <a:latin typeface="Courier New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endParaRPr lang="en-US" altLang="en-US" sz="1800">
              <a:latin typeface="Courier New" pitchFamily="49" charset="0"/>
            </a:endParaRP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blackWhite">
          <a:xfrm>
            <a:off x="2932113" y="3652838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blackWhite">
          <a:xfrm>
            <a:off x="731838" y="3467100"/>
            <a:ext cx="2276475" cy="358775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>
                <a:latin typeface="Courier New" pitchFamily="49" charset="0"/>
              </a:rPr>
              <a:t>string</a:t>
            </a:r>
            <a:r>
              <a:rPr lang="en-US" altLang="en-US" sz="1600" b="0"/>
              <a:t> object created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blackWhite">
          <a:xfrm>
            <a:off x="5470525" y="4514850"/>
            <a:ext cx="838200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2562" tIns="92075" rIns="182562" bIns="92075">
            <a:spAutoFit/>
          </a:bodyPr>
          <a:lstStyle>
            <a:lvl1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sz="1200">
                <a:latin typeface="Courier New" pitchFamily="49" charset="0"/>
              </a:rPr>
              <a:t>hello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blackWhite">
          <a:xfrm>
            <a:off x="4527550" y="4514850"/>
            <a:ext cx="469900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2562" tIns="92075" rIns="182562" bIns="92075">
            <a:spAutoFit/>
          </a:bodyPr>
          <a:lstStyle>
            <a:lvl1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sz="1200">
                <a:latin typeface="Courier New" pitchFamily="49" charset="0"/>
              </a:rPr>
              <a:t>s</a:t>
            </a:r>
          </a:p>
        </p:txBody>
      </p:sp>
      <p:cxnSp>
        <p:nvCxnSpPr>
          <p:cNvPr id="9225" name="AutoShape 9"/>
          <p:cNvCxnSpPr>
            <a:cxnSpLocks noChangeShapeType="1"/>
            <a:stCxn id="9224" idx="3"/>
            <a:endCxn id="9223" idx="1"/>
          </p:cNvCxnSpPr>
          <p:nvPr/>
        </p:nvCxnSpPr>
        <p:spPr bwMode="auto">
          <a:xfrm>
            <a:off x="4997450" y="4700588"/>
            <a:ext cx="4730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Escape sequence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 include escape sequence in string</a:t>
            </a:r>
          </a:p>
          <a:p>
            <a:pPr lvl="1" eaLnBrk="1" hangingPunct="1"/>
            <a:r>
              <a:rPr lang="en-US" altLang="en-US" smtClean="0"/>
              <a:t>precede special characters with </a:t>
            </a:r>
            <a:r>
              <a:rPr lang="en-US" altLang="en-US" b="1" smtClean="0">
                <a:latin typeface="Courier New" pitchFamily="49" charset="0"/>
              </a:rPr>
              <a:t>\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blackWhite">
          <a:xfrm>
            <a:off x="3119438" y="3027363"/>
            <a:ext cx="3790950" cy="2019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82562" tIns="92075" rIns="182562" bIns="92075">
            <a:spAutoFit/>
          </a:bodyPr>
          <a:lstStyle>
            <a:lvl1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sz="1800">
                <a:latin typeface="Courier New" pitchFamily="49" charset="0"/>
              </a:rPr>
              <a:t>string a = "hello</a:t>
            </a:r>
            <a:r>
              <a:rPr lang="en-US" altLang="en-US" sz="1800">
                <a:solidFill>
                  <a:schemeClr val="accent2"/>
                </a:solidFill>
                <a:latin typeface="Courier New" pitchFamily="49" charset="0"/>
              </a:rPr>
              <a:t>\n</a:t>
            </a:r>
            <a:r>
              <a:rPr lang="en-US" altLang="en-US" sz="1800">
                <a:latin typeface="Courier New" pitchFamily="49" charset="0"/>
              </a:rPr>
              <a:t>";</a:t>
            </a:r>
          </a:p>
          <a:p>
            <a:pPr>
              <a:lnSpc>
                <a:spcPct val="95000"/>
              </a:lnSpc>
            </a:pPr>
            <a:endParaRPr lang="en-US" altLang="en-US" sz="180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altLang="en-US" sz="1800">
                <a:latin typeface="Courier New" pitchFamily="49" charset="0"/>
              </a:rPr>
              <a:t>string b = "</a:t>
            </a:r>
            <a:r>
              <a:rPr lang="en-US" altLang="en-US" sz="1800">
                <a:solidFill>
                  <a:schemeClr val="accent2"/>
                </a:solidFill>
                <a:latin typeface="Courier New" pitchFamily="49" charset="0"/>
              </a:rPr>
              <a:t>\"</a:t>
            </a:r>
            <a:r>
              <a:rPr lang="en-US" altLang="en-US" sz="1800">
                <a:latin typeface="Courier New" pitchFamily="49" charset="0"/>
              </a:rPr>
              <a:t>";</a:t>
            </a:r>
          </a:p>
          <a:p>
            <a:pPr>
              <a:lnSpc>
                <a:spcPct val="95000"/>
              </a:lnSpc>
            </a:pPr>
            <a:endParaRPr lang="en-US" altLang="en-US" sz="180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altLang="en-US" sz="1800">
                <a:latin typeface="Courier New" pitchFamily="49" charset="0"/>
              </a:rPr>
              <a:t>string c = "C:</a:t>
            </a:r>
            <a:r>
              <a:rPr lang="en-US" altLang="en-US" sz="1800">
                <a:solidFill>
                  <a:schemeClr val="accent2"/>
                </a:solidFill>
                <a:latin typeface="Courier New" pitchFamily="49" charset="0"/>
              </a:rPr>
              <a:t>\\</a:t>
            </a:r>
            <a:r>
              <a:rPr lang="en-US" altLang="en-US" sz="1800">
                <a:latin typeface="Courier New" pitchFamily="49" charset="0"/>
              </a:rPr>
              <a:t>WINDOWS";</a:t>
            </a:r>
          </a:p>
          <a:p>
            <a:pPr>
              <a:lnSpc>
                <a:spcPct val="95000"/>
              </a:lnSpc>
            </a:pPr>
            <a:endParaRPr lang="en-US" altLang="en-US" sz="180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altLang="en-US" sz="1800">
                <a:latin typeface="Courier New" pitchFamily="49" charset="0"/>
              </a:rPr>
              <a:t>...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blackWhite">
          <a:xfrm>
            <a:off x="2524125" y="3259138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blackWhite">
          <a:xfrm>
            <a:off x="1620838" y="3082925"/>
            <a:ext cx="915987" cy="358775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0"/>
              <a:t>linefeed</a:t>
            </a:r>
          </a:p>
        </p:txBody>
      </p:sp>
      <p:sp>
        <p:nvSpPr>
          <p:cNvPr id="10247" name="Line 10"/>
          <p:cNvSpPr>
            <a:spLocks noChangeShapeType="1"/>
          </p:cNvSpPr>
          <p:nvPr/>
        </p:nvSpPr>
        <p:spPr bwMode="blackWhite">
          <a:xfrm>
            <a:off x="2524125" y="3779838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AutoShape 11"/>
          <p:cNvSpPr>
            <a:spLocks noChangeArrowheads="1"/>
          </p:cNvSpPr>
          <p:nvPr/>
        </p:nvSpPr>
        <p:spPr bwMode="blackWhite">
          <a:xfrm>
            <a:off x="1157288" y="3603625"/>
            <a:ext cx="1382712" cy="358775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0"/>
              <a:t>double quote</a:t>
            </a:r>
          </a:p>
        </p:txBody>
      </p:sp>
      <p:sp>
        <p:nvSpPr>
          <p:cNvPr id="10249" name="Line 12"/>
          <p:cNvSpPr>
            <a:spLocks noChangeShapeType="1"/>
          </p:cNvSpPr>
          <p:nvPr/>
        </p:nvSpPr>
        <p:spPr bwMode="blackWhite">
          <a:xfrm>
            <a:off x="2524125" y="4294188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AutoShape 13"/>
          <p:cNvSpPr>
            <a:spLocks noChangeArrowheads="1"/>
          </p:cNvSpPr>
          <p:nvPr/>
        </p:nvSpPr>
        <p:spPr bwMode="blackWhite">
          <a:xfrm>
            <a:off x="1431925" y="4110038"/>
            <a:ext cx="1108075" cy="358775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0"/>
              <a:t>backslash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Verbatim string literal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 create verbatim string literal</a:t>
            </a:r>
          </a:p>
          <a:p>
            <a:pPr lvl="1" eaLnBrk="1" hangingPunct="1"/>
            <a:r>
              <a:rPr lang="en-US" altLang="en-US" smtClean="0"/>
              <a:t>precede with </a:t>
            </a:r>
            <a:r>
              <a:rPr lang="en-US" altLang="en-US" b="1" smtClean="0">
                <a:latin typeface="Courier New" pitchFamily="49" charset="0"/>
              </a:rPr>
              <a:t>@</a:t>
            </a:r>
          </a:p>
          <a:p>
            <a:pPr lvl="1" eaLnBrk="1" hangingPunct="1"/>
            <a:r>
              <a:rPr lang="en-US" altLang="en-US" smtClean="0"/>
              <a:t>helps reduce need for escape sequences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blackWhite">
          <a:xfrm>
            <a:off x="2636838" y="3559175"/>
            <a:ext cx="5156200" cy="977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82562" tIns="92075" rIns="182562" bIns="92075">
            <a:spAutoFit/>
          </a:bodyPr>
          <a:lstStyle>
            <a:lvl1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</a:pPr>
            <a:endParaRPr lang="en-US" altLang="en-US" sz="180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altLang="en-US" sz="1800">
                <a:latin typeface="Courier New" pitchFamily="49" charset="0"/>
              </a:rPr>
              <a:t>string path = </a:t>
            </a:r>
            <a:r>
              <a:rPr lang="en-US" altLang="en-US" sz="1800">
                <a:solidFill>
                  <a:schemeClr val="accent2"/>
                </a:solidFill>
                <a:latin typeface="Courier New" pitchFamily="49" charset="0"/>
              </a:rPr>
              <a:t>@</a:t>
            </a:r>
            <a:r>
              <a:rPr lang="en-US" altLang="en-US" sz="1800">
                <a:latin typeface="Courier New" pitchFamily="49" charset="0"/>
              </a:rPr>
              <a:t>"C:\WINDOWS\Config";</a:t>
            </a:r>
          </a:p>
          <a:p>
            <a:pPr>
              <a:lnSpc>
                <a:spcPct val="95000"/>
              </a:lnSpc>
            </a:pPr>
            <a:endParaRPr lang="en-US" altLang="en-US" sz="1800">
              <a:latin typeface="Courier New" pitchFamily="49" charset="0"/>
            </a:endParaRPr>
          </a:p>
        </p:txBody>
      </p:sp>
      <p:sp>
        <p:nvSpPr>
          <p:cNvPr id="11269" name="Line 9"/>
          <p:cNvSpPr>
            <a:spLocks noChangeShapeType="1"/>
          </p:cNvSpPr>
          <p:nvPr/>
        </p:nvSpPr>
        <p:spPr bwMode="blackWhite">
          <a:xfrm>
            <a:off x="2060575" y="405447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AutoShape 10"/>
          <p:cNvSpPr>
            <a:spLocks noChangeArrowheads="1"/>
          </p:cNvSpPr>
          <p:nvPr/>
        </p:nvSpPr>
        <p:spPr bwMode="blackWhite">
          <a:xfrm>
            <a:off x="1003300" y="3870325"/>
            <a:ext cx="1042988" cy="358775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0"/>
              <a:t> verbatim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String length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 provides read only </a:t>
            </a:r>
            <a:r>
              <a:rPr lang="en-US" altLang="en-US" smtClean="0">
                <a:latin typeface="Courier New" pitchFamily="49" charset="0"/>
              </a:rPr>
              <a:t>Length</a:t>
            </a:r>
            <a:r>
              <a:rPr lang="en-US" altLang="en-US" smtClean="0"/>
              <a:t> property</a:t>
            </a:r>
          </a:p>
        </p:txBody>
      </p:sp>
      <p:sp>
        <p:nvSpPr>
          <p:cNvPr id="12292" name="Rectangle 7"/>
          <p:cNvSpPr>
            <a:spLocks noChangeArrowheads="1"/>
          </p:cNvSpPr>
          <p:nvPr/>
        </p:nvSpPr>
        <p:spPr bwMode="blackWhite">
          <a:xfrm>
            <a:off x="3517900" y="3159125"/>
            <a:ext cx="2971800" cy="149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82562" tIns="92075" rIns="182562" bIns="92075">
            <a:spAutoFit/>
          </a:bodyPr>
          <a:lstStyle>
            <a:lvl1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</a:pPr>
            <a:endParaRPr lang="en-US" altLang="en-US" sz="180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altLang="en-US" sz="1800">
                <a:latin typeface="Courier New" pitchFamily="49" charset="0"/>
              </a:rPr>
              <a:t>string s = "hello";</a:t>
            </a:r>
          </a:p>
          <a:p>
            <a:pPr>
              <a:lnSpc>
                <a:spcPct val="95000"/>
              </a:lnSpc>
            </a:pPr>
            <a:endParaRPr lang="en-US" altLang="en-US" sz="180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altLang="en-US" sz="1800">
                <a:latin typeface="Courier New" pitchFamily="49" charset="0"/>
              </a:rPr>
              <a:t>int l = s.</a:t>
            </a:r>
            <a:r>
              <a:rPr lang="en-US" altLang="en-US" sz="1800">
                <a:solidFill>
                  <a:schemeClr val="accent2"/>
                </a:solidFill>
                <a:latin typeface="Courier New" pitchFamily="49" charset="0"/>
              </a:rPr>
              <a:t>Length</a:t>
            </a:r>
            <a:r>
              <a:rPr lang="en-US" altLang="en-US" sz="1800">
                <a:latin typeface="Courier New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endParaRPr lang="en-US" altLang="en-US" sz="1800">
              <a:latin typeface="Courier New" pitchFamily="49" charset="0"/>
            </a:endParaRPr>
          </a:p>
        </p:txBody>
      </p:sp>
      <p:sp>
        <p:nvSpPr>
          <p:cNvPr id="12293" name="Line 8"/>
          <p:cNvSpPr>
            <a:spLocks noChangeShapeType="1"/>
          </p:cNvSpPr>
          <p:nvPr/>
        </p:nvSpPr>
        <p:spPr bwMode="blackWhite">
          <a:xfrm>
            <a:off x="2924175" y="416877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9"/>
          <p:cNvSpPr>
            <a:spLocks noChangeArrowheads="1"/>
          </p:cNvSpPr>
          <p:nvPr/>
        </p:nvSpPr>
        <p:spPr bwMode="blackWhite">
          <a:xfrm>
            <a:off x="1409700" y="3984625"/>
            <a:ext cx="1550988" cy="358775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0"/>
              <a:t>length will be 5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Xoriant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Xoriant PPT Template v1" id="{3C23C2DA-CCF2-42ED-8459-502AE558C3F8}" vid="{B8F457F2-2432-485C-9DA8-EF518AB3295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XoriantTheme1</Template>
  <TotalTime>6658</TotalTime>
  <Words>1272</Words>
  <Application>Microsoft Office PowerPoint</Application>
  <PresentationFormat>Letter Paper (8.5x11 in)</PresentationFormat>
  <Paragraphs>344</Paragraphs>
  <Slides>22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XoriantTheme1</vt:lpstr>
      <vt:lpstr>String</vt:lpstr>
      <vt:lpstr>Objectives</vt:lpstr>
      <vt:lpstr>String class</vt:lpstr>
      <vt:lpstr>String alias</vt:lpstr>
      <vt:lpstr>String creation</vt:lpstr>
      <vt:lpstr>String literals</vt:lpstr>
      <vt:lpstr>Escape sequence</vt:lpstr>
      <vt:lpstr>Verbatim string literal</vt:lpstr>
      <vt:lpstr>String length</vt:lpstr>
      <vt:lpstr>String indexer</vt:lpstr>
      <vt:lpstr>String comparison</vt:lpstr>
      <vt:lpstr>String concatenation</vt:lpstr>
      <vt:lpstr>String immutability</vt:lpstr>
      <vt:lpstr>String inefficiency</vt:lpstr>
      <vt:lpstr>StringBuilder class</vt:lpstr>
      <vt:lpstr>StringBuilder mutability</vt:lpstr>
      <vt:lpstr>StringBuilder internally managed capacity</vt:lpstr>
      <vt:lpstr>StringBuilder user managed capacity</vt:lpstr>
      <vt:lpstr>StringBuilder typical usage</vt:lpstr>
      <vt:lpstr>String And StringBuilder</vt:lpstr>
      <vt:lpstr>Summary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</dc:title>
  <dc:creator>Naeem Khalid</dc:creator>
  <cp:lastModifiedBy>Vighnesh Ambekar</cp:lastModifiedBy>
  <cp:revision>352</cp:revision>
  <cp:lastPrinted>2001-12-20T19:53:13Z</cp:lastPrinted>
  <dcterms:created xsi:type="dcterms:W3CDTF">1999-07-01T05:01:02Z</dcterms:created>
  <dcterms:modified xsi:type="dcterms:W3CDTF">2017-08-17T12:12:13Z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String</vt:lpwstr>
  </property>
</Properties>
</file>