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77" r:id="rId4"/>
    <p:sldId id="278" r:id="rId5"/>
    <p:sldId id="288" r:id="rId6"/>
    <p:sldId id="299" r:id="rId7"/>
    <p:sldId id="282" r:id="rId8"/>
    <p:sldId id="306" r:id="rId9"/>
    <p:sldId id="307" r:id="rId10"/>
    <p:sldId id="308" r:id="rId11"/>
    <p:sldId id="283" r:id="rId12"/>
    <p:sldId id="291" r:id="rId13"/>
    <p:sldId id="305" r:id="rId14"/>
    <p:sldId id="301" r:id="rId15"/>
    <p:sldId id="309" r:id="rId16"/>
    <p:sldId id="304" r:id="rId17"/>
    <p:sldId id="296" r:id="rId18"/>
    <p:sldId id="297"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ctrTitle"/>
          </p:nvPr>
        </p:nvSpPr>
        <p:spPr>
          <a:xfrm>
            <a:off x="570297" y="2130428"/>
            <a:ext cx="7772400" cy="1470025"/>
          </a:xfrm>
          <a:prstGeom prst="rect">
            <a:avLst/>
          </a:prstGeom>
        </p:spPr>
        <p:txBody>
          <a:bodyPr>
            <a:normAutofit/>
          </a:bodyPr>
          <a:lstStyle>
            <a:lvl1pPr algn="l">
              <a:defRPr sz="4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685119"/>
            <a:ext cx="6400800" cy="806671"/>
          </a:xfrm>
        </p:spPr>
        <p:txBody>
          <a:bodyPr>
            <a:normAutofit/>
          </a:bodyPr>
          <a:lstStyle>
            <a:lvl1pPr marL="0" indent="0" algn="l">
              <a:buNone/>
              <a:defRPr sz="32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2418" y="4683276"/>
            <a:ext cx="1493523" cy="9916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5"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63500" y="2455334"/>
            <a:ext cx="6324600" cy="961263"/>
          </a:xfrm>
          <a:prstGeom prst="rect">
            <a:avLst/>
          </a:prstGeom>
        </p:spPr>
        <p:txBody>
          <a:bodyPr>
            <a:noAutofit/>
          </a:bodyPr>
          <a:lstStyle>
            <a:lvl1pPr>
              <a:defRPr sz="36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51B1E4-1DE0-4A72-B051-405867101204}" type="datetimeFigureOut">
              <a:rPr lang="en-US" smtClean="0"/>
              <a:t>8/24/2017</a:t>
            </a:fld>
            <a:endParaRPr lang="en-US"/>
          </a:p>
        </p:txBody>
      </p:sp>
      <p:sp>
        <p:nvSpPr>
          <p:cNvPr id="5" name="Footer Placeholder 4"/>
          <p:cNvSpPr>
            <a:spLocks noGrp="1"/>
          </p:cNvSpPr>
          <p:nvPr>
            <p:ph type="ftr" sz="quarter" idx="11"/>
          </p:nvPr>
        </p:nvSpPr>
        <p:spPr>
          <a:xfrm>
            <a:off x="2667000" y="6356350"/>
            <a:ext cx="3352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265B2E0-A73E-4491-9455-17DDFE9656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45782"/>
            <a:ext cx="8038215" cy="5193913"/>
          </a:xfrm>
        </p:spPr>
        <p:txBody>
          <a:bodyPr>
            <a:normAutofit/>
          </a:bodyPr>
          <a:lstStyle>
            <a:lvl1pPr marL="287338" indent="-287338">
              <a:buFont typeface="Arial" panose="020B0604020202020204" pitchFamily="34" charset="0"/>
              <a:buChar char="•"/>
              <a:defRPr sz="2000"/>
            </a:lvl1pPr>
            <a:lvl2pPr marL="574675" indent="-287338">
              <a:buFont typeface="Arial" panose="020B0604020202020204" pitchFamily="34" charset="0"/>
              <a:buChar char="•"/>
              <a:defRPr sz="1800"/>
            </a:lvl2pPr>
            <a:lvl3pPr>
              <a:buFont typeface="Calibri" pitchFamily="34" charset="0"/>
              <a:buChar char="I"/>
              <a:defRPr/>
            </a:lvl3pPr>
            <a:lvl4pPr>
              <a:buFont typeface="Calibri" pitchFamily="34" charset="0"/>
              <a:buChar char="I"/>
              <a:defRPr/>
            </a:lvl4pPr>
            <a:lvl5pPr>
              <a:buFont typeface="Calibri" pitchFamily="34" charset="0"/>
              <a:buChar char="I"/>
              <a:defRPr/>
            </a:lvl5pPr>
          </a:lstStyle>
          <a:p>
            <a:pPr lvl="0"/>
            <a:r>
              <a:rPr lang="en-US"/>
              <a:t>Click to edit Master text styles</a:t>
            </a:r>
          </a:p>
          <a:p>
            <a:pPr lvl="1"/>
            <a:r>
              <a:rPr lang="en-US"/>
              <a:t>Second level</a:t>
            </a:r>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10"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lvl1pPr>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5"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14812_abstract_green_green_abstract_art.jpg"/>
          <p:cNvPicPr>
            <a:picLocks noChangeAspect="1"/>
          </p:cNvPicPr>
          <p:nvPr/>
        </p:nvPicPr>
        <p:blipFill>
          <a:blip r:embed="rId2" cstate="screen">
            <a:extLst>
              <a:ext uri="{28A0092B-C50C-407E-A947-70E740481C1C}">
                <a14:useLocalDpi xmlns:a14="http://schemas.microsoft.com/office/drawing/2010/main"/>
              </a:ext>
            </a:extLst>
          </a:blip>
          <a:srcRect r="18465"/>
          <a:stretch>
            <a:fillRect/>
          </a:stretch>
        </p:blipFill>
        <p:spPr>
          <a:xfrm>
            <a:off x="0" y="0"/>
            <a:ext cx="9144000" cy="6858000"/>
          </a:xfrm>
          <a:prstGeom prst="rect">
            <a:avLst/>
          </a:prstGeom>
        </p:spPr>
      </p:pic>
      <p:sp>
        <p:nvSpPr>
          <p:cNvPr id="2" name="Title 1"/>
          <p:cNvSpPr>
            <a:spLocks noGrp="1"/>
          </p:cNvSpPr>
          <p:nvPr>
            <p:ph type="title"/>
          </p:nvPr>
        </p:nvSpPr>
        <p:spPr>
          <a:xfrm>
            <a:off x="722313" y="2906713"/>
            <a:ext cx="7772400" cy="1362075"/>
          </a:xfrm>
          <a:prstGeom prst="rect">
            <a:avLst/>
          </a:prstGeom>
        </p:spPr>
        <p:txBody>
          <a:bodyPr anchor="ctr">
            <a:normAutofit/>
          </a:bodyPr>
          <a:lstStyle>
            <a:lvl1pPr algn="l">
              <a:defRPr sz="3600" b="1" cap="all">
                <a:solidFill>
                  <a:schemeClr val="bg1"/>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4268788"/>
            <a:ext cx="7772400" cy="1500187"/>
          </a:xfrm>
        </p:spPr>
        <p:txBody>
          <a:bodyPr anchor="t"/>
          <a:lstStyle>
            <a:lvl1pPr marL="0" indent="0">
              <a:buNone/>
              <a:defRPr sz="2000">
                <a:solidFill>
                  <a:schemeClr val="bg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4"/>
          <p:cNvSpPr>
            <a:spLocks noGrp="1"/>
          </p:cNvSpPr>
          <p:nvPr>
            <p:ph type="sldNum" sz="quarter" idx="10"/>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8"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4"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14323"/>
            <a:ext cx="3008313" cy="833011"/>
          </a:xfrm>
          <a:prstGeom prst="rect">
            <a:avLst/>
          </a:prstGeo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114323"/>
            <a:ext cx="5111750" cy="5011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947333"/>
            <a:ext cx="3008313" cy="41788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7"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03032"/>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53651"/>
            <a:ext cx="5486400" cy="39894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76977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sp>
        <p:nvSpPr>
          <p:cNvPr id="6" name="Title Placeholder 1"/>
          <p:cNvSpPr txBox="1">
            <a:spLocks/>
          </p:cNvSpPr>
          <p:nvPr/>
        </p:nvSpPr>
        <p:spPr>
          <a:xfrm>
            <a:off x="0" y="0"/>
            <a:ext cx="7737986" cy="10184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a:solidFill>
                  <a:schemeClr val="bg1"/>
                </a:solidFill>
                <a:latin typeface="+mj-lt"/>
                <a:ea typeface="+mj-ea"/>
                <a:cs typeface="+mj-cs"/>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4"/>
          <p:cNvSpPr>
            <a:spLocks noGrp="1"/>
          </p:cNvSpPr>
          <p:nvPr>
            <p:ph type="sldNum" sz="quarter" idx="4"/>
          </p:nvPr>
        </p:nvSpPr>
        <p:spPr>
          <a:xfrm>
            <a:off x="8712943" y="6439696"/>
            <a:ext cx="422122" cy="401637"/>
          </a:xfrm>
          <a:prstGeom prst="rect">
            <a:avLst/>
          </a:prstGeom>
        </p:spPr>
        <p:txBody>
          <a:bodyPr/>
          <a:lstStyle>
            <a:lvl1pPr>
              <a:defRPr sz="1400"/>
            </a:lvl1pPr>
          </a:lstStyle>
          <a:p>
            <a:fld id="{F265B2E0-A73E-4491-9455-17DDFE9656DB}" type="slidenum">
              <a:rPr lang="en-US" smtClean="0"/>
              <a:t>‹#›</a:t>
            </a:fld>
            <a:endParaRPr lang="en-US"/>
          </a:p>
        </p:txBody>
      </p:sp>
      <p:pic>
        <p:nvPicPr>
          <p:cNvPr id="6" name="Picture 5" descr="14812_abstract_green_green_abstract_art.jpg"/>
          <p:cNvPicPr>
            <a:picLocks noChangeAspect="1"/>
          </p:cNvPicPr>
          <p:nvPr/>
        </p:nvPicPr>
        <p:blipFill>
          <a:blip r:embed="rId13" cstate="screen">
            <a:extLst>
              <a:ext uri="{28A0092B-C50C-407E-A947-70E740481C1C}">
                <a14:useLocalDpi xmlns:a14="http://schemas.microsoft.com/office/drawing/2010/main"/>
              </a:ext>
            </a:extLst>
          </a:blip>
          <a:srcRect t="24615" r="18465" b="60855"/>
          <a:stretch>
            <a:fillRect/>
          </a:stretch>
        </p:blipFill>
        <p:spPr>
          <a:xfrm rot="10800000">
            <a:off x="-1" y="1"/>
            <a:ext cx="9144001" cy="1018441"/>
          </a:xfrm>
          <a:prstGeom prst="rect">
            <a:avLst/>
          </a:prstGeom>
        </p:spPr>
      </p:pic>
      <p:sp>
        <p:nvSpPr>
          <p:cNvPr id="9" name="Title Placeholder 1"/>
          <p:cNvSpPr>
            <a:spLocks noGrp="1"/>
          </p:cNvSpPr>
          <p:nvPr>
            <p:ph type="title"/>
          </p:nvPr>
        </p:nvSpPr>
        <p:spPr>
          <a:xfrm>
            <a:off x="0" y="0"/>
            <a:ext cx="7737986" cy="101844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44590" y="77581"/>
            <a:ext cx="1217640" cy="808448"/>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xoriant.com/"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7851648" cy="3124200"/>
          </a:xfrm>
        </p:spPr>
        <p:txBody>
          <a:bodyPr>
            <a:normAutofit/>
          </a:bodyPr>
          <a:lstStyle/>
          <a:p>
            <a:pPr algn="ctr"/>
            <a:r>
              <a:rPr lang="en-US" dirty="0"/>
              <a:t>Multithreading And Parallel Programming</a:t>
            </a:r>
          </a:p>
        </p:txBody>
      </p:sp>
    </p:spTree>
    <p:extLst>
      <p:ext uri="{BB962C8B-B14F-4D97-AF65-F5344CB8AC3E}">
        <p14:creationId xmlns:p14="http://schemas.microsoft.com/office/powerpoint/2010/main" val="335212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Pooling</a:t>
            </a:r>
            <a:br>
              <a:rPr lang="en-US" dirty="0"/>
            </a:br>
            <a:endParaRPr lang="en-US" dirty="0"/>
          </a:p>
        </p:txBody>
      </p:sp>
      <p:sp>
        <p:nvSpPr>
          <p:cNvPr id="3" name="Content Placeholder 2"/>
          <p:cNvSpPr>
            <a:spLocks noGrp="1"/>
          </p:cNvSpPr>
          <p:nvPr>
            <p:ph idx="1"/>
          </p:nvPr>
        </p:nvSpPr>
        <p:spPr>
          <a:xfrm>
            <a:off x="152400" y="1219200"/>
            <a:ext cx="8763000" cy="5486399"/>
          </a:xfrm>
        </p:spPr>
        <p:txBody>
          <a:bodyPr>
            <a:normAutofit/>
          </a:bodyPr>
          <a:lstStyle/>
          <a:p>
            <a:r>
              <a:rPr lang="en-US" sz="2000" dirty="0"/>
              <a:t> When a client request comes in, a thread is created to serve the request. Resources are allocated by OS to the Thread, like Memory, etc. Then Task is executed and GC runs to deallocate the Thread Object. </a:t>
            </a:r>
          </a:p>
          <a:p>
            <a:r>
              <a:rPr lang="en-US" sz="2000" dirty="0"/>
              <a:t>But after ‘Task Execution’, instead of running GC to free thread Object, if we put the Thread in Thread Pool, then we don’t have to repeat the 3 steps for every new request (Thread Object creation, Resource Allocation by OS and GC).</a:t>
            </a:r>
          </a:p>
          <a:p>
            <a:r>
              <a:rPr lang="en-US" sz="2000" b="1" dirty="0"/>
              <a:t>Advantage of Thread Pool</a:t>
            </a:r>
            <a:endParaRPr lang="en-US" sz="2000" dirty="0"/>
          </a:p>
          <a:p>
            <a:pPr marL="0" lvl="0" indent="0">
              <a:buNone/>
            </a:pPr>
            <a:r>
              <a:rPr lang="en-US" sz="2000" dirty="0"/>
              <a:t>           -Thread object creation and resource allocation is done only once.</a:t>
            </a:r>
          </a:p>
          <a:p>
            <a:pPr marL="0" lvl="0" indent="0">
              <a:buNone/>
            </a:pPr>
            <a:r>
              <a:rPr lang="en-US" sz="2000" dirty="0"/>
              <a:t>            -We can put limit to no. of Threads in Thread Pool. </a:t>
            </a:r>
          </a:p>
          <a:p>
            <a:r>
              <a:rPr lang="en-US" sz="2000" dirty="0" err="1"/>
              <a:t>ThreadPool</a:t>
            </a:r>
            <a:r>
              <a:rPr lang="en-US" sz="2000" dirty="0"/>
              <a:t> can be implemented in 2 ways:</a:t>
            </a:r>
          </a:p>
          <a:p>
            <a:pPr marL="0" lvl="0" indent="0">
              <a:buNone/>
            </a:pPr>
            <a:r>
              <a:rPr lang="en-US" sz="2000" dirty="0"/>
              <a:t>         - Using TPL</a:t>
            </a:r>
          </a:p>
          <a:p>
            <a:pPr marL="0" lvl="0" indent="0">
              <a:buNone/>
            </a:pPr>
            <a:r>
              <a:rPr lang="en-US" sz="2000" dirty="0"/>
              <a:t>         - Use </a:t>
            </a:r>
            <a:r>
              <a:rPr lang="en-US" sz="2000" dirty="0" err="1"/>
              <a:t>ThreadPool</a:t>
            </a:r>
            <a:r>
              <a:rPr lang="en-US" sz="2000" dirty="0"/>
              <a:t> class instead of Thread class to create thread object.</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121726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Always remember thread synchronization also comes with a performance cost as now all threads can't just go and update the global variable blindly. Thread synchronization constructs make sure that the update happens only by one thread at a time. If two threads arrive at the same time then one of them will have to wait so that he sees the latest value updated by other thread before updating.</a:t>
            </a:r>
          </a:p>
          <a:p>
            <a:r>
              <a:rPr lang="en-US" dirty="0"/>
              <a:t>There is every possibility of this solution to be even more worse performing than the previous two as most of the job is CPU-bound which results in context switching of all 10 threads and you are using multi-threading with thread synchronization. So you pay the cost of all three - Creation and management of threads, CPU context switching and Thread Synchronization.</a:t>
            </a:r>
          </a:p>
          <a:p>
            <a:pPr marL="457200" lvl="1" indent="0">
              <a:buNone/>
            </a:pPr>
            <a:endParaRPr lang="en-US" dirty="0"/>
          </a:p>
        </p:txBody>
      </p:sp>
    </p:spTree>
    <p:extLst>
      <p:ext uri="{BB962C8B-B14F-4D97-AF65-F5344CB8AC3E}">
        <p14:creationId xmlns:p14="http://schemas.microsoft.com/office/powerpoint/2010/main" val="182457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Programming - TPL (Task Parallel Library)</a:t>
            </a:r>
          </a:p>
        </p:txBody>
      </p:sp>
      <p:sp>
        <p:nvSpPr>
          <p:cNvPr id="3" name="Content Placeholder 2"/>
          <p:cNvSpPr>
            <a:spLocks noGrp="1"/>
          </p:cNvSpPr>
          <p:nvPr>
            <p:ph idx="1"/>
          </p:nvPr>
        </p:nvSpPr>
        <p:spPr>
          <a:xfrm>
            <a:off x="152400" y="1219200"/>
            <a:ext cx="8763000" cy="5410199"/>
          </a:xfrm>
        </p:spPr>
        <p:txBody>
          <a:bodyPr>
            <a:noAutofit/>
          </a:bodyPr>
          <a:lstStyle/>
          <a:p>
            <a:pPr lvl="1">
              <a:buFont typeface="Arial" panose="020B0604020202020204" pitchFamily="34" charset="0"/>
              <a:buChar char="•"/>
            </a:pPr>
            <a:r>
              <a:rPr lang="en-US" sz="2000" dirty="0"/>
              <a:t>A </a:t>
            </a:r>
            <a:r>
              <a:rPr lang="en-US" sz="2000" b="1" dirty="0"/>
              <a:t>Task</a:t>
            </a:r>
            <a:r>
              <a:rPr lang="en-US" sz="2000" dirty="0"/>
              <a:t> is a reference type found in </a:t>
            </a:r>
            <a:r>
              <a:rPr lang="en-US" sz="2000" dirty="0" err="1"/>
              <a:t>System.Threading.Tasks</a:t>
            </a:r>
            <a:r>
              <a:rPr lang="en-US" sz="2000" dirty="0"/>
              <a:t> namespace inside mscorlib.dll which is implicitly referenced in any C# project.</a:t>
            </a:r>
          </a:p>
          <a:p>
            <a:pPr lvl="1">
              <a:buFont typeface="Arial" panose="020B0604020202020204" pitchFamily="34" charset="0"/>
              <a:buChar char="•"/>
            </a:pPr>
            <a:r>
              <a:rPr lang="en-US" sz="2000" dirty="0"/>
              <a:t>TPL optimally utilizes all the Cores equally, </a:t>
            </a:r>
            <a:r>
              <a:rPr lang="en-US" sz="2000" dirty="0" err="1"/>
              <a:t>ie</a:t>
            </a:r>
            <a:r>
              <a:rPr lang="en-US" sz="2000" dirty="0"/>
              <a:t>. load is balanced equally on all the Cores while execution. </a:t>
            </a:r>
          </a:p>
          <a:p>
            <a:pPr lvl="1">
              <a:buFont typeface="Arial" panose="020B0604020202020204" pitchFamily="34" charset="0"/>
              <a:buChar char="•"/>
            </a:pPr>
            <a:r>
              <a:rPr lang="en-US" sz="2000" b="1" dirty="0"/>
              <a:t>Task</a:t>
            </a:r>
            <a:r>
              <a:rPr lang="en-US" sz="2000" dirty="0"/>
              <a:t> defines </a:t>
            </a:r>
            <a:r>
              <a:rPr lang="en-US" sz="2000" b="1" dirty="0"/>
              <a:t>What</a:t>
            </a:r>
            <a:r>
              <a:rPr lang="en-US" sz="2000" dirty="0"/>
              <a:t> you want to run, </a:t>
            </a:r>
            <a:r>
              <a:rPr lang="en-US" sz="2000" b="1" dirty="0"/>
              <a:t>Thread</a:t>
            </a:r>
            <a:r>
              <a:rPr lang="en-US" sz="2000" dirty="0"/>
              <a:t> defines </a:t>
            </a:r>
            <a:r>
              <a:rPr lang="en-US" sz="2000" b="1" dirty="0"/>
              <a:t>How</a:t>
            </a:r>
            <a:r>
              <a:rPr lang="en-US" sz="2000" dirty="0"/>
              <a:t> the task should run.</a:t>
            </a:r>
          </a:p>
          <a:p>
            <a:pPr lvl="1">
              <a:buFont typeface="Arial" panose="020B0604020202020204" pitchFamily="34" charset="0"/>
              <a:buChar char="•"/>
            </a:pPr>
            <a:r>
              <a:rPr lang="en-US" sz="2000" dirty="0"/>
              <a:t>Advantage of TPL (Task) over Threading:</a:t>
            </a:r>
          </a:p>
          <a:p>
            <a:pPr marL="0" lvl="0" indent="0">
              <a:buNone/>
            </a:pPr>
            <a:r>
              <a:rPr lang="en-US" sz="2000" dirty="0"/>
              <a:t>               -TPL optimally utilizes all Processors of the CPU.</a:t>
            </a:r>
          </a:p>
          <a:p>
            <a:pPr marL="0" lvl="0" indent="0">
              <a:buNone/>
            </a:pPr>
            <a:r>
              <a:rPr lang="en-US" sz="2000" dirty="0"/>
              <a:t>               -TPL encapsulates multi-Core execution. </a:t>
            </a:r>
          </a:p>
          <a:p>
            <a:pPr marL="0" lvl="0" indent="0">
              <a:buNone/>
            </a:pPr>
            <a:r>
              <a:rPr lang="en-US" sz="2000" dirty="0"/>
              <a:t>               -TPL uses Thread Pooling.</a:t>
            </a:r>
          </a:p>
          <a:p>
            <a:pPr lvl="1">
              <a:buFont typeface="Arial" panose="020B0604020202020204" pitchFamily="34" charset="0"/>
              <a:buChar char="•"/>
            </a:pPr>
            <a:r>
              <a:rPr lang="en-US" sz="2000" dirty="0"/>
              <a:t>TPL uses </a:t>
            </a:r>
            <a:r>
              <a:rPr lang="en-US" sz="2000" dirty="0" err="1"/>
              <a:t>ThreadPool</a:t>
            </a:r>
            <a:r>
              <a:rPr lang="en-US" sz="2000" dirty="0"/>
              <a:t>, so there is no new object creation and releasing of object by GC. </a:t>
            </a:r>
          </a:p>
          <a:p>
            <a:pPr marL="457200" lvl="1" indent="0">
              <a:buNone/>
            </a:pPr>
            <a:endParaRPr lang="en-US" sz="1400" dirty="0"/>
          </a:p>
          <a:p>
            <a:pPr marL="457200" lvl="1" indent="0">
              <a:buNone/>
            </a:pPr>
            <a:endParaRPr lang="en-US" sz="1400" dirty="0"/>
          </a:p>
          <a:p>
            <a:pPr marL="457200" lvl="1" indent="0">
              <a:buNone/>
            </a:pPr>
            <a:endParaRPr lang="en-US" sz="600" dirty="0"/>
          </a:p>
          <a:p>
            <a:pPr marL="0" indent="0">
              <a:buNone/>
            </a:pPr>
            <a:r>
              <a:rPr lang="en-US" sz="900" dirty="0"/>
              <a:t> 	</a:t>
            </a:r>
            <a:endParaRPr lang="en-US" sz="1400" dirty="0"/>
          </a:p>
        </p:txBody>
      </p:sp>
    </p:spTree>
    <p:extLst>
      <p:ext uri="{BB962C8B-B14F-4D97-AF65-F5344CB8AC3E}">
        <p14:creationId xmlns:p14="http://schemas.microsoft.com/office/powerpoint/2010/main" val="223718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1"/>
            <a:ext cx="8229600" cy="4906964"/>
          </a:xfrm>
        </p:spPr>
        <p:txBody>
          <a:bodyPr/>
          <a:lstStyle/>
          <a:p>
            <a:r>
              <a:rPr lang="en-US" sz="2000" dirty="0" err="1"/>
              <a:t>Parallel.For</a:t>
            </a:r>
            <a:r>
              <a:rPr lang="en-US" sz="2000" dirty="0"/>
              <a:t>(): It is used to execute the method in parallel.</a:t>
            </a:r>
          </a:p>
          <a:p>
            <a:endParaRPr lang="en-US" dirty="0"/>
          </a:p>
          <a:p>
            <a:endParaRPr lang="en-US" dirty="0"/>
          </a:p>
        </p:txBody>
      </p:sp>
      <p:pic>
        <p:nvPicPr>
          <p:cNvPr id="4" name="Picture 3"/>
          <p:cNvPicPr>
            <a:picLocks noChangeAspect="1"/>
          </p:cNvPicPr>
          <p:nvPr/>
        </p:nvPicPr>
        <p:blipFill>
          <a:blip r:embed="rId2"/>
          <a:stretch>
            <a:fillRect/>
          </a:stretch>
        </p:blipFill>
        <p:spPr>
          <a:xfrm>
            <a:off x="469710" y="1981200"/>
            <a:ext cx="4330890" cy="3200400"/>
          </a:xfrm>
          <a:prstGeom prst="rect">
            <a:avLst/>
          </a:prstGeom>
        </p:spPr>
      </p:pic>
    </p:spTree>
    <p:extLst>
      <p:ext uri="{BB962C8B-B14F-4D97-AF65-F5344CB8AC3E}">
        <p14:creationId xmlns:p14="http://schemas.microsoft.com/office/powerpoint/2010/main" val="253287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Perfmon</a:t>
            </a:r>
            <a:r>
              <a:rPr lang="en-US" dirty="0"/>
              <a:t> graph – for Parallel programming</a:t>
            </a:r>
          </a:p>
        </p:txBody>
      </p:sp>
      <p:pic>
        <p:nvPicPr>
          <p:cNvPr id="5" name="Content Placeholder 4"/>
          <p:cNvPicPr>
            <a:picLocks noGrp="1" noChangeAspect="1"/>
          </p:cNvPicPr>
          <p:nvPr>
            <p:ph idx="1"/>
          </p:nvPr>
        </p:nvPicPr>
        <p:blipFill>
          <a:blip r:embed="rId2"/>
          <a:stretch>
            <a:fillRect/>
          </a:stretch>
        </p:blipFill>
        <p:spPr>
          <a:xfrm>
            <a:off x="685800" y="1600200"/>
            <a:ext cx="7260317" cy="4953000"/>
          </a:xfrm>
          <a:prstGeom prst="rect">
            <a:avLst/>
          </a:prstGeom>
        </p:spPr>
      </p:pic>
    </p:spTree>
    <p:extLst>
      <p:ext uri="{BB962C8B-B14F-4D97-AF65-F5344CB8AC3E}">
        <p14:creationId xmlns:p14="http://schemas.microsoft.com/office/powerpoint/2010/main" val="59299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Vs. Process</a:t>
            </a:r>
            <a:br>
              <a:rPr lang="en-US" dirty="0"/>
            </a:br>
            <a:endParaRPr lang="en-US" dirty="0"/>
          </a:p>
        </p:txBody>
      </p:sp>
      <p:sp>
        <p:nvSpPr>
          <p:cNvPr id="3" name="Content Placeholder 2"/>
          <p:cNvSpPr>
            <a:spLocks noGrp="1"/>
          </p:cNvSpPr>
          <p:nvPr>
            <p:ph idx="1"/>
          </p:nvPr>
        </p:nvSpPr>
        <p:spPr>
          <a:xfrm>
            <a:off x="152400" y="1143000"/>
            <a:ext cx="8839200" cy="5562599"/>
          </a:xfrm>
        </p:spPr>
        <p:txBody>
          <a:bodyPr>
            <a:normAutofit/>
          </a:bodyPr>
          <a:lstStyle/>
          <a:p>
            <a:r>
              <a:rPr lang="en-US" sz="2000" b="1" dirty="0"/>
              <a:t>Process:</a:t>
            </a:r>
            <a:endParaRPr lang="en-US" sz="2000" dirty="0"/>
          </a:p>
          <a:p>
            <a:r>
              <a:rPr lang="en-US" sz="2000" dirty="0"/>
              <a:t>An executing instance of a program is called a process.</a:t>
            </a:r>
          </a:p>
          <a:p>
            <a:r>
              <a:rPr lang="en-US" sz="2000" dirty="0"/>
              <a:t>Some operating systems use the term ‘</a:t>
            </a:r>
            <a:r>
              <a:rPr lang="en-US" sz="2000" b="1" dirty="0"/>
              <a:t>task</a:t>
            </a:r>
            <a:r>
              <a:rPr lang="en-US" sz="2000" dirty="0"/>
              <a:t>’ to refer to a program that is being executed.</a:t>
            </a:r>
          </a:p>
          <a:p>
            <a:r>
              <a:rPr lang="en-US" sz="2000" dirty="0"/>
              <a:t>A process is always stored in the main memory also termed as the primary memory or random access memory.</a:t>
            </a:r>
          </a:p>
          <a:p>
            <a:r>
              <a:rPr lang="en-US" sz="2000" dirty="0"/>
              <a:t>A process can contain</a:t>
            </a:r>
            <a:r>
              <a:rPr lang="en-US" sz="2000" b="1" dirty="0"/>
              <a:t> multiple Threads.</a:t>
            </a:r>
            <a:endParaRPr lang="en-US" sz="2000" dirty="0"/>
          </a:p>
          <a:p>
            <a:pPr marL="0" indent="0">
              <a:buNone/>
            </a:pPr>
            <a:r>
              <a:rPr lang="en-US" sz="2000" dirty="0"/>
              <a:t>Example: Executing multiple instances of the ‘Calculator’  program. Each of the instance is termed as a process.</a:t>
            </a:r>
          </a:p>
          <a:p>
            <a:r>
              <a:rPr lang="en-US" sz="2000" b="1" dirty="0"/>
              <a:t>Thread:</a:t>
            </a:r>
            <a:endParaRPr lang="en-US" sz="2000" dirty="0"/>
          </a:p>
          <a:p>
            <a:r>
              <a:rPr lang="en-US" sz="2000" dirty="0"/>
              <a:t>A thread is a subset of the process.</a:t>
            </a:r>
          </a:p>
          <a:p>
            <a:r>
              <a:rPr lang="en-US" sz="2000" dirty="0"/>
              <a:t>It is termed as a ‘lightweight process’, since it is similar to a real process but executes within the context of a process and shares the same resources allotted to the process by the kernel.</a:t>
            </a:r>
          </a:p>
          <a:p>
            <a:endParaRPr lang="en-US" sz="2000" dirty="0"/>
          </a:p>
        </p:txBody>
      </p:sp>
    </p:spTree>
    <p:extLst>
      <p:ext uri="{BB962C8B-B14F-4D97-AF65-F5344CB8AC3E}">
        <p14:creationId xmlns:p14="http://schemas.microsoft.com/office/powerpoint/2010/main" val="2053399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Multithreading Vs. Parallel Programming</a:t>
            </a:r>
          </a:p>
        </p:txBody>
      </p:sp>
      <p:sp>
        <p:nvSpPr>
          <p:cNvPr id="3" name="Content Placeholder 2"/>
          <p:cNvSpPr>
            <a:spLocks noGrp="1"/>
          </p:cNvSpPr>
          <p:nvPr>
            <p:ph idx="1"/>
          </p:nvPr>
        </p:nvSpPr>
        <p:spPr>
          <a:xfrm>
            <a:off x="152400" y="1143000"/>
            <a:ext cx="8839200" cy="5715000"/>
          </a:xfrm>
        </p:spPr>
        <p:txBody>
          <a:bodyPr>
            <a:noAutofit/>
          </a:bodyPr>
          <a:lstStyle/>
          <a:p>
            <a:r>
              <a:rPr lang="en-US" sz="2000" dirty="0"/>
              <a:t>Both Multithreading and Parallel Programming are used for doing the multi task in concurrent way. </a:t>
            </a:r>
          </a:p>
          <a:p>
            <a:r>
              <a:rPr lang="en-US" sz="2000" dirty="0"/>
              <a:t>In Multithreading, Threads are executed in single core more , so load given to the core is not split based on balance. It is allocated based on the sequence , threads are allocated more to perform in single core. After the core is heavy loaded, remaining threads are then allocated to remaining core.</a:t>
            </a:r>
          </a:p>
          <a:p>
            <a:r>
              <a:rPr lang="en-US" sz="2000" dirty="0"/>
              <a:t>In Multithreading, If we want to allocate equal load to all Cores, it has to be handled by developers. It is more complex to find which core is heavy loaded , and on which core we have to execute the thread.</a:t>
            </a:r>
          </a:p>
          <a:p>
            <a:r>
              <a:rPr lang="en-US" sz="2000" dirty="0"/>
              <a:t>In Parallel Programming, we create the threads in parallel  and execute equal number of threads in all Cores at the same time.</a:t>
            </a:r>
          </a:p>
          <a:p>
            <a:r>
              <a:rPr lang="en-US" sz="2000" dirty="0"/>
              <a:t>CPU load is balanced by allocating the threads equally in all cores. </a:t>
            </a:r>
          </a:p>
          <a:p>
            <a:r>
              <a:rPr lang="en-US" sz="2000" dirty="0"/>
              <a:t>Thus, equal thread allocation to all the Cores is handled internally by Parallel programming.</a:t>
            </a:r>
          </a:p>
          <a:p>
            <a:r>
              <a:rPr lang="en-US" sz="2000" dirty="0"/>
              <a:t>In Threading, we do</a:t>
            </a:r>
            <a:r>
              <a:rPr lang="en-US" sz="2000" b="1" dirty="0"/>
              <a:t> Time Slicing</a:t>
            </a:r>
            <a:r>
              <a:rPr lang="en-US" sz="2000" dirty="0"/>
              <a:t> </a:t>
            </a:r>
            <a:r>
              <a:rPr lang="en-US" sz="2000" dirty="0" err="1"/>
              <a:t>ie</a:t>
            </a:r>
            <a:r>
              <a:rPr lang="en-US" sz="2000" dirty="0"/>
              <a:t>. context switching and not actual parallel execution. Processor gives time to each Thread for execution and switches between these Threads.</a:t>
            </a:r>
          </a:p>
          <a:p>
            <a:endParaRPr lang="en-US" sz="2000" dirty="0"/>
          </a:p>
        </p:txBody>
      </p:sp>
    </p:spTree>
    <p:extLst>
      <p:ext uri="{BB962C8B-B14F-4D97-AF65-F5344CB8AC3E}">
        <p14:creationId xmlns:p14="http://schemas.microsoft.com/office/powerpoint/2010/main" val="216151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When to use </a:t>
            </a:r>
            <a:r>
              <a:rPr lang="en-US" b="1" dirty="0" err="1"/>
              <a:t>Threadpool</a:t>
            </a:r>
            <a:r>
              <a:rPr lang="en-US" b="1" dirty="0"/>
              <a:t> is more appropriate?</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If your background workloads are primarily and purely fire-and-forget asynchronous work, then using </a:t>
            </a:r>
            <a:r>
              <a:rPr lang="en-US" sz="2800" dirty="0" err="1"/>
              <a:t>QueueUserWorkItem</a:t>
            </a:r>
            <a:r>
              <a:rPr lang="en-US" sz="2800" dirty="0"/>
              <a:t> may be appropriate e.g. Processing the content of csv files getting continuously created in a directory and then dumping the read content into a database table.</a:t>
            </a:r>
            <a:endParaRPr lang="en-US" sz="2000" dirty="0"/>
          </a:p>
        </p:txBody>
      </p:sp>
    </p:spTree>
    <p:extLst>
      <p:ext uri="{BB962C8B-B14F-4D97-AF65-F5344CB8AC3E}">
        <p14:creationId xmlns:p14="http://schemas.microsoft.com/office/powerpoint/2010/main" val="425504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When using TPL is more appropriate</a:t>
            </a:r>
            <a:endParaRPr lang="en-US" dirty="0"/>
          </a:p>
        </p:txBody>
      </p:sp>
      <p:sp>
        <p:nvSpPr>
          <p:cNvPr id="3" name="Content Placeholder 2"/>
          <p:cNvSpPr>
            <a:spLocks noGrp="1"/>
          </p:cNvSpPr>
          <p:nvPr>
            <p:ph idx="1"/>
          </p:nvPr>
        </p:nvSpPr>
        <p:spPr/>
        <p:txBody>
          <a:bodyPr>
            <a:noAutofit/>
          </a:bodyPr>
          <a:lstStyle/>
          <a:p>
            <a:pPr marL="0" indent="0">
              <a:buNone/>
            </a:pPr>
            <a:r>
              <a:rPr lang="en-US" sz="2000" dirty="0"/>
              <a:t>Following scenarios might prompt you to use TPL:</a:t>
            </a:r>
          </a:p>
          <a:p>
            <a:r>
              <a:rPr lang="en-US" sz="2000" dirty="0"/>
              <a:t>If you want to use new features (continuation options, knowing the completion state of a thread, returning a value after work is done, </a:t>
            </a:r>
            <a:r>
              <a:rPr lang="en-US" sz="2000" dirty="0" err="1"/>
              <a:t>etc</a:t>
            </a:r>
            <a:r>
              <a:rPr lang="en-US" sz="2000" dirty="0"/>
              <a:t>) of TPL</a:t>
            </a:r>
          </a:p>
          <a:p>
            <a:r>
              <a:rPr lang="en-US" sz="2000" dirty="0"/>
              <a:t>If you want to keep your UI responsive all the time</a:t>
            </a:r>
          </a:p>
          <a:p>
            <a:r>
              <a:rPr lang="en-US" sz="2000" dirty="0"/>
              <a:t>If you have ever worked  or want to work on windows store applications then TPL is the new gateway to leverage thread-pool. Although, </a:t>
            </a:r>
            <a:r>
              <a:rPr lang="en-US" sz="2000" dirty="0" err="1"/>
              <a:t>ThreadPool</a:t>
            </a:r>
            <a:r>
              <a:rPr lang="en-US" sz="2000" dirty="0"/>
              <a:t> class has also been reintroduced </a:t>
            </a:r>
            <a:r>
              <a:rPr lang="en-US" sz="2000" dirty="0" err="1"/>
              <a:t>inWindows.System.Threading</a:t>
            </a:r>
            <a:r>
              <a:rPr lang="en-US" sz="2000" dirty="0"/>
              <a:t> namespace to leverage its </a:t>
            </a:r>
            <a:r>
              <a:rPr lang="en-US" sz="2000" dirty="0" err="1"/>
              <a:t>QueueUserWorkItem</a:t>
            </a:r>
            <a:r>
              <a:rPr lang="en-US" sz="2000" dirty="0"/>
              <a:t> API as Windows Store Apps don't have access to </a:t>
            </a:r>
            <a:r>
              <a:rPr lang="en-US" sz="2000" dirty="0" err="1"/>
              <a:t>System.Threading</a:t>
            </a:r>
            <a:r>
              <a:rPr lang="en-US" sz="2000" dirty="0"/>
              <a:t> namespace anymore.</a:t>
            </a:r>
          </a:p>
          <a:p>
            <a:r>
              <a:rPr lang="en-US" sz="2000" dirty="0"/>
              <a:t>If you have any other multi-threading need which doesn't fit other two scenarios mentioned in this section i.e. creating the thread directly for full control or using conventional thread pool for fire and forget scenario.</a:t>
            </a:r>
          </a:p>
        </p:txBody>
      </p:sp>
    </p:spTree>
    <p:extLst>
      <p:ext uri="{BB962C8B-B14F-4D97-AF65-F5344CB8AC3E}">
        <p14:creationId xmlns:p14="http://schemas.microsoft.com/office/powerpoint/2010/main" val="83904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68136" y="2664991"/>
            <a:ext cx="8343067" cy="2482732"/>
            <a:chOff x="72990" y="3654268"/>
            <a:chExt cx="8487656" cy="3433069"/>
          </a:xfrm>
        </p:grpSpPr>
        <p:sp>
          <p:nvSpPr>
            <p:cNvPr id="4"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5"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6" name="TextBox 5"/>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7"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8"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9"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sp>
        <p:nvSpPr>
          <p:cNvPr id="10" name="Title 3"/>
          <p:cNvSpPr txBox="1">
            <a:spLocks/>
          </p:cNvSpPr>
          <p:nvPr/>
        </p:nvSpPr>
        <p:spPr>
          <a:xfrm>
            <a:off x="68136" y="1071922"/>
            <a:ext cx="3937000" cy="863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kern="1200">
                <a:solidFill>
                  <a:schemeClr val="bg1"/>
                </a:solidFill>
                <a:latin typeface="+mj-lt"/>
                <a:ea typeface="+mj-ea"/>
                <a:cs typeface="+mj-cs"/>
              </a:defRPr>
            </a:lvl1pPr>
          </a:lstStyle>
          <a:p>
            <a:r>
              <a:rPr lang="en-US" altLang="en-US"/>
              <a:t>Thank You!</a:t>
            </a:r>
            <a:endParaRPr lang="en-US" altLang="en-US" dirty="0"/>
          </a:p>
        </p:txBody>
      </p:sp>
      <p:grpSp>
        <p:nvGrpSpPr>
          <p:cNvPr id="11" name="Group 2"/>
          <p:cNvGrpSpPr>
            <a:grpSpLocks/>
          </p:cNvGrpSpPr>
          <p:nvPr/>
        </p:nvGrpSpPr>
        <p:grpSpPr bwMode="auto">
          <a:xfrm>
            <a:off x="68136" y="2664991"/>
            <a:ext cx="8343067" cy="2482732"/>
            <a:chOff x="72990" y="3654268"/>
            <a:chExt cx="8487656" cy="3433069"/>
          </a:xfrm>
        </p:grpSpPr>
        <p:sp>
          <p:nvSpPr>
            <p:cNvPr id="12" name="TextBox 6"/>
            <p:cNvSpPr txBox="1">
              <a:spLocks noChangeArrowheads="1"/>
            </p:cNvSpPr>
            <p:nvPr/>
          </p:nvSpPr>
          <p:spPr bwMode="auto">
            <a:xfrm>
              <a:off x="72990" y="3908065"/>
              <a:ext cx="1926709" cy="2383287"/>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US – Corporate Headquarters</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1248 Reamwood Avenue, </a:t>
              </a:r>
            </a:p>
            <a:p>
              <a:pPr eaLnBrk="1" hangingPunct="1">
                <a:lnSpc>
                  <a:spcPts val="1440"/>
                </a:lnSpc>
                <a:defRPr/>
              </a:pPr>
              <a:r>
                <a:rPr lang="en-US" sz="900" b="1" dirty="0">
                  <a:solidFill>
                    <a:prstClr val="white"/>
                  </a:solidFill>
                  <a:latin typeface="+mj-lt"/>
                  <a:cs typeface="Arial" pitchFamily="34" charset="0"/>
                </a:rPr>
                <a:t>Sunnyvale, CA 94089</a:t>
              </a:r>
            </a:p>
            <a:p>
              <a:pPr eaLnBrk="1" hangingPunct="1">
                <a:defRPr/>
              </a:pPr>
              <a:r>
                <a:rPr lang="en-US" sz="900" b="1" dirty="0">
                  <a:solidFill>
                    <a:prstClr val="white"/>
                  </a:solidFill>
                  <a:latin typeface="+mj-lt"/>
                  <a:cs typeface="Arial" pitchFamily="34" charset="0"/>
                </a:rPr>
                <a:t>Phone: (408) 743 4400</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343 Thornall St 720</a:t>
              </a:r>
            </a:p>
            <a:p>
              <a:pPr eaLnBrk="1" hangingPunct="1">
                <a:defRPr/>
              </a:pPr>
              <a:r>
                <a:rPr lang="en-US" sz="900" b="1" dirty="0">
                  <a:solidFill>
                    <a:prstClr val="white"/>
                  </a:solidFill>
                  <a:latin typeface="+mj-lt"/>
                  <a:cs typeface="Arial" pitchFamily="34" charset="0"/>
                </a:rPr>
                <a:t>Edison, NJ 08837</a:t>
              </a:r>
            </a:p>
            <a:p>
              <a:pPr eaLnBrk="1" hangingPunct="1">
                <a:defRPr/>
              </a:pPr>
              <a:r>
                <a:rPr lang="en-US" sz="900" b="1" dirty="0">
                  <a:solidFill>
                    <a:prstClr val="white"/>
                  </a:solidFill>
                  <a:latin typeface="+mj-lt"/>
                  <a:cs typeface="Arial" pitchFamily="34" charset="0"/>
                </a:rPr>
                <a:t>Phone: (732) 395 6900</a:t>
              </a:r>
            </a:p>
            <a:p>
              <a:pPr eaLnBrk="1" hangingPunct="1">
                <a:defRPr/>
              </a:pPr>
              <a:endParaRPr lang="en-US" sz="900" b="1" dirty="0">
                <a:solidFill>
                  <a:prstClr val="white"/>
                </a:solidFill>
                <a:latin typeface="+mj-lt"/>
                <a:cs typeface="Arial" pitchFamily="34" charset="0"/>
              </a:endParaRPr>
            </a:p>
          </p:txBody>
        </p:sp>
        <p:sp>
          <p:nvSpPr>
            <p:cNvPr id="13" name="TextBox 6"/>
            <p:cNvSpPr txBox="1">
              <a:spLocks noChangeArrowheads="1"/>
            </p:cNvSpPr>
            <p:nvPr/>
          </p:nvSpPr>
          <p:spPr bwMode="auto">
            <a:xfrm>
              <a:off x="1799861" y="3920438"/>
              <a:ext cx="1429873" cy="2213052"/>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UK</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20 Broadwick Street</a:t>
              </a:r>
            </a:p>
            <a:p>
              <a:pPr eaLnBrk="1" hangingPunct="1">
                <a:defRPr/>
              </a:pPr>
              <a:r>
                <a:rPr lang="en-US" sz="900" b="1" dirty="0">
                  <a:solidFill>
                    <a:prstClr val="white"/>
                  </a:solidFill>
                  <a:latin typeface="+mj-lt"/>
                  <a:cs typeface="Arial" pitchFamily="34" charset="0"/>
                </a:rPr>
                <a:t>Soho, London</a:t>
              </a:r>
            </a:p>
            <a:p>
              <a:pPr eaLnBrk="1" hangingPunct="1">
                <a:defRPr/>
              </a:pPr>
              <a:r>
                <a:rPr lang="en-US" sz="900" b="1" dirty="0">
                  <a:solidFill>
                    <a:prstClr val="white"/>
                  </a:solidFill>
                  <a:latin typeface="+mj-lt"/>
                  <a:cs typeface="Arial" pitchFamily="34" charset="0"/>
                </a:rPr>
                <a:t>W1F 8HT, UK</a:t>
              </a:r>
            </a:p>
            <a:p>
              <a:pPr eaLnBrk="1" hangingPunct="1">
                <a:defRPr/>
              </a:pPr>
              <a:endParaRPr lang="en-US" sz="900" b="1" dirty="0">
                <a:solidFill>
                  <a:prstClr val="white"/>
                </a:solidFill>
                <a:latin typeface="+mj-lt"/>
                <a:cs typeface="Arial" pitchFamily="34" charset="0"/>
              </a:endParaRPr>
            </a:p>
            <a:p>
              <a:pPr eaLnBrk="1" hangingPunct="1">
                <a:defRPr/>
              </a:pPr>
              <a:r>
                <a:rPr lang="en-US" sz="900" b="1" dirty="0">
                  <a:solidFill>
                    <a:prstClr val="white"/>
                  </a:solidFill>
                  <a:latin typeface="+mj-lt"/>
                  <a:cs typeface="Arial" pitchFamily="34" charset="0"/>
                </a:rPr>
                <a:t>89 Worship Street</a:t>
              </a:r>
            </a:p>
            <a:p>
              <a:pPr eaLnBrk="1" hangingPunct="1">
                <a:defRPr/>
              </a:pPr>
              <a:r>
                <a:rPr lang="en-US" sz="900" b="1" dirty="0" err="1">
                  <a:solidFill>
                    <a:prstClr val="white"/>
                  </a:solidFill>
                  <a:latin typeface="+mj-lt"/>
                  <a:cs typeface="Arial" pitchFamily="34" charset="0"/>
                </a:rPr>
                <a:t>Shoreditch</a:t>
              </a:r>
              <a:r>
                <a:rPr lang="en-US" sz="900" b="1" dirty="0">
                  <a:solidFill>
                    <a:prstClr val="white"/>
                  </a:solidFill>
                  <a:latin typeface="+mj-lt"/>
                  <a:cs typeface="Arial" pitchFamily="34" charset="0"/>
                </a:rPr>
                <a:t>,</a:t>
              </a:r>
            </a:p>
            <a:p>
              <a:pPr eaLnBrk="1" hangingPunct="1">
                <a:defRPr/>
              </a:pPr>
              <a:r>
                <a:rPr lang="en-US" sz="900" b="1" dirty="0">
                  <a:solidFill>
                    <a:prstClr val="white"/>
                  </a:solidFill>
                  <a:latin typeface="+mj-lt"/>
                  <a:cs typeface="Arial" pitchFamily="34" charset="0"/>
                </a:rPr>
                <a:t>London EC2A 2BF, UK</a:t>
              </a:r>
            </a:p>
            <a:p>
              <a:pPr eaLnBrk="1" hangingPunct="1">
                <a:defRPr/>
              </a:pPr>
              <a:r>
                <a:rPr lang="de-DE" sz="900" b="1" dirty="0">
                  <a:solidFill>
                    <a:prstClr val="white"/>
                  </a:solidFill>
                  <a:latin typeface="+mj-lt"/>
                  <a:cs typeface="Arial" pitchFamily="34" charset="0"/>
                </a:rPr>
                <a:t>Phone: (44) 2079 938 955</a:t>
              </a:r>
              <a:endParaRPr lang="en-US" sz="900" b="1" dirty="0">
                <a:solidFill>
                  <a:prstClr val="white"/>
                </a:solidFill>
                <a:latin typeface="+mj-lt"/>
                <a:cs typeface="Arial" pitchFamily="34" charset="0"/>
              </a:endParaRPr>
            </a:p>
          </p:txBody>
        </p:sp>
        <p:sp>
          <p:nvSpPr>
            <p:cNvPr id="14" name="TextBox 13"/>
            <p:cNvSpPr txBox="1">
              <a:spLocks noChangeArrowheads="1"/>
            </p:cNvSpPr>
            <p:nvPr/>
          </p:nvSpPr>
          <p:spPr bwMode="auto">
            <a:xfrm>
              <a:off x="4647474" y="5921030"/>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sp>
          <p:nvSpPr>
            <p:cNvPr id="15" name="TextBox 6"/>
            <p:cNvSpPr txBox="1">
              <a:spLocks noChangeArrowheads="1"/>
            </p:cNvSpPr>
            <p:nvPr/>
          </p:nvSpPr>
          <p:spPr bwMode="auto">
            <a:xfrm>
              <a:off x="3414234" y="3654268"/>
              <a:ext cx="1633291" cy="3433069"/>
            </a:xfrm>
            <a:prstGeom prst="rect">
              <a:avLst/>
            </a:prstGeom>
            <a:noFill/>
            <a:ln>
              <a:noFill/>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India</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Mumbai</a:t>
              </a:r>
            </a:p>
            <a:p>
              <a:pPr eaLnBrk="1" hangingPunct="1">
                <a:lnSpc>
                  <a:spcPts val="1440"/>
                </a:lnSpc>
                <a:defRPr/>
              </a:pPr>
              <a:r>
                <a:rPr lang="en-US" sz="900" b="1" dirty="0">
                  <a:solidFill>
                    <a:prstClr val="white"/>
                  </a:solidFill>
                  <a:latin typeface="+mj-lt"/>
                  <a:cs typeface="Arial" pitchFamily="34" charset="0"/>
                </a:rPr>
                <a:t>4</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Nomura</a:t>
              </a:r>
            </a:p>
            <a:p>
              <a:pPr eaLnBrk="1" hangingPunct="1">
                <a:defRPr/>
              </a:pPr>
              <a:r>
                <a:rPr lang="en-US" sz="900" b="1" dirty="0">
                  <a:solidFill>
                    <a:prstClr val="white"/>
                  </a:solidFill>
                  <a:latin typeface="+mj-lt"/>
                  <a:cs typeface="Arial" pitchFamily="34" charset="0"/>
                </a:rPr>
                <a:t>Powai , Mumbai 400 076</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Pune</a:t>
              </a:r>
            </a:p>
            <a:p>
              <a:pPr eaLnBrk="1" hangingPunct="1">
                <a:lnSpc>
                  <a:spcPts val="1440"/>
                </a:lnSpc>
                <a:defRPr/>
              </a:pPr>
              <a:r>
                <a:rPr lang="en-US" sz="900" b="1" dirty="0">
                  <a:solidFill>
                    <a:prstClr val="white"/>
                  </a:solidFill>
                  <a:latin typeface="+mj-lt"/>
                  <a:cs typeface="Arial" pitchFamily="34" charset="0"/>
                </a:rPr>
                <a:t>5</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Amar Paradigm</a:t>
              </a:r>
            </a:p>
            <a:p>
              <a:pPr eaLnBrk="1" hangingPunct="1">
                <a:defRPr/>
              </a:pPr>
              <a:r>
                <a:rPr lang="en-US" sz="900" b="1" dirty="0">
                  <a:solidFill>
                    <a:prstClr val="white"/>
                  </a:solidFill>
                  <a:latin typeface="+mj-lt"/>
                  <a:cs typeface="Arial" pitchFamily="34" charset="0"/>
                </a:rPr>
                <a:t>Baner, Pune 411 045</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Kolkata</a:t>
              </a:r>
            </a:p>
            <a:p>
              <a:pPr eaLnBrk="1" hangingPunct="1">
                <a:lnSpc>
                  <a:spcPts val="1440"/>
                </a:lnSpc>
                <a:defRPr/>
              </a:pPr>
              <a:r>
                <a:rPr lang="en-US" sz="900" b="1" dirty="0">
                  <a:solidFill>
                    <a:prstClr val="white"/>
                  </a:solidFill>
                  <a:latin typeface="+mj-lt"/>
                  <a:cs typeface="Arial" pitchFamily="34" charset="0"/>
                </a:rPr>
                <a:t>2B, 12</a:t>
              </a:r>
              <a:r>
                <a:rPr lang="en-US" sz="900" b="1" baseline="30000" dirty="0">
                  <a:solidFill>
                    <a:prstClr val="white"/>
                  </a:solidFill>
                  <a:latin typeface="+mj-lt"/>
                  <a:cs typeface="Arial" pitchFamily="34" charset="0"/>
                </a:rPr>
                <a:t>th</a:t>
              </a:r>
              <a:r>
                <a:rPr lang="en-US" sz="900" b="1" dirty="0">
                  <a:solidFill>
                    <a:prstClr val="white"/>
                  </a:solidFill>
                  <a:latin typeface="+mj-lt"/>
                  <a:cs typeface="Arial" pitchFamily="34" charset="0"/>
                </a:rPr>
                <a:t> Floor, Tower ‘C’</a:t>
              </a:r>
            </a:p>
            <a:p>
              <a:pPr eaLnBrk="1" hangingPunct="1">
                <a:defRPr/>
              </a:pPr>
              <a:r>
                <a:rPr lang="en-US" sz="900" b="1" dirty="0">
                  <a:solidFill>
                    <a:prstClr val="white"/>
                  </a:solidFill>
                  <a:latin typeface="+mj-lt"/>
                  <a:cs typeface="Arial" pitchFamily="34" charset="0"/>
                </a:rPr>
                <a:t>Rajarhat, Kolkata 700 156</a:t>
              </a:r>
            </a:p>
          </p:txBody>
        </p:sp>
        <p:sp>
          <p:nvSpPr>
            <p:cNvPr id="16" name="TextBox 6"/>
            <p:cNvSpPr txBox="1">
              <a:spLocks noChangeArrowheads="1"/>
            </p:cNvSpPr>
            <p:nvPr/>
          </p:nvSpPr>
          <p:spPr bwMode="auto">
            <a:xfrm>
              <a:off x="4957945" y="4401114"/>
              <a:ext cx="1782973" cy="2305264"/>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r>
                <a:rPr lang="en-US" sz="900" b="1" dirty="0">
                  <a:solidFill>
                    <a:prstClr val="white"/>
                  </a:solidFill>
                  <a:latin typeface="+mj-lt"/>
                  <a:cs typeface="Arial" pitchFamily="34" charset="0"/>
                </a:rPr>
                <a:t>Bangalore</a:t>
              </a:r>
            </a:p>
            <a:p>
              <a:pPr eaLnBrk="1" hangingPunct="1">
                <a:lnSpc>
                  <a:spcPts val="1440"/>
                </a:lnSpc>
                <a:defRPr/>
              </a:pPr>
              <a:r>
                <a:rPr lang="en-US" sz="900" b="1" dirty="0">
                  <a:solidFill>
                    <a:prstClr val="white"/>
                  </a:solidFill>
                  <a:latin typeface="+mj-lt"/>
                  <a:cs typeface="Arial" pitchFamily="34" charset="0"/>
                </a:rPr>
                <a:t>4th Floor, Kabra Excelsior, </a:t>
              </a:r>
            </a:p>
            <a:p>
              <a:pPr eaLnBrk="1" hangingPunct="1">
                <a:lnSpc>
                  <a:spcPts val="1440"/>
                </a:lnSpc>
                <a:defRPr/>
              </a:pPr>
              <a:r>
                <a:rPr lang="en-US" sz="900" b="1" dirty="0">
                  <a:solidFill>
                    <a:prstClr val="white"/>
                  </a:solidFill>
                  <a:latin typeface="+mj-lt"/>
                  <a:cs typeface="Arial" pitchFamily="34" charset="0"/>
                </a:rPr>
                <a:t>80 Feet Main Road, Koramangala 1st Block,</a:t>
              </a:r>
            </a:p>
            <a:p>
              <a:pPr eaLnBrk="1" hangingPunct="1">
                <a:lnSpc>
                  <a:spcPts val="1440"/>
                </a:lnSpc>
                <a:defRPr/>
              </a:pPr>
              <a:r>
                <a:rPr lang="en-US" sz="900" b="1" dirty="0">
                  <a:solidFill>
                    <a:prstClr val="white"/>
                  </a:solidFill>
                  <a:latin typeface="+mj-lt"/>
                  <a:cs typeface="Arial" pitchFamily="34" charset="0"/>
                </a:rPr>
                <a:t>Bengaluru (Bangalore) 560034</a:t>
              </a:r>
            </a:p>
            <a:p>
              <a:pPr eaLnBrk="1" hangingPunct="1">
                <a:lnSpc>
                  <a:spcPts val="1440"/>
                </a:lnSpc>
                <a:defRPr/>
              </a:pPr>
              <a:endParaRPr lang="en-US" sz="900" b="1" dirty="0">
                <a:solidFill>
                  <a:prstClr val="white"/>
                </a:solidFill>
                <a:latin typeface="+mj-lt"/>
                <a:cs typeface="Arial" pitchFamily="34" charset="0"/>
              </a:endParaRPr>
            </a:p>
            <a:p>
              <a:pPr eaLnBrk="1" hangingPunct="1">
                <a:lnSpc>
                  <a:spcPts val="1440"/>
                </a:lnSpc>
                <a:defRPr/>
              </a:pPr>
              <a:r>
                <a:rPr lang="en-US" sz="900" b="1" dirty="0">
                  <a:solidFill>
                    <a:prstClr val="white"/>
                  </a:solidFill>
                  <a:latin typeface="+mj-lt"/>
                  <a:cs typeface="Arial" pitchFamily="34" charset="0"/>
                </a:rPr>
                <a:t>Gurgaon</a:t>
              </a:r>
            </a:p>
            <a:p>
              <a:pPr eaLnBrk="1" hangingPunct="1">
                <a:lnSpc>
                  <a:spcPts val="1440"/>
                </a:lnSpc>
                <a:defRPr/>
              </a:pPr>
              <a:r>
                <a:rPr lang="en-US" sz="900" b="1" dirty="0">
                  <a:solidFill>
                    <a:prstClr val="white"/>
                  </a:solidFill>
                  <a:latin typeface="+mj-lt"/>
                  <a:cs typeface="Arial" pitchFamily="34" charset="0"/>
                </a:rPr>
                <a:t>A/373</a:t>
              </a:r>
              <a:r>
                <a:rPr lang="en-US" sz="900" b="1" baseline="30000" dirty="0">
                  <a:solidFill>
                    <a:prstClr val="white"/>
                  </a:solidFill>
                  <a:latin typeface="+mj-lt"/>
                  <a:cs typeface="Arial" pitchFamily="34" charset="0"/>
                </a:rPr>
                <a:t>rd</a:t>
              </a:r>
              <a:r>
                <a:rPr lang="en-US" sz="900" b="1" dirty="0">
                  <a:solidFill>
                    <a:prstClr val="white"/>
                  </a:solidFill>
                  <a:latin typeface="+mj-lt"/>
                  <a:cs typeface="Arial" pitchFamily="34" charset="0"/>
                </a:rPr>
                <a:t> Floor, Sigma Center</a:t>
              </a:r>
            </a:p>
            <a:p>
              <a:pPr eaLnBrk="1" hangingPunct="1">
                <a:defRPr/>
              </a:pPr>
              <a:r>
                <a:rPr lang="en-US" sz="900" b="1" dirty="0">
                  <a:solidFill>
                    <a:prstClr val="white"/>
                  </a:solidFill>
                  <a:latin typeface="+mj-lt"/>
                  <a:cs typeface="Arial" pitchFamily="34" charset="0"/>
                </a:rPr>
                <a:t>Gurgaon, Haryana 122 011s</a:t>
              </a:r>
            </a:p>
          </p:txBody>
        </p:sp>
        <p:sp>
          <p:nvSpPr>
            <p:cNvPr id="17" name="TextBox 6"/>
            <p:cNvSpPr txBox="1">
              <a:spLocks noChangeArrowheads="1"/>
            </p:cNvSpPr>
            <p:nvPr/>
          </p:nvSpPr>
          <p:spPr bwMode="auto">
            <a:xfrm>
              <a:off x="6651702" y="6046153"/>
              <a:ext cx="1908944" cy="375935"/>
            </a:xfrm>
            <a:prstGeom prst="rect">
              <a:avLst/>
            </a:prstGeom>
            <a:noFill/>
            <a:ln>
              <a:noFill/>
            </a:ln>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ts val="1440"/>
                </a:lnSpc>
                <a:defRPr/>
              </a:pPr>
              <a:endParaRPr lang="en-US" sz="900" b="1" dirty="0">
                <a:solidFill>
                  <a:prstClr val="white"/>
                </a:solidFill>
                <a:latin typeface="+mj-lt"/>
                <a:cs typeface="Arial" pitchFamily="34" charset="0"/>
              </a:endParaRPr>
            </a:p>
          </p:txBody>
        </p:sp>
      </p:grpSp>
      <p:grpSp>
        <p:nvGrpSpPr>
          <p:cNvPr id="18" name="Group 17"/>
          <p:cNvGrpSpPr/>
          <p:nvPr/>
        </p:nvGrpSpPr>
        <p:grpSpPr>
          <a:xfrm rot="556970">
            <a:off x="4680873" y="1326895"/>
            <a:ext cx="3303211" cy="1747706"/>
            <a:chOff x="8026516" y="4231470"/>
            <a:chExt cx="3836645" cy="2253858"/>
          </a:xfrm>
        </p:grpSpPr>
        <p:sp>
          <p:nvSpPr>
            <p:cNvPr id="19" name="Rectangle 18"/>
            <p:cNvSpPr/>
            <p:nvPr/>
          </p:nvSpPr>
          <p:spPr>
            <a:xfrm rot="21064453">
              <a:off x="8026516" y="4325935"/>
              <a:ext cx="3836645" cy="2056839"/>
            </a:xfrm>
            <a:prstGeom prst="rect">
              <a:avLst/>
            </a:prstGeom>
            <a:solidFill>
              <a:schemeClr val="bg1"/>
            </a:solidFill>
            <a:ln>
              <a:solidFill>
                <a:schemeClr val="accent3"/>
              </a:solidFill>
            </a:ln>
            <a:effectLst>
              <a:glow rad="101600">
                <a:schemeClr val="bg1">
                  <a:alpha val="60000"/>
                </a:schemeClr>
              </a:glow>
              <a:outerShdw blurRad="7112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Subtitle 4"/>
            <p:cNvSpPr txBox="1">
              <a:spLocks/>
            </p:cNvSpPr>
            <p:nvPr/>
          </p:nvSpPr>
          <p:spPr bwMode="auto">
            <a:xfrm rot="21027718">
              <a:off x="8030558" y="4453720"/>
              <a:ext cx="2205868" cy="2031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1" fontAlgn="base" hangingPunct="1">
                <a:spcBef>
                  <a:spcPct val="20000"/>
                </a:spcBef>
                <a:spcAft>
                  <a:spcPct val="0"/>
                </a:spcAft>
                <a:buClr>
                  <a:srgbClr val="006899"/>
                </a:buClr>
                <a:buFont typeface="Arial" charset="0"/>
                <a:buNone/>
                <a:defRPr sz="1200" b="0" kern="1200">
                  <a:solidFill>
                    <a:srgbClr val="404040"/>
                  </a:solidFill>
                  <a:latin typeface="+mn-lt"/>
                  <a:ea typeface="ＭＳ Ｐゴシック" pitchFamily="-112" charset="-128"/>
                  <a:cs typeface="Arial"/>
                </a:defRPr>
              </a:lvl1pPr>
              <a:lvl2pPr marL="457200" indent="0" algn="ctr" defTabSz="457200" rtl="0" eaLnBrk="1" fontAlgn="base" hangingPunct="1">
                <a:spcBef>
                  <a:spcPct val="20000"/>
                </a:spcBef>
                <a:spcAft>
                  <a:spcPct val="0"/>
                </a:spcAft>
                <a:buClr>
                  <a:srgbClr val="FF6600"/>
                </a:buClr>
                <a:buFont typeface="Arial" charset="0"/>
                <a:buNone/>
                <a:defRPr sz="1800" kern="1200">
                  <a:solidFill>
                    <a:schemeClr val="tx1">
                      <a:tint val="75000"/>
                    </a:schemeClr>
                  </a:solidFill>
                  <a:latin typeface="+mn-lt"/>
                  <a:ea typeface="ＭＳ Ｐゴシック" pitchFamily="-112" charset="-128"/>
                  <a:cs typeface="ＭＳ Ｐゴシック" pitchFamily="-112" charset="-128"/>
                </a:defRPr>
              </a:lvl2pPr>
              <a:lvl3pPr marL="914400" indent="0" algn="ctr" defTabSz="457200" rtl="0" eaLnBrk="1" fontAlgn="base" hangingPunct="1">
                <a:spcBef>
                  <a:spcPct val="20000"/>
                </a:spcBef>
                <a:spcAft>
                  <a:spcPct val="0"/>
                </a:spcAft>
                <a:buClr>
                  <a:srgbClr val="B1D13B"/>
                </a:buClr>
                <a:buFont typeface="Arial" charset="0"/>
                <a:buNone/>
                <a:defRPr sz="1600" kern="1200">
                  <a:solidFill>
                    <a:schemeClr val="tx1">
                      <a:tint val="75000"/>
                    </a:schemeClr>
                  </a:solidFill>
                  <a:latin typeface="+mn-lt"/>
                  <a:ea typeface="ＭＳ Ｐゴシック" pitchFamily="-112" charset="-128"/>
                  <a:cs typeface="ＭＳ Ｐゴシック" pitchFamily="-112" charset="-128"/>
                </a:defRPr>
              </a:lvl3pPr>
              <a:lvl4pPr marL="1371600" indent="0" algn="ctr" defTabSz="457200" rtl="0" eaLnBrk="1" fontAlgn="base" hangingPunct="1">
                <a:spcBef>
                  <a:spcPct val="20000"/>
                </a:spcBef>
                <a:spcAft>
                  <a:spcPct val="0"/>
                </a:spcAft>
                <a:buClr>
                  <a:srgbClr val="56595D"/>
                </a:buClr>
                <a:buFont typeface="Arial" charset="0"/>
                <a:buNone/>
                <a:defRPr sz="1400" kern="1200">
                  <a:solidFill>
                    <a:schemeClr val="tx1">
                      <a:tint val="75000"/>
                    </a:schemeClr>
                  </a:solidFill>
                  <a:latin typeface="+mn-lt"/>
                  <a:ea typeface="ＭＳ Ｐゴシック" pitchFamily="-112" charset="-128"/>
                  <a:cs typeface="ＭＳ Ｐゴシック" pitchFamily="-112" charset="-128"/>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mn-lt"/>
                  <a:ea typeface="ＭＳ Ｐゴシック" pitchFamily="-112" charset="-128"/>
                  <a:cs typeface="ＭＳ Ｐゴシック" pitchFamily="-112" charset="-128"/>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900" b="1" dirty="0">
                  <a:latin typeface="Calibri" pitchFamily="34" charset="0"/>
                  <a:cs typeface="Arial" charset="0"/>
                </a:rPr>
                <a:t>Name: Manoj Ambhore</a:t>
              </a:r>
            </a:p>
            <a:p>
              <a:r>
                <a:rPr lang="en-US" sz="900" dirty="0">
                  <a:latin typeface="Calibri" pitchFamily="34" charset="0"/>
                  <a:cs typeface="Arial" charset="0"/>
                </a:rPr>
                <a:t>Designation: Senior Software Developer.</a:t>
              </a:r>
            </a:p>
            <a:p>
              <a:endParaRPr lang="en-US" sz="900" dirty="0">
                <a:latin typeface="Calibri" pitchFamily="34" charset="0"/>
                <a:cs typeface="Arial" charset="0"/>
              </a:endParaRPr>
            </a:p>
            <a:p>
              <a:endParaRPr lang="en-US" sz="900" dirty="0">
                <a:latin typeface="Calibri" pitchFamily="34" charset="0"/>
                <a:cs typeface="Arial" charset="0"/>
              </a:endParaRPr>
            </a:p>
            <a:p>
              <a:endParaRPr lang="en-US" sz="900" dirty="0">
                <a:latin typeface="Calibri" pitchFamily="34" charset="0"/>
                <a:cs typeface="Arial" charset="0"/>
              </a:endParaRPr>
            </a:p>
            <a:p>
              <a:r>
                <a:rPr lang="en-US" sz="900" dirty="0">
                  <a:latin typeface="Calibri" pitchFamily="34" charset="0"/>
                  <a:cs typeface="Arial" charset="0"/>
                </a:rPr>
                <a:t>Manoj.ambhore@xoriant.com</a:t>
              </a:r>
            </a:p>
            <a:p>
              <a:r>
                <a:rPr lang="en-US" sz="900" dirty="0">
                  <a:latin typeface="Calibri" pitchFamily="34" charset="0"/>
                  <a:cs typeface="Arial" charset="0"/>
                  <a:hlinkClick r:id="rId2"/>
                </a:rPr>
                <a:t>www.xoriant.com</a:t>
              </a:r>
              <a:r>
                <a:rPr lang="en-US" sz="900" dirty="0">
                  <a:latin typeface="Calibri" pitchFamily="34" charset="0"/>
                  <a:cs typeface="Arial" charset="0"/>
                </a:rPr>
                <a:t> </a:t>
              </a:r>
            </a:p>
          </p:txBody>
        </p:sp>
        <p:pic>
          <p:nvPicPr>
            <p:cNvPr id="21" name="Picture 4" descr="http://www.youth4work.com/Images/CompColleges/262582.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015468">
              <a:off x="10512371" y="4231470"/>
              <a:ext cx="1111661" cy="55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719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 The world of multi-threading on modern hardware</a:t>
            </a:r>
          </a:p>
        </p:txBody>
      </p:sp>
      <p:sp>
        <p:nvSpPr>
          <p:cNvPr id="3" name="Content Placeholder 2"/>
          <p:cNvSpPr>
            <a:spLocks noGrp="1"/>
          </p:cNvSpPr>
          <p:nvPr>
            <p:ph idx="1"/>
          </p:nvPr>
        </p:nvSpPr>
        <p:spPr/>
        <p:txBody>
          <a:bodyPr>
            <a:noAutofit/>
          </a:bodyPr>
          <a:lstStyle/>
          <a:p>
            <a:pPr marL="0" indent="0">
              <a:buNone/>
            </a:pPr>
            <a:r>
              <a:rPr lang="en-US" sz="2400" dirty="0"/>
              <a:t>Background - The world of multi-threading on modern hardware</a:t>
            </a:r>
          </a:p>
          <a:p>
            <a:r>
              <a:rPr lang="en-US" sz="2400" dirty="0"/>
              <a:t>Single core</a:t>
            </a:r>
          </a:p>
          <a:p>
            <a:r>
              <a:rPr lang="en-US" sz="2400" dirty="0"/>
              <a:t>Thread Context Switching</a:t>
            </a:r>
          </a:p>
          <a:p>
            <a:r>
              <a:rPr lang="en-US" sz="2400" dirty="0"/>
              <a:t>Multiple Core</a:t>
            </a:r>
          </a:p>
          <a:p>
            <a:pPr marL="0" indent="0">
              <a:buNone/>
            </a:pPr>
            <a:endParaRPr lang="en-US" sz="2400" dirty="0"/>
          </a:p>
          <a:p>
            <a:pPr marL="0" indent="0">
              <a:buNone/>
            </a:pPr>
            <a:r>
              <a:rPr lang="en-US" sz="2400" b="1" dirty="0"/>
              <a:t>Note</a:t>
            </a:r>
            <a:r>
              <a:rPr lang="en-US" sz="2400" dirty="0"/>
              <a:t>: Always remember having multiple CPUs and multiple Cores (Processors) are different things. In case of multiple CPU you will have more than one physical CPU attached to your motherboard (not common in home PCs or desktop computers). In case of multiple core you will have SINGLE CPU attached to your motherboard but because of multiple cores your CPU can actually perform more than one instruction in parallel.</a:t>
            </a:r>
          </a:p>
        </p:txBody>
      </p:sp>
    </p:spTree>
    <p:extLst>
      <p:ext uri="{BB962C8B-B14F-4D97-AF65-F5344CB8AC3E}">
        <p14:creationId xmlns:p14="http://schemas.microsoft.com/office/powerpoint/2010/main" val="13522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programs - What does it really mean</a:t>
            </a:r>
          </a:p>
        </p:txBody>
      </p:sp>
      <p:sp>
        <p:nvSpPr>
          <p:cNvPr id="3" name="Content Placeholder 2"/>
          <p:cNvSpPr>
            <a:spLocks noGrp="1"/>
          </p:cNvSpPr>
          <p:nvPr>
            <p:ph idx="1"/>
          </p:nvPr>
        </p:nvSpPr>
        <p:spPr/>
        <p:txBody>
          <a:bodyPr>
            <a:normAutofit/>
          </a:bodyPr>
          <a:lstStyle/>
          <a:p>
            <a:pPr marL="0" indent="0">
              <a:buNone/>
            </a:pPr>
            <a:r>
              <a:rPr lang="en-US" dirty="0"/>
              <a:t>Multi-threaded programs - What does it really mean</a:t>
            </a:r>
          </a:p>
          <a:p>
            <a:r>
              <a:rPr lang="en-US" sz="2000" dirty="0"/>
              <a:t>Threads are the smallest unit of execution scheduled by the operating system.  </a:t>
            </a:r>
          </a:p>
          <a:p>
            <a:r>
              <a:rPr lang="en-US" sz="2000" dirty="0"/>
              <a:t>Any program or application has a minimum of </a:t>
            </a:r>
            <a:r>
              <a:rPr lang="en-US" sz="2000" b="1" dirty="0"/>
              <a:t>one thread</a:t>
            </a:r>
            <a:r>
              <a:rPr lang="en-US" sz="2000" dirty="0"/>
              <a:t> be it your ASP.net application or a console window application. </a:t>
            </a:r>
          </a:p>
          <a:p>
            <a:r>
              <a:rPr lang="en-US" sz="2000" dirty="0"/>
              <a:t>If you want to do work more fast you will have to employ multiple threads running in parallel.</a:t>
            </a:r>
          </a:p>
          <a:p>
            <a:r>
              <a:rPr lang="en-US" sz="2000" dirty="0"/>
              <a:t>To view count of Cores on your computer, open </a:t>
            </a:r>
            <a:r>
              <a:rPr lang="en-US" sz="2000" b="1" dirty="0"/>
              <a:t>Windows</a:t>
            </a:r>
            <a:r>
              <a:rPr lang="en-US" sz="2000" dirty="0"/>
              <a:t> Task Manager -&gt; count each graph under the "CPU Usage History" section. </a:t>
            </a:r>
          </a:p>
          <a:p>
            <a:pPr marL="0" indent="0">
              <a:buNone/>
            </a:pPr>
            <a:endParaRPr lang="en-US" sz="2000" dirty="0"/>
          </a:p>
        </p:txBody>
      </p:sp>
    </p:spTree>
    <p:extLst>
      <p:ext uri="{BB962C8B-B14F-4D97-AF65-F5344CB8AC3E}">
        <p14:creationId xmlns:p14="http://schemas.microsoft.com/office/powerpoint/2010/main" val="13522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Threads</a:t>
            </a:r>
            <a:endParaRPr lang="en-US" dirty="0"/>
          </a:p>
        </p:txBody>
      </p:sp>
      <p:sp>
        <p:nvSpPr>
          <p:cNvPr id="3" name="Content Placeholder 2"/>
          <p:cNvSpPr>
            <a:spLocks noGrp="1"/>
          </p:cNvSpPr>
          <p:nvPr>
            <p:ph idx="1"/>
          </p:nvPr>
        </p:nvSpPr>
        <p:spPr>
          <a:xfrm>
            <a:off x="152400" y="1219200"/>
            <a:ext cx="8763000" cy="5562599"/>
          </a:xfrm>
        </p:spPr>
        <p:txBody>
          <a:bodyPr>
            <a:normAutofit/>
          </a:bodyPr>
          <a:lstStyle/>
          <a:p>
            <a:pPr marL="0" indent="0">
              <a:buNone/>
            </a:pPr>
            <a:r>
              <a:rPr lang="en-US" sz="2000" b="1" dirty="0"/>
              <a:t>Foreground Thread: </a:t>
            </a:r>
            <a:endParaRPr lang="en-US" sz="2000" dirty="0"/>
          </a:p>
          <a:p>
            <a:pPr lvl="0"/>
            <a:r>
              <a:rPr lang="en-US" sz="2000" dirty="0"/>
              <a:t>By default the Threads are created as Foreground Thread using ‘Thread’ class.</a:t>
            </a:r>
          </a:p>
          <a:p>
            <a:pPr lvl="0"/>
            <a:r>
              <a:rPr lang="en-US" sz="2000" dirty="0"/>
              <a:t>FT keeps running even if the Main App quits, until they finish their execution.</a:t>
            </a:r>
          </a:p>
          <a:p>
            <a:pPr marL="0" lvl="0" indent="0">
              <a:buNone/>
            </a:pPr>
            <a:endParaRPr lang="en-US" sz="2000" dirty="0"/>
          </a:p>
          <a:p>
            <a:pPr marL="0" indent="0">
              <a:buNone/>
            </a:pPr>
            <a:r>
              <a:rPr lang="en-US" sz="2000" b="1" dirty="0"/>
              <a:t>Background Thread: </a:t>
            </a:r>
            <a:endParaRPr lang="en-US" sz="2000" dirty="0"/>
          </a:p>
          <a:p>
            <a:pPr lvl="0"/>
            <a:r>
              <a:rPr lang="en-US" sz="2000" dirty="0"/>
              <a:t>BT will quit if Main App quits.</a:t>
            </a:r>
          </a:p>
          <a:p>
            <a:pPr lvl="0"/>
            <a:r>
              <a:rPr lang="en-US" sz="2000" dirty="0"/>
              <a:t>Set ‘</a:t>
            </a:r>
            <a:r>
              <a:rPr lang="en-US" sz="2000" b="1" dirty="0" err="1"/>
              <a:t>IsBackground</a:t>
            </a:r>
            <a:r>
              <a:rPr lang="en-US" sz="2000" dirty="0"/>
              <a:t>’ property of Thread to true to make it BT.</a:t>
            </a:r>
          </a:p>
          <a:p>
            <a:pPr marL="0" lvl="0" indent="0">
              <a:buNone/>
            </a:pPr>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13522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Threading Program</a:t>
            </a:r>
          </a:p>
        </p:txBody>
      </p:sp>
      <p:pic>
        <p:nvPicPr>
          <p:cNvPr id="5" name="Content Placeholder 4"/>
          <p:cNvPicPr>
            <a:picLocks noGrp="1" noChangeAspect="1"/>
          </p:cNvPicPr>
          <p:nvPr>
            <p:ph idx="1"/>
          </p:nvPr>
        </p:nvPicPr>
        <p:blipFill>
          <a:blip r:embed="rId2"/>
          <a:stretch>
            <a:fillRect/>
          </a:stretch>
        </p:blipFill>
        <p:spPr>
          <a:xfrm>
            <a:off x="381000" y="1371600"/>
            <a:ext cx="5867400" cy="5029200"/>
          </a:xfrm>
          <a:prstGeom prst="rect">
            <a:avLst/>
          </a:prstGeom>
        </p:spPr>
      </p:pic>
    </p:spTree>
    <p:extLst>
      <p:ext uri="{BB962C8B-B14F-4D97-AF65-F5344CB8AC3E}">
        <p14:creationId xmlns:p14="http://schemas.microsoft.com/office/powerpoint/2010/main" val="252003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Perfmon</a:t>
            </a:r>
            <a:r>
              <a:rPr lang="en-US" dirty="0"/>
              <a:t> graph –  For Threading</a:t>
            </a:r>
          </a:p>
        </p:txBody>
      </p:sp>
      <p:pic>
        <p:nvPicPr>
          <p:cNvPr id="4" name="Content Placeholder 3"/>
          <p:cNvPicPr>
            <a:picLocks noGrp="1" noChangeAspect="1"/>
          </p:cNvPicPr>
          <p:nvPr>
            <p:ph idx="1"/>
          </p:nvPr>
        </p:nvPicPr>
        <p:blipFill>
          <a:blip r:embed="rId2"/>
          <a:stretch>
            <a:fillRect/>
          </a:stretch>
        </p:blipFill>
        <p:spPr>
          <a:xfrm>
            <a:off x="533400" y="1457325"/>
            <a:ext cx="7010400" cy="4943475"/>
          </a:xfrm>
          <a:prstGeom prst="rect">
            <a:avLst/>
          </a:prstGeom>
        </p:spPr>
      </p:pic>
    </p:spTree>
    <p:extLst>
      <p:ext uri="{BB962C8B-B14F-4D97-AF65-F5344CB8AC3E}">
        <p14:creationId xmlns:p14="http://schemas.microsoft.com/office/powerpoint/2010/main" val="354623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Thread Synchronization</a:t>
            </a:r>
            <a:endParaRPr lang="en-US" dirty="0"/>
          </a:p>
        </p:txBody>
      </p:sp>
      <p:sp>
        <p:nvSpPr>
          <p:cNvPr id="3" name="Content Placeholder 2"/>
          <p:cNvSpPr>
            <a:spLocks noGrp="1"/>
          </p:cNvSpPr>
          <p:nvPr>
            <p:ph idx="1"/>
          </p:nvPr>
        </p:nvSpPr>
        <p:spPr>
          <a:xfrm>
            <a:off x="76200" y="1143000"/>
            <a:ext cx="8915400" cy="5562599"/>
          </a:xfrm>
        </p:spPr>
        <p:txBody>
          <a:bodyPr>
            <a:normAutofit/>
          </a:bodyPr>
          <a:lstStyle/>
          <a:p>
            <a:pPr lvl="0"/>
            <a:r>
              <a:rPr lang="en-US" sz="2000" dirty="0"/>
              <a:t>When two or more threads need to access a shared resource at the same time, the system needs a </a:t>
            </a:r>
            <a:r>
              <a:rPr lang="en-US" sz="2000" b="1" u="sng" dirty="0"/>
              <a:t>synchronization mechanism</a:t>
            </a:r>
            <a:r>
              <a:rPr lang="en-US" sz="2000" dirty="0"/>
              <a:t> to ensure that only one thread at a time uses the resource.</a:t>
            </a:r>
          </a:p>
          <a:p>
            <a:r>
              <a:rPr lang="en-US" sz="2000" dirty="0"/>
              <a:t>In </a:t>
            </a:r>
            <a:r>
              <a:rPr lang="en-US" sz="2000" dirty="0" err="1"/>
              <a:t>.Net</a:t>
            </a:r>
            <a:r>
              <a:rPr lang="en-US" sz="2000" dirty="0"/>
              <a:t>, there are 3 Thread Synchronization ways to achieve Thread Safety:</a:t>
            </a:r>
          </a:p>
          <a:p>
            <a:pPr marL="0" lvl="0" indent="0">
              <a:buNone/>
            </a:pPr>
            <a:r>
              <a:rPr lang="en-US" sz="2000" dirty="0"/>
              <a:t>           - Lock (shortcut syntax for Monitor)</a:t>
            </a:r>
          </a:p>
          <a:p>
            <a:pPr marL="0" lvl="0" indent="0">
              <a:buNone/>
            </a:pPr>
            <a:r>
              <a:rPr lang="en-US" sz="2000" dirty="0"/>
              <a:t>           - </a:t>
            </a:r>
            <a:r>
              <a:rPr lang="en-US" sz="2000" dirty="0" err="1"/>
              <a:t>Mutex</a:t>
            </a:r>
            <a:endParaRPr lang="en-US" sz="2000" dirty="0"/>
          </a:p>
          <a:p>
            <a:pPr marL="0" lvl="0" indent="0">
              <a:buNone/>
            </a:pPr>
            <a:r>
              <a:rPr lang="en-US" sz="2000" dirty="0"/>
              <a:t>           - Semaphore</a:t>
            </a:r>
          </a:p>
          <a:p>
            <a:r>
              <a:rPr lang="en-US" sz="2000" dirty="0"/>
              <a:t> Use these mechanisms on code (Critical Section) that should be executed only by 1 thread at a time. In this way we can make the objects Thread Safe.</a:t>
            </a:r>
          </a:p>
          <a:p>
            <a:pPr marL="0" indent="0">
              <a:buNone/>
            </a:pPr>
            <a:endParaRPr lang="en-US" sz="2400" dirty="0"/>
          </a:p>
        </p:txBody>
      </p:sp>
      <p:pic>
        <p:nvPicPr>
          <p:cNvPr id="4" name="Picture 3"/>
          <p:cNvPicPr>
            <a:picLocks noChangeAspect="1"/>
          </p:cNvPicPr>
          <p:nvPr/>
        </p:nvPicPr>
        <p:blipFill>
          <a:blip r:embed="rId2"/>
          <a:stretch>
            <a:fillRect/>
          </a:stretch>
        </p:blipFill>
        <p:spPr>
          <a:xfrm>
            <a:off x="533400" y="4400550"/>
            <a:ext cx="4800600" cy="2429606"/>
          </a:xfrm>
          <a:prstGeom prst="rect">
            <a:avLst/>
          </a:prstGeom>
        </p:spPr>
      </p:pic>
    </p:spTree>
    <p:extLst>
      <p:ext uri="{BB962C8B-B14F-4D97-AF65-F5344CB8AC3E}">
        <p14:creationId xmlns:p14="http://schemas.microsoft.com/office/powerpoint/2010/main" val="336853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r>
              <a:rPr lang="en-US" dirty="0"/>
              <a:t> </a:t>
            </a:r>
          </a:p>
        </p:txBody>
      </p:sp>
      <p:sp>
        <p:nvSpPr>
          <p:cNvPr id="3" name="Content Placeholder 2"/>
          <p:cNvSpPr>
            <a:spLocks noGrp="1"/>
          </p:cNvSpPr>
          <p:nvPr>
            <p:ph idx="1"/>
          </p:nvPr>
        </p:nvSpPr>
        <p:spPr>
          <a:xfrm>
            <a:off x="152400" y="1143000"/>
            <a:ext cx="8839200" cy="5562599"/>
          </a:xfrm>
        </p:spPr>
        <p:txBody>
          <a:bodyPr/>
          <a:lstStyle/>
          <a:p>
            <a:r>
              <a:rPr lang="en-US" sz="2000" b="1" u="sng" dirty="0"/>
              <a:t>Lock (Monitor):</a:t>
            </a:r>
            <a:r>
              <a:rPr lang="en-US" sz="2000" dirty="0"/>
              <a:t> Ensure </a:t>
            </a:r>
            <a:r>
              <a:rPr lang="en-US" sz="2000" b="1" dirty="0"/>
              <a:t>Thread safety for in-process Threads</a:t>
            </a:r>
            <a:r>
              <a:rPr lang="en-US" sz="2000" dirty="0"/>
              <a:t> (Internal) </a:t>
            </a:r>
            <a:r>
              <a:rPr lang="en-US" sz="2000" dirty="0" err="1"/>
              <a:t>ie</a:t>
            </a:r>
            <a:r>
              <a:rPr lang="en-US" sz="2000" dirty="0"/>
              <a:t>. Threads generated by the App. No support for out-process threads.</a:t>
            </a:r>
          </a:p>
          <a:p>
            <a:r>
              <a:rPr lang="en-US" sz="2000" b="1" u="sng" dirty="0" err="1"/>
              <a:t>Mutex</a:t>
            </a:r>
            <a:r>
              <a:rPr lang="en-US" sz="2000" b="1" u="sng" dirty="0"/>
              <a:t>: </a:t>
            </a:r>
            <a:r>
              <a:rPr lang="en-US" sz="2000" dirty="0"/>
              <a:t>Ensure </a:t>
            </a:r>
            <a:r>
              <a:rPr lang="en-US" sz="2000" b="1" dirty="0"/>
              <a:t>Thread safety for out-process Threads </a:t>
            </a:r>
            <a:r>
              <a:rPr lang="en-US" sz="2000" dirty="0"/>
              <a:t>(External) </a:t>
            </a:r>
            <a:r>
              <a:rPr lang="en-US" sz="2000" dirty="0" err="1"/>
              <a:t>ie</a:t>
            </a:r>
            <a:r>
              <a:rPr lang="en-US" sz="2000" dirty="0"/>
              <a:t>. Threads coming from external App to our App. Use </a:t>
            </a:r>
            <a:r>
              <a:rPr lang="en-US" sz="2000" dirty="0" err="1"/>
              <a:t>Mutex</a:t>
            </a:r>
            <a:r>
              <a:rPr lang="en-US" sz="2000" dirty="0"/>
              <a:t> when we want that our </a:t>
            </a:r>
            <a:r>
              <a:rPr lang="en-US" sz="2000" b="1" dirty="0"/>
              <a:t>App  should be accessed by only 1 External Thread.</a:t>
            </a:r>
            <a:endParaRPr lang="en-US" sz="2000" dirty="0"/>
          </a:p>
          <a:p>
            <a:pPr marL="0" indent="0">
              <a:buNone/>
            </a:pPr>
            <a:r>
              <a:rPr lang="en-US" sz="2000" b="1" dirty="0" err="1"/>
              <a:t>Eg</a:t>
            </a:r>
            <a:r>
              <a:rPr lang="en-US" sz="2000" b="1" dirty="0"/>
              <a:t>:</a:t>
            </a:r>
            <a:r>
              <a:rPr lang="en-US" sz="2000" dirty="0"/>
              <a:t> Open any console app exe, we can double click and execute the exe multiple times, multiple new console window opens. In such case use </a:t>
            </a:r>
            <a:r>
              <a:rPr lang="en-US" sz="2000" dirty="0" err="1"/>
              <a:t>Mutex</a:t>
            </a:r>
            <a:r>
              <a:rPr lang="en-US" sz="2000" dirty="0"/>
              <a:t> to allow only 1 external Thread to access the App exe.</a:t>
            </a:r>
          </a:p>
          <a:p>
            <a:pPr marL="0" indent="0">
              <a:buNone/>
            </a:pPr>
            <a:endParaRPr lang="en-US" sz="2000" dirty="0"/>
          </a:p>
          <a:p>
            <a:pPr marL="0" indent="0">
              <a:buNone/>
            </a:pPr>
            <a:endParaRPr lang="en-US" sz="2000" dirty="0"/>
          </a:p>
          <a:p>
            <a:endParaRPr lang="en-US" dirty="0"/>
          </a:p>
        </p:txBody>
      </p:sp>
      <p:pic>
        <p:nvPicPr>
          <p:cNvPr id="6" name="Picture 5"/>
          <p:cNvPicPr>
            <a:picLocks noChangeAspect="1"/>
          </p:cNvPicPr>
          <p:nvPr/>
        </p:nvPicPr>
        <p:blipFill>
          <a:blip r:embed="rId2"/>
          <a:stretch>
            <a:fillRect/>
          </a:stretch>
        </p:blipFill>
        <p:spPr>
          <a:xfrm>
            <a:off x="228600" y="3857625"/>
            <a:ext cx="4419600" cy="269557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4838700" y="4191000"/>
            <a:ext cx="4076700" cy="971550"/>
          </a:xfrm>
          <a:prstGeom prst="rect">
            <a:avLst/>
          </a:prstGeom>
          <a:ln>
            <a:solidFill>
              <a:schemeClr val="accent1"/>
            </a:solidFill>
          </a:ln>
        </p:spPr>
      </p:pic>
    </p:spTree>
    <p:extLst>
      <p:ext uri="{BB962C8B-B14F-4D97-AF65-F5344CB8AC3E}">
        <p14:creationId xmlns:p14="http://schemas.microsoft.com/office/powerpoint/2010/main" val="10666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Semaphore and Semaphore Slim </a:t>
            </a:r>
            <a:br>
              <a:rPr lang="en-US" dirty="0"/>
            </a:br>
            <a:endParaRPr lang="en-US" dirty="0"/>
          </a:p>
        </p:txBody>
      </p:sp>
      <p:sp>
        <p:nvSpPr>
          <p:cNvPr id="3" name="Content Placeholder 2"/>
          <p:cNvSpPr>
            <a:spLocks noGrp="1"/>
          </p:cNvSpPr>
          <p:nvPr>
            <p:ph idx="1"/>
          </p:nvPr>
        </p:nvSpPr>
        <p:spPr>
          <a:xfrm>
            <a:off x="152400" y="1219200"/>
            <a:ext cx="8839200" cy="5486399"/>
          </a:xfrm>
        </p:spPr>
        <p:txBody>
          <a:bodyPr/>
          <a:lstStyle/>
          <a:p>
            <a:pPr lvl="0"/>
            <a:r>
              <a:rPr lang="en-US" sz="2000" dirty="0"/>
              <a:t>Lock and </a:t>
            </a:r>
            <a:r>
              <a:rPr lang="en-US" sz="2000" dirty="0" err="1"/>
              <a:t>Mutex</a:t>
            </a:r>
            <a:r>
              <a:rPr lang="en-US" sz="2000" dirty="0"/>
              <a:t> allow only 1 Thread to enter in Critical Section.</a:t>
            </a:r>
          </a:p>
          <a:p>
            <a:pPr lvl="0"/>
            <a:r>
              <a:rPr lang="en-US" sz="2000" dirty="0"/>
              <a:t>Semaphore and Semaphore Slim allow one or more Threads to enter in Critical Section. </a:t>
            </a:r>
          </a:p>
          <a:p>
            <a:pPr lvl="0"/>
            <a:r>
              <a:rPr lang="en-US" sz="2000" dirty="0"/>
              <a:t>Semaphore is advanced version of </a:t>
            </a:r>
            <a:r>
              <a:rPr lang="en-US" sz="2000" dirty="0" err="1"/>
              <a:t>Mutex</a:t>
            </a:r>
            <a:r>
              <a:rPr lang="en-US" sz="2000" dirty="0"/>
              <a:t> (Thread Safety for External Threads)</a:t>
            </a:r>
          </a:p>
          <a:p>
            <a:pPr lvl="0"/>
            <a:r>
              <a:rPr lang="en-US" sz="2000" dirty="0"/>
              <a:t>Semaphore Slim is advanced version of Lock (Thread Safety for Internal Threads)</a:t>
            </a:r>
          </a:p>
          <a:p>
            <a:pPr marL="0" indent="0">
              <a:buNone/>
            </a:pPr>
            <a:r>
              <a:rPr lang="en-US" sz="2000" dirty="0" err="1"/>
              <a:t>Eg</a:t>
            </a:r>
            <a:r>
              <a:rPr lang="en-US" sz="2000" dirty="0"/>
              <a:t>: As the max capacity is set to 3, only 3 external threads can acquire Semaphore.</a:t>
            </a:r>
          </a:p>
          <a:p>
            <a:pPr marL="0" indent="0">
              <a:buNone/>
            </a:pPr>
            <a:endParaRPr lang="en-US" sz="2000" dirty="0"/>
          </a:p>
        </p:txBody>
      </p:sp>
      <p:pic>
        <p:nvPicPr>
          <p:cNvPr id="4" name="Picture 3"/>
          <p:cNvPicPr>
            <a:picLocks noChangeAspect="1"/>
          </p:cNvPicPr>
          <p:nvPr/>
        </p:nvPicPr>
        <p:blipFill>
          <a:blip r:embed="rId2"/>
          <a:stretch>
            <a:fillRect/>
          </a:stretch>
        </p:blipFill>
        <p:spPr>
          <a:xfrm>
            <a:off x="4267200" y="3638550"/>
            <a:ext cx="4724400" cy="1619250"/>
          </a:xfrm>
          <a:prstGeom prst="rect">
            <a:avLst/>
          </a:prstGeom>
          <a:solidFill>
            <a:schemeClr val="bg1"/>
          </a:solidFill>
        </p:spPr>
      </p:pic>
      <p:pic>
        <p:nvPicPr>
          <p:cNvPr id="5" name="Picture 4"/>
          <p:cNvPicPr>
            <a:picLocks noChangeAspect="1"/>
          </p:cNvPicPr>
          <p:nvPr/>
        </p:nvPicPr>
        <p:blipFill>
          <a:blip r:embed="rId3"/>
          <a:stretch>
            <a:fillRect/>
          </a:stretch>
        </p:blipFill>
        <p:spPr>
          <a:xfrm>
            <a:off x="152400" y="3400425"/>
            <a:ext cx="4114800" cy="3152775"/>
          </a:xfrm>
          <a:prstGeom prst="rect">
            <a:avLst/>
          </a:prstGeom>
          <a:solidFill>
            <a:schemeClr val="bg1"/>
          </a:solidFill>
        </p:spPr>
      </p:pic>
    </p:spTree>
    <p:extLst>
      <p:ext uri="{BB962C8B-B14F-4D97-AF65-F5344CB8AC3E}">
        <p14:creationId xmlns:p14="http://schemas.microsoft.com/office/powerpoint/2010/main" val="3744925388"/>
      </p:ext>
    </p:extLst>
  </p:cSld>
  <p:clrMapOvr>
    <a:masterClrMapping/>
  </p:clrMapOvr>
</p:sld>
</file>

<file path=ppt/theme/theme1.xml><?xml version="1.0" encoding="utf-8"?>
<a:theme xmlns:a="http://schemas.openxmlformats.org/drawingml/2006/main" name="Xoria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Xoriant PPT Template v1" id="{3C23C2DA-CCF2-42ED-8459-502AE558C3F8}" vid="{B8F457F2-2432-485C-9DA8-EF518AB3295D}"/>
    </a:ext>
  </a:extLst>
</a:theme>
</file>

<file path=docProps/app.xml><?xml version="1.0" encoding="utf-8"?>
<Properties xmlns="http://schemas.openxmlformats.org/officeDocument/2006/extended-properties" xmlns:vt="http://schemas.openxmlformats.org/officeDocument/2006/docPropsVTypes">
  <Template>Xoriant theme</Template>
  <TotalTime>2547</TotalTime>
  <Words>1285</Words>
  <Application>Microsoft Office PowerPoint</Application>
  <PresentationFormat>On-screen Show (4:3)</PresentationFormat>
  <Paragraphs>188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ＭＳ Ｐゴシック</vt:lpstr>
      <vt:lpstr>Arial</vt:lpstr>
      <vt:lpstr>Calibri</vt:lpstr>
      <vt:lpstr>Xoriant theme</vt:lpstr>
      <vt:lpstr>Multithreading And Parallel Programming</vt:lpstr>
      <vt:lpstr>Background - The world of multi-threading on modern hardware</vt:lpstr>
      <vt:lpstr>Multi-threaded programs - What does it really mean</vt:lpstr>
      <vt:lpstr>Types of Threads</vt:lpstr>
      <vt:lpstr>Threading Program</vt:lpstr>
      <vt:lpstr>Perfmon graph –  For Threading</vt:lpstr>
      <vt:lpstr>Thread Synchronization</vt:lpstr>
      <vt:lpstr>Mutex </vt:lpstr>
      <vt:lpstr>Semaphore and Semaphore Slim  </vt:lpstr>
      <vt:lpstr>Thread Pooling </vt:lpstr>
      <vt:lpstr>Performance</vt:lpstr>
      <vt:lpstr>Parallel Programming - TPL (Task Parallel Library)</vt:lpstr>
      <vt:lpstr>PowerPoint Presentation</vt:lpstr>
      <vt:lpstr>Perfmon graph – for Parallel programming</vt:lpstr>
      <vt:lpstr>Thread Vs. Process </vt:lpstr>
      <vt:lpstr>Multithreading Vs. Parallel Programming</vt:lpstr>
      <vt:lpstr>When to use Threadpool is more appropriate?</vt:lpstr>
      <vt:lpstr>When using TPL is more appropriate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 Conditional Statement &amp; Flow Control</dc:title>
  <dc:creator>Kislay Mohan</dc:creator>
  <cp:lastModifiedBy>Manoj Ambhore</cp:lastModifiedBy>
  <cp:revision>203</cp:revision>
  <dcterms:created xsi:type="dcterms:W3CDTF">2016-10-03T06:49:52Z</dcterms:created>
  <dcterms:modified xsi:type="dcterms:W3CDTF">2017-08-24T06:42:50Z</dcterms:modified>
</cp:coreProperties>
</file>