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66" r:id="rId4"/>
    <p:sldId id="265" r:id="rId5"/>
    <p:sldId id="262" r:id="rId6"/>
    <p:sldId id="259" r:id="rId7"/>
    <p:sldId id="257" r:id="rId8"/>
    <p:sldId id="268" r:id="rId9"/>
    <p:sldId id="267" r:id="rId10"/>
    <p:sldId id="277" r:id="rId11"/>
    <p:sldId id="278" r:id="rId12"/>
    <p:sldId id="279" r:id="rId13"/>
    <p:sldId id="286" r:id="rId14"/>
    <p:sldId id="287" r:id="rId15"/>
    <p:sldId id="288" r:id="rId16"/>
    <p:sldId id="289" r:id="rId17"/>
    <p:sldId id="26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04" autoAdjust="0"/>
    <p:restoredTop sz="90000" autoAdjust="0"/>
  </p:normalViewPr>
  <p:slideViewPr>
    <p:cSldViewPr snapToGrid="0" snapToObjects="1">
      <p:cViewPr varScale="1">
        <p:scale>
          <a:sx n="100" d="100"/>
          <a:sy n="100" d="100"/>
        </p:scale>
        <p:origin x="-43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658B-0C4F-4D21-A6FB-DA1E20CAF92E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305ED-E279-41B4-9EB5-63ABA269D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46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1BF9F-53D1-428F-875E-77B6A0C49498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Xoriant Corporation 2015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C279B-A809-4194-BF50-26F4AF3F1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83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97" y="1597820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63839"/>
            <a:ext cx="6400800" cy="60500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17" y="3512457"/>
            <a:ext cx="1493523" cy="7437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841500"/>
            <a:ext cx="6324600" cy="72094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934336"/>
            <a:ext cx="8038215" cy="3895435"/>
          </a:xfrm>
        </p:spPr>
        <p:txBody>
          <a:bodyPr>
            <a:normAutofit/>
          </a:bodyPr>
          <a:lstStyle>
            <a:lvl1pPr marL="287338" indent="-287338">
              <a:buFont typeface="Arial" panose="020B0604020202020204" pitchFamily="34" charset="0"/>
              <a:buChar char="•"/>
              <a:defRPr sz="2000"/>
            </a:lvl1pPr>
            <a:lvl2pPr marL="574675" indent="-287338">
              <a:buFont typeface="Arial" panose="020B0604020202020204" pitchFamily="34" charset="0"/>
              <a:buChar char="•"/>
              <a:defRPr sz="1800"/>
            </a:lvl2pPr>
            <a:lvl3pPr>
              <a:buFont typeface="Calibri" pitchFamily="34" charset="0"/>
              <a:buChar char="I"/>
              <a:defRPr/>
            </a:lvl3pPr>
            <a:lvl4pPr>
              <a:buFont typeface="Calibri" pitchFamily="34" charset="0"/>
              <a:buChar char="I"/>
              <a:defRPr/>
            </a:lvl4pPr>
            <a:lvl5pPr>
              <a:buFont typeface="Calibri" pitchFamily="34" charset="0"/>
              <a:buChar char="I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80035"/>
            <a:ext cx="7772400" cy="10215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01591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5742"/>
            <a:ext cx="3008313" cy="62475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5742"/>
            <a:ext cx="5111750" cy="37588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60500"/>
            <a:ext cx="3008313" cy="31341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0227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65238"/>
            <a:ext cx="5486400" cy="29920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32732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5DBEDE0-0611-7441-AFFE-635EB8DAB4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14812_abstract_green_green_abstract_art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615" r="18465" b="60855"/>
          <a:stretch>
            <a:fillRect/>
          </a:stretch>
        </p:blipFill>
        <p:spPr>
          <a:xfrm rot="10800000">
            <a:off x="-1" y="0"/>
            <a:ext cx="9144001" cy="763831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76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590" y="58186"/>
            <a:ext cx="1217640" cy="606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6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xoriant.com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864" y="1702392"/>
            <a:ext cx="7772400" cy="1102519"/>
          </a:xfrm>
        </p:spPr>
        <p:txBody>
          <a:bodyPr/>
          <a:lstStyle/>
          <a:p>
            <a:r>
              <a:rPr lang="en-US" b="1" dirty="0" err="1" smtClean="0"/>
              <a:t>ADO.Net</a:t>
            </a:r>
            <a:r>
              <a:rPr lang="en-US" b="1" dirty="0" smtClean="0"/>
              <a:t> Entity Framework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864" y="2728711"/>
            <a:ext cx="6400800" cy="637059"/>
          </a:xfrm>
        </p:spPr>
        <p:txBody>
          <a:bodyPr>
            <a:normAutofit fontScale="85000" lnSpcReduction="10000"/>
          </a:bodyPr>
          <a:lstStyle/>
          <a:p>
            <a:r>
              <a:rPr lang="en-IN" sz="2000" dirty="0"/>
              <a:t>Microsoft has provided an O/RM framework called "Entity Framework" to automate database related activities for your application.</a:t>
            </a:r>
            <a:endParaRPr lang="en-US" sz="2800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893323" y="4513605"/>
            <a:ext cx="1965325" cy="25876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October </a:t>
            </a:r>
            <a:r>
              <a:rPr lang="en-US" sz="1600" dirty="0" smtClean="0"/>
              <a:t>4, </a:t>
            </a:r>
            <a:r>
              <a:rPr lang="en-US" sz="1600" dirty="0" smtClean="0"/>
              <a:t>2016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723899"/>
          </a:xfrm>
        </p:spPr>
        <p:txBody>
          <a:bodyPr>
            <a:normAutofit/>
          </a:bodyPr>
          <a:lstStyle/>
          <a:p>
            <a:r>
              <a:rPr lang="en-IN" sz="3200" dirty="0"/>
              <a:t> </a:t>
            </a:r>
            <a:r>
              <a:rPr lang="en-IN" sz="3200" dirty="0" smtClean="0"/>
              <a:t>Database First Approach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1185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Create Database</a:t>
            </a:r>
          </a:p>
          <a:p>
            <a:r>
              <a:rPr lang="en-IN" b="1" dirty="0" smtClean="0"/>
              <a:t>Create </a:t>
            </a:r>
            <a:r>
              <a:rPr lang="en-IN" b="1" dirty="0"/>
              <a:t>Entity Data </a:t>
            </a:r>
            <a:r>
              <a:rPr lang="en-IN" b="1" dirty="0" smtClean="0"/>
              <a:t>Model</a:t>
            </a:r>
          </a:p>
          <a:p>
            <a:r>
              <a:rPr lang="en-IN" b="1" dirty="0"/>
              <a:t>Insert a New Record</a:t>
            </a:r>
          </a:p>
          <a:p>
            <a:r>
              <a:rPr lang="en-IN" b="1" dirty="0"/>
              <a:t>Read from </a:t>
            </a:r>
            <a:r>
              <a:rPr lang="en-IN" b="1" dirty="0" smtClean="0"/>
              <a:t>Patient </a:t>
            </a:r>
            <a:r>
              <a:rPr lang="en-IN" b="1" dirty="0"/>
              <a:t>table and populate </a:t>
            </a:r>
            <a:r>
              <a:rPr lang="en-IN" b="1" dirty="0" smtClean="0"/>
              <a:t>Grid</a:t>
            </a:r>
          </a:p>
          <a:p>
            <a:r>
              <a:rPr lang="en-IN" b="1" dirty="0"/>
              <a:t>Update an Employee </a:t>
            </a:r>
            <a:r>
              <a:rPr lang="en-IN" b="1" dirty="0" smtClean="0"/>
              <a:t>Record</a:t>
            </a:r>
          </a:p>
          <a:p>
            <a:r>
              <a:rPr lang="en-IN" b="1" dirty="0"/>
              <a:t>Delete a Record</a:t>
            </a:r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First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30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Create Database</a:t>
            </a:r>
          </a:p>
          <a:p>
            <a:pPr lvl="1"/>
            <a:r>
              <a:rPr lang="en-IN" dirty="0"/>
              <a:t>CREATE TABLE Patient ( </a:t>
            </a:r>
            <a:r>
              <a:rPr lang="en-IN" dirty="0" err="1"/>
              <a:t>PatientId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NOT NULL IDENTITY(1,1) PRIMARY KEY, </a:t>
            </a:r>
            <a:r>
              <a:rPr lang="en-IN" dirty="0" err="1"/>
              <a:t>FirstName</a:t>
            </a:r>
            <a:r>
              <a:rPr lang="en-IN" dirty="0"/>
              <a:t> </a:t>
            </a:r>
            <a:r>
              <a:rPr lang="en-IN" dirty="0" err="1"/>
              <a:t>nvarchar</a:t>
            </a:r>
            <a:r>
              <a:rPr lang="en-IN" dirty="0"/>
              <a:t>(30), </a:t>
            </a:r>
            <a:r>
              <a:rPr lang="en-IN" dirty="0" err="1"/>
              <a:t>LastName</a:t>
            </a:r>
            <a:r>
              <a:rPr lang="en-IN" dirty="0"/>
              <a:t> </a:t>
            </a:r>
            <a:r>
              <a:rPr lang="en-IN" dirty="0" err="1"/>
              <a:t>nvarchar</a:t>
            </a:r>
            <a:r>
              <a:rPr lang="en-IN" dirty="0"/>
              <a:t>(30), Address </a:t>
            </a:r>
            <a:r>
              <a:rPr lang="en-IN" dirty="0" err="1"/>
              <a:t>nvarchar</a:t>
            </a:r>
            <a:r>
              <a:rPr lang="en-IN" dirty="0"/>
              <a:t>(30), City </a:t>
            </a:r>
            <a:r>
              <a:rPr lang="en-IN" dirty="0" err="1"/>
              <a:t>nvarchar</a:t>
            </a:r>
            <a:r>
              <a:rPr lang="en-IN" dirty="0"/>
              <a:t>(30) 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First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688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Create Entity Data Model</a:t>
            </a:r>
          </a:p>
          <a:p>
            <a:pPr lvl="1"/>
            <a:r>
              <a:rPr lang="en-IN" dirty="0"/>
              <a:t>Now, let's create the entity data model. Here are the step-by-step details:</a:t>
            </a:r>
          </a:p>
          <a:p>
            <a:pPr lvl="1"/>
            <a:r>
              <a:rPr lang="en-IN" dirty="0"/>
              <a:t>Right-click on the project name, select Add -&gt; New Item.</a:t>
            </a:r>
          </a:p>
          <a:p>
            <a:pPr lvl="1"/>
            <a:r>
              <a:rPr lang="en-IN" dirty="0"/>
              <a:t>Select the Data tab from left pane, then select ADO.NET Entity Data Model.</a:t>
            </a:r>
          </a:p>
          <a:p>
            <a:pPr lvl="1"/>
            <a:r>
              <a:rPr lang="en-IN" dirty="0"/>
              <a:t>Name it as </a:t>
            </a:r>
            <a:r>
              <a:rPr lang="en-IN" i="1" dirty="0" err="1" smtClean="0"/>
              <a:t>Patient.edmx</a:t>
            </a:r>
            <a:r>
              <a:rPr lang="en-IN" dirty="0"/>
              <a:t>. Click Add.</a:t>
            </a:r>
          </a:p>
          <a:p>
            <a:pPr lvl="1"/>
            <a:r>
              <a:rPr lang="en-IN" dirty="0"/>
              <a:t>Select Generate from database in the Entity Data Model Wizard.</a:t>
            </a:r>
          </a:p>
          <a:p>
            <a:pPr lvl="1"/>
            <a:r>
              <a:rPr lang="en-IN" dirty="0"/>
              <a:t>In the next window, set the connection properties for your database and click Next.</a:t>
            </a:r>
          </a:p>
          <a:p>
            <a:pPr lvl="1"/>
            <a:r>
              <a:rPr lang="en-IN" dirty="0"/>
              <a:t>The next window will show you the objects in your database. </a:t>
            </a:r>
            <a:endParaRPr lang="en-IN" dirty="0" smtClean="0"/>
          </a:p>
          <a:p>
            <a:pPr lvl="1"/>
            <a:r>
              <a:rPr lang="en-IN" dirty="0" smtClean="0"/>
              <a:t>Select </a:t>
            </a:r>
            <a:r>
              <a:rPr lang="en-IN" dirty="0"/>
              <a:t>the table </a:t>
            </a:r>
            <a:r>
              <a:rPr lang="en-IN" dirty="0" smtClean="0"/>
              <a:t>Patient.</a:t>
            </a:r>
          </a:p>
          <a:p>
            <a:pPr lvl="1"/>
            <a:r>
              <a:rPr lang="en-IN" b="1" dirty="0"/>
              <a:t>Note</a:t>
            </a:r>
            <a:r>
              <a:rPr lang="en-IN" dirty="0"/>
              <a:t>: The name of database </a:t>
            </a:r>
            <a:r>
              <a:rPr lang="en-IN" dirty="0" smtClean="0"/>
              <a:t>is</a:t>
            </a:r>
            <a:r>
              <a:rPr lang="en-IN" dirty="0"/>
              <a:t> </a:t>
            </a:r>
            <a:r>
              <a:rPr lang="en-IN" dirty="0" smtClean="0"/>
              <a:t>Patient</a:t>
            </a:r>
            <a:r>
              <a:rPr lang="en-IN" dirty="0"/>
              <a:t> </a:t>
            </a:r>
            <a:r>
              <a:rPr lang="en-IN" dirty="0"/>
              <a:t>and hence the system will generate </a:t>
            </a:r>
            <a:r>
              <a:rPr lang="en-IN" dirty="0" smtClean="0"/>
              <a:t>an </a:t>
            </a:r>
            <a:r>
              <a:rPr lang="en-IN" dirty="0" err="1" smtClean="0"/>
              <a:t>ObjectContext</a:t>
            </a:r>
            <a:r>
              <a:rPr lang="en-IN" dirty="0"/>
              <a:t> </a:t>
            </a:r>
            <a:r>
              <a:rPr lang="en-IN" dirty="0"/>
              <a:t>class with name </a:t>
            </a:r>
            <a:r>
              <a:rPr lang="en-IN" dirty="0" err="1" smtClean="0"/>
              <a:t>PatientEntities</a:t>
            </a:r>
            <a:r>
              <a:rPr lang="en-IN" dirty="0"/>
              <a:t>. </a:t>
            </a:r>
            <a:r>
              <a:rPr lang="en-IN" dirty="0"/>
              <a:t> </a:t>
            </a:r>
            <a:r>
              <a:rPr lang="en-IN" dirty="0" smtClean="0"/>
              <a:t>Similarly</a:t>
            </a:r>
            <a:r>
              <a:rPr lang="en-IN" dirty="0"/>
              <a:t>, the system will create a class of </a:t>
            </a:r>
            <a:r>
              <a:rPr lang="en-IN" dirty="0" smtClean="0"/>
              <a:t>type </a:t>
            </a:r>
            <a:r>
              <a:rPr lang="en-IN" dirty="0" err="1" smtClean="0"/>
              <a:t>EntityObject</a:t>
            </a:r>
            <a:r>
              <a:rPr lang="en-IN" dirty="0"/>
              <a:t> </a:t>
            </a:r>
            <a:r>
              <a:rPr lang="en-IN" dirty="0"/>
              <a:t>with name </a:t>
            </a:r>
            <a:r>
              <a:rPr lang="en-IN" dirty="0" smtClean="0"/>
              <a:t>Patient</a:t>
            </a:r>
            <a:r>
              <a:rPr lang="en-IN" dirty="0"/>
              <a:t> </a:t>
            </a:r>
            <a:r>
              <a:rPr lang="en-IN" dirty="0"/>
              <a:t>based upon the table name.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First Approach</a:t>
            </a:r>
          </a:p>
        </p:txBody>
      </p:sp>
    </p:spTree>
    <p:extLst>
      <p:ext uri="{BB962C8B-B14F-4D97-AF65-F5344CB8AC3E}">
        <p14:creationId xmlns:p14="http://schemas.microsoft.com/office/powerpoint/2010/main" val="310193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Insert a New Record</a:t>
            </a:r>
          </a:p>
          <a:p>
            <a:pPr lvl="1"/>
            <a:r>
              <a:rPr lang="en-IN" dirty="0" smtClean="0"/>
              <a:t>Create </a:t>
            </a:r>
            <a:r>
              <a:rPr lang="en-IN" dirty="0"/>
              <a:t>an object of the object context, i.e., </a:t>
            </a:r>
            <a:r>
              <a:rPr lang="en-IN" dirty="0" err="1" smtClean="0"/>
              <a:t>LearnEFEntities</a:t>
            </a:r>
            <a:endParaRPr lang="en-IN" dirty="0"/>
          </a:p>
          <a:p>
            <a:pPr lvl="2"/>
            <a:r>
              <a:rPr lang="en-IN" dirty="0" err="1" smtClean="0"/>
              <a:t>PatientEntities</a:t>
            </a:r>
            <a:r>
              <a:rPr lang="en-IN" dirty="0" smtClean="0"/>
              <a:t> </a:t>
            </a:r>
            <a:r>
              <a:rPr lang="en-IN" dirty="0" err="1"/>
              <a:t>db</a:t>
            </a:r>
            <a:r>
              <a:rPr lang="en-IN" dirty="0"/>
              <a:t> = new </a:t>
            </a:r>
            <a:r>
              <a:rPr lang="en-IN" dirty="0" err="1" smtClean="0"/>
              <a:t>PatientEntities</a:t>
            </a:r>
            <a:r>
              <a:rPr lang="en-IN" dirty="0"/>
              <a:t>();</a:t>
            </a:r>
          </a:p>
          <a:p>
            <a:pPr lvl="1"/>
            <a:r>
              <a:rPr lang="en-IN" dirty="0"/>
              <a:t>Create an object of </a:t>
            </a:r>
            <a:r>
              <a:rPr lang="en-IN" dirty="0" smtClean="0"/>
              <a:t>Patient</a:t>
            </a:r>
            <a:r>
              <a:rPr lang="en-IN" dirty="0"/>
              <a:t> class, </a:t>
            </a:r>
            <a:r>
              <a:rPr lang="en-IN" dirty="0" err="1" smtClean="0"/>
              <a:t>e.g</a:t>
            </a:r>
            <a:endParaRPr lang="en-IN" dirty="0"/>
          </a:p>
          <a:p>
            <a:pPr lvl="2"/>
            <a:r>
              <a:rPr lang="en-IN" dirty="0"/>
              <a:t>Employee </a:t>
            </a:r>
            <a:r>
              <a:rPr lang="en-IN" dirty="0" err="1" smtClean="0"/>
              <a:t>objPatient</a:t>
            </a:r>
            <a:r>
              <a:rPr lang="en-IN" dirty="0" smtClean="0"/>
              <a:t> </a:t>
            </a:r>
            <a:r>
              <a:rPr lang="en-IN" dirty="0"/>
              <a:t>= new </a:t>
            </a:r>
            <a:r>
              <a:rPr lang="en-IN" dirty="0" smtClean="0"/>
              <a:t>Patient(); </a:t>
            </a:r>
            <a:endParaRPr lang="en-IN" dirty="0"/>
          </a:p>
          <a:p>
            <a:pPr lvl="1"/>
            <a:r>
              <a:rPr lang="en-IN" dirty="0"/>
              <a:t>Set the values of all the columns which are exposed in form of properties </a:t>
            </a:r>
            <a:r>
              <a:rPr lang="en-IN" dirty="0" smtClean="0"/>
              <a:t>like:</a:t>
            </a:r>
            <a:endParaRPr lang="en-IN" dirty="0"/>
          </a:p>
          <a:p>
            <a:pPr lvl="2"/>
            <a:r>
              <a:rPr lang="en-IN" dirty="0" err="1"/>
              <a:t>objPatient</a:t>
            </a:r>
            <a:r>
              <a:rPr lang="en-IN" dirty="0" err="1" smtClean="0"/>
              <a:t>.FirstName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txtFirstName.Text</a:t>
            </a:r>
            <a:r>
              <a:rPr lang="en-IN" dirty="0"/>
              <a:t>; </a:t>
            </a:r>
          </a:p>
          <a:p>
            <a:pPr lvl="1"/>
            <a:r>
              <a:rPr lang="en-IN" dirty="0"/>
              <a:t>Add object to the </a:t>
            </a:r>
            <a:r>
              <a:rPr lang="en-IN" dirty="0" smtClean="0"/>
              <a:t>Patients </a:t>
            </a:r>
            <a:r>
              <a:rPr lang="en-IN" dirty="0"/>
              <a:t>collection in </a:t>
            </a:r>
            <a:r>
              <a:rPr lang="en-IN" dirty="0" err="1"/>
              <a:t>ObjecContext</a:t>
            </a:r>
            <a:r>
              <a:rPr lang="en-IN" dirty="0"/>
              <a:t> and call </a:t>
            </a:r>
            <a:r>
              <a:rPr lang="en-IN" dirty="0" err="1"/>
              <a:t>SaveChanges</a:t>
            </a:r>
            <a:r>
              <a:rPr lang="en-IN" dirty="0"/>
              <a:t> to actually insert the record into the </a:t>
            </a:r>
            <a:r>
              <a:rPr lang="en-IN" dirty="0" smtClean="0"/>
              <a:t>table:</a:t>
            </a:r>
            <a:endParaRPr lang="en-IN" dirty="0"/>
          </a:p>
          <a:p>
            <a:pPr lvl="2"/>
            <a:r>
              <a:rPr lang="en-IN" dirty="0" err="1" smtClean="0"/>
              <a:t>db.Patients.AddObject</a:t>
            </a:r>
            <a:r>
              <a:rPr lang="en-IN" dirty="0" smtClean="0"/>
              <a:t>(</a:t>
            </a:r>
            <a:r>
              <a:rPr lang="en-IN" dirty="0" err="1" smtClean="0"/>
              <a:t>objPatient</a:t>
            </a:r>
            <a:r>
              <a:rPr lang="en-IN" dirty="0" smtClean="0"/>
              <a:t>); </a:t>
            </a:r>
          </a:p>
          <a:p>
            <a:pPr lvl="2"/>
            <a:r>
              <a:rPr lang="en-IN" dirty="0" err="1" smtClean="0"/>
              <a:t>db.SaveChanges</a:t>
            </a:r>
            <a:r>
              <a:rPr lang="en-IN" dirty="0"/>
              <a:t>(); 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First Approach</a:t>
            </a:r>
          </a:p>
        </p:txBody>
      </p:sp>
    </p:spTree>
    <p:extLst>
      <p:ext uri="{BB962C8B-B14F-4D97-AF65-F5344CB8AC3E}">
        <p14:creationId xmlns:p14="http://schemas.microsoft.com/office/powerpoint/2010/main" val="399349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Read from Patient table and populate Grid</a:t>
            </a:r>
          </a:p>
          <a:p>
            <a:pPr lvl="1"/>
            <a:r>
              <a:rPr lang="en-IN" dirty="0" smtClean="0"/>
              <a:t>We </a:t>
            </a:r>
            <a:r>
              <a:rPr lang="en-IN" dirty="0"/>
              <a:t>will use a LINQ query that will fetch data from </a:t>
            </a:r>
            <a:r>
              <a:rPr lang="en-IN" dirty="0" smtClean="0"/>
              <a:t>the</a:t>
            </a:r>
            <a:r>
              <a:rPr lang="en-IN" dirty="0"/>
              <a:t> </a:t>
            </a:r>
            <a:r>
              <a:rPr lang="en-IN" dirty="0" err="1" smtClean="0"/>
              <a:t>Patientscollection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It </a:t>
            </a:r>
            <a:r>
              <a:rPr lang="en-IN" dirty="0"/>
              <a:t>will return a generic List of objects of type </a:t>
            </a:r>
            <a:r>
              <a:rPr lang="en-IN" dirty="0" smtClean="0"/>
              <a:t>Patient, </a:t>
            </a:r>
            <a:r>
              <a:rPr lang="en-IN" dirty="0"/>
              <a:t>i.e. </a:t>
            </a:r>
            <a:r>
              <a:rPr lang="en-IN" dirty="0" smtClean="0"/>
              <a:t>List&lt;Patient&gt;.</a:t>
            </a:r>
          </a:p>
          <a:p>
            <a:pPr lvl="2"/>
            <a:r>
              <a:rPr lang="en-IN" dirty="0" err="1" smtClean="0"/>
              <a:t>PatientEntities</a:t>
            </a:r>
            <a:r>
              <a:rPr lang="en-IN" dirty="0" smtClean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/>
              <a:t>new</a:t>
            </a:r>
            <a:r>
              <a:rPr lang="en-IN" dirty="0"/>
              <a:t> </a:t>
            </a:r>
            <a:r>
              <a:rPr lang="en-IN" dirty="0" err="1"/>
              <a:t>Patient</a:t>
            </a:r>
            <a:r>
              <a:rPr lang="en-IN" dirty="0" err="1" smtClean="0"/>
              <a:t>Entities</a:t>
            </a:r>
            <a:r>
              <a:rPr lang="en-IN" dirty="0"/>
              <a:t>(); </a:t>
            </a:r>
            <a:endParaRPr lang="en-IN" dirty="0" smtClean="0"/>
          </a:p>
          <a:p>
            <a:pPr lvl="2"/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/>
              <a:t>Patient</a:t>
            </a:r>
            <a:r>
              <a:rPr lang="en-IN" dirty="0" err="1" smtClean="0"/>
              <a:t>Query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/>
              <a:t>from</a:t>
            </a:r>
            <a:r>
              <a:rPr lang="en-IN" dirty="0"/>
              <a:t> Patient</a:t>
            </a:r>
            <a:r>
              <a:rPr lang="en-IN" dirty="0" smtClean="0"/>
              <a:t> </a:t>
            </a:r>
            <a:r>
              <a:rPr lang="en-IN" dirty="0"/>
              <a:t>in</a:t>
            </a:r>
            <a:r>
              <a:rPr lang="en-IN" dirty="0"/>
              <a:t> db</a:t>
            </a:r>
            <a:r>
              <a:rPr lang="en-IN" dirty="0" smtClean="0"/>
              <a:t>.</a:t>
            </a:r>
            <a:r>
              <a:rPr lang="en-IN" dirty="0"/>
              <a:t> Patient</a:t>
            </a:r>
            <a:r>
              <a:rPr lang="en-IN" dirty="0" smtClean="0"/>
              <a:t>s </a:t>
            </a:r>
            <a:r>
              <a:rPr lang="en-IN" dirty="0"/>
              <a:t>select</a:t>
            </a:r>
            <a:r>
              <a:rPr lang="en-IN" dirty="0"/>
              <a:t> Patient</a:t>
            </a:r>
            <a:r>
              <a:rPr lang="en-IN" dirty="0" smtClean="0"/>
              <a:t>; </a:t>
            </a:r>
          </a:p>
          <a:p>
            <a:pPr lvl="2"/>
            <a:r>
              <a:rPr lang="en-IN" dirty="0" smtClean="0"/>
              <a:t>List&lt;</a:t>
            </a:r>
            <a:r>
              <a:rPr lang="en-IN" dirty="0"/>
              <a:t>Patient</a:t>
            </a:r>
            <a:r>
              <a:rPr lang="en-IN" dirty="0" smtClean="0"/>
              <a:t>&gt; </a:t>
            </a:r>
            <a:r>
              <a:rPr lang="en-IN" dirty="0" err="1"/>
              <a:t>Patient</a:t>
            </a:r>
            <a:r>
              <a:rPr lang="en-IN" dirty="0" err="1" smtClean="0"/>
              <a:t>List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Patient</a:t>
            </a:r>
            <a:r>
              <a:rPr lang="en-IN" dirty="0" err="1" smtClean="0"/>
              <a:t>Query.ToList</a:t>
            </a:r>
            <a:r>
              <a:rPr lang="en-IN" dirty="0"/>
              <a:t>(); </a:t>
            </a:r>
            <a:endParaRPr lang="en-IN" dirty="0" smtClean="0"/>
          </a:p>
          <a:p>
            <a:pPr lvl="2"/>
            <a:r>
              <a:rPr lang="en-IN" dirty="0" err="1" smtClean="0"/>
              <a:t>ddl</a:t>
            </a:r>
            <a:r>
              <a:rPr lang="en-IN" dirty="0" err="1"/>
              <a:t>Patient</a:t>
            </a:r>
            <a:r>
              <a:rPr lang="en-IN" dirty="0" err="1" smtClean="0"/>
              <a:t>.DataSource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Patient</a:t>
            </a:r>
            <a:r>
              <a:rPr lang="en-IN" dirty="0" err="1" smtClean="0"/>
              <a:t>List</a:t>
            </a:r>
            <a:r>
              <a:rPr lang="en-IN" dirty="0"/>
              <a:t>; </a:t>
            </a:r>
            <a:endParaRPr lang="en-IN" dirty="0" smtClean="0"/>
          </a:p>
          <a:p>
            <a:pPr lvl="2"/>
            <a:r>
              <a:rPr lang="en-IN" dirty="0" err="1" smtClean="0"/>
              <a:t>ddl</a:t>
            </a:r>
            <a:r>
              <a:rPr lang="en-IN" dirty="0" err="1"/>
              <a:t>Patient</a:t>
            </a:r>
            <a:r>
              <a:rPr lang="en-IN" dirty="0" err="1" smtClean="0"/>
              <a:t>.DataValueField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"</a:t>
            </a:r>
            <a:r>
              <a:rPr lang="en-IN" dirty="0" err="1"/>
              <a:t>Patient</a:t>
            </a:r>
            <a:r>
              <a:rPr lang="en-IN" dirty="0" err="1" smtClean="0"/>
              <a:t>Id</a:t>
            </a:r>
            <a:r>
              <a:rPr lang="en-IN" dirty="0"/>
              <a:t>"</a:t>
            </a:r>
            <a:r>
              <a:rPr lang="en-IN" dirty="0"/>
              <a:t>; </a:t>
            </a:r>
            <a:endParaRPr lang="en-IN" dirty="0" smtClean="0"/>
          </a:p>
          <a:p>
            <a:pPr lvl="2"/>
            <a:r>
              <a:rPr lang="en-IN" dirty="0" err="1" smtClean="0"/>
              <a:t>ddl</a:t>
            </a:r>
            <a:r>
              <a:rPr lang="en-IN" dirty="0" err="1"/>
              <a:t>Patient</a:t>
            </a:r>
            <a:r>
              <a:rPr lang="en-IN" dirty="0" err="1" smtClean="0"/>
              <a:t>.DataTextField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/>
              <a:t>"</a:t>
            </a:r>
            <a:r>
              <a:rPr lang="en-IN" dirty="0" err="1"/>
              <a:t>FirstName</a:t>
            </a:r>
            <a:r>
              <a:rPr lang="en-IN" dirty="0"/>
              <a:t>"</a:t>
            </a:r>
            <a:r>
              <a:rPr lang="en-IN" dirty="0"/>
              <a:t>; </a:t>
            </a:r>
            <a:endParaRPr lang="en-IN" dirty="0" smtClean="0"/>
          </a:p>
          <a:p>
            <a:pPr lvl="2"/>
            <a:r>
              <a:rPr lang="en-IN" dirty="0" err="1" smtClean="0"/>
              <a:t>ddl</a:t>
            </a:r>
            <a:r>
              <a:rPr lang="en-IN" dirty="0" err="1"/>
              <a:t>Patient</a:t>
            </a:r>
            <a:r>
              <a:rPr lang="en-IN" dirty="0" err="1" smtClean="0"/>
              <a:t>.DataBind</a:t>
            </a:r>
            <a:r>
              <a:rPr lang="en-IN" dirty="0"/>
              <a:t>(); </a:t>
            </a:r>
            <a:endParaRPr lang="en-IN" dirty="0" smtClean="0"/>
          </a:p>
          <a:p>
            <a:pPr lvl="2"/>
            <a:r>
              <a:rPr lang="en-IN" dirty="0" err="1" smtClean="0"/>
              <a:t>ddl</a:t>
            </a:r>
            <a:r>
              <a:rPr lang="en-IN" dirty="0" err="1"/>
              <a:t>Patient</a:t>
            </a:r>
            <a:r>
              <a:rPr lang="en-IN" dirty="0" err="1" smtClean="0"/>
              <a:t>.Items.Insert</a:t>
            </a:r>
            <a:r>
              <a:rPr lang="en-IN" dirty="0" smtClean="0"/>
              <a:t>(0</a:t>
            </a:r>
            <a:r>
              <a:rPr lang="en-IN" dirty="0"/>
              <a:t>, </a:t>
            </a:r>
            <a:r>
              <a:rPr lang="en-IN" dirty="0"/>
              <a:t>new</a:t>
            </a:r>
            <a:r>
              <a:rPr lang="en-IN" dirty="0"/>
              <a:t> </a:t>
            </a:r>
            <a:r>
              <a:rPr lang="en-IN" dirty="0" err="1"/>
              <a:t>ListItem</a:t>
            </a:r>
            <a:r>
              <a:rPr lang="en-IN" dirty="0"/>
              <a:t>(</a:t>
            </a:r>
            <a:r>
              <a:rPr lang="en-IN" dirty="0"/>
              <a:t>"--Add New--"</a:t>
            </a:r>
            <a:r>
              <a:rPr lang="en-IN" dirty="0"/>
              <a:t>, </a:t>
            </a:r>
            <a:r>
              <a:rPr lang="en-IN" dirty="0"/>
              <a:t>"0"</a:t>
            </a:r>
            <a:r>
              <a:rPr lang="en-IN" dirty="0"/>
              <a:t>)); </a:t>
            </a:r>
            <a:endParaRPr lang="en-IN" dirty="0" smtClean="0"/>
          </a:p>
          <a:p>
            <a:pPr lvl="2"/>
            <a:r>
              <a:rPr lang="en-IN" i="1" dirty="0" smtClean="0"/>
              <a:t>//</a:t>
            </a:r>
            <a:r>
              <a:rPr lang="en-IN" i="1" dirty="0"/>
              <a:t>bind grid </a:t>
            </a:r>
            <a:endParaRPr lang="en-IN" i="1" dirty="0" smtClean="0"/>
          </a:p>
          <a:p>
            <a:pPr lvl="2"/>
            <a:r>
              <a:rPr lang="en-IN" dirty="0" err="1" smtClean="0"/>
              <a:t>PatientGridView.DataSource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Patient</a:t>
            </a:r>
            <a:r>
              <a:rPr lang="en-IN" dirty="0" err="1" smtClean="0"/>
              <a:t>List</a:t>
            </a:r>
            <a:r>
              <a:rPr lang="en-IN" dirty="0"/>
              <a:t>; </a:t>
            </a:r>
            <a:endParaRPr lang="en-IN" dirty="0" smtClean="0"/>
          </a:p>
          <a:p>
            <a:pPr lvl="2"/>
            <a:r>
              <a:rPr lang="en-IN" dirty="0" err="1" smtClean="0"/>
              <a:t>PatientGridView.DataBind</a:t>
            </a:r>
            <a:r>
              <a:rPr lang="en-IN" dirty="0"/>
              <a:t>();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First Approach</a:t>
            </a:r>
          </a:p>
        </p:txBody>
      </p:sp>
    </p:spTree>
    <p:extLst>
      <p:ext uri="{BB962C8B-B14F-4D97-AF65-F5344CB8AC3E}">
        <p14:creationId xmlns:p14="http://schemas.microsoft.com/office/powerpoint/2010/main" val="234751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/>
              <a:t>Update an Employee Record</a:t>
            </a:r>
          </a:p>
          <a:p>
            <a:pPr lvl="1"/>
            <a:r>
              <a:rPr lang="en-IN" i="1" dirty="0"/>
              <a:t>//Read the record from the database. </a:t>
            </a:r>
            <a:endParaRPr lang="en-IN" i="1" dirty="0" smtClean="0"/>
          </a:p>
          <a:p>
            <a:pPr lvl="2"/>
            <a:r>
              <a:rPr lang="en-IN" dirty="0" err="1" smtClean="0"/>
              <a:t>PatientEntities</a:t>
            </a:r>
            <a:r>
              <a:rPr lang="en-IN" dirty="0" smtClean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/>
              <a:t>new</a:t>
            </a:r>
            <a:r>
              <a:rPr lang="en-IN" dirty="0"/>
              <a:t> </a:t>
            </a:r>
            <a:r>
              <a:rPr lang="en-IN" dirty="0" err="1"/>
              <a:t>Patient</a:t>
            </a:r>
            <a:r>
              <a:rPr lang="en-IN" dirty="0" err="1" smtClean="0"/>
              <a:t>Entities</a:t>
            </a:r>
            <a:r>
              <a:rPr lang="en-IN" dirty="0"/>
              <a:t>(); </a:t>
            </a:r>
            <a:endParaRPr lang="en-IN" dirty="0" smtClean="0"/>
          </a:p>
          <a:p>
            <a:pPr lvl="1"/>
            <a:r>
              <a:rPr lang="en-IN" i="1" dirty="0" smtClean="0"/>
              <a:t>//</a:t>
            </a:r>
            <a:r>
              <a:rPr lang="en-IN" i="1" dirty="0"/>
              <a:t>following query will fetch a record based upon the </a:t>
            </a:r>
            <a:r>
              <a:rPr lang="en-IN" dirty="0" err="1"/>
              <a:t>Patient</a:t>
            </a:r>
            <a:r>
              <a:rPr lang="en-IN" i="1" dirty="0" err="1" smtClean="0"/>
              <a:t>ID</a:t>
            </a:r>
            <a:r>
              <a:rPr lang="en-IN" i="1" dirty="0" smtClean="0"/>
              <a:t> </a:t>
            </a:r>
            <a:r>
              <a:rPr lang="en-IN" i="1" dirty="0"/>
              <a:t>passed through local variable </a:t>
            </a:r>
            <a:r>
              <a:rPr lang="en-IN" dirty="0" err="1"/>
              <a:t>Patient</a:t>
            </a:r>
            <a:r>
              <a:rPr lang="en-IN" i="1" dirty="0" err="1" smtClean="0"/>
              <a:t>Id</a:t>
            </a:r>
            <a:r>
              <a:rPr lang="en-IN" i="1" dirty="0" smtClean="0"/>
              <a:t> </a:t>
            </a:r>
          </a:p>
          <a:p>
            <a:pPr lvl="2"/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/>
              <a:t>Patient</a:t>
            </a:r>
            <a:r>
              <a:rPr lang="en-IN" dirty="0" err="1" smtClean="0"/>
              <a:t>Query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/>
              <a:t>from</a:t>
            </a:r>
            <a:r>
              <a:rPr lang="en-IN" dirty="0"/>
              <a:t> Patient</a:t>
            </a:r>
            <a:r>
              <a:rPr lang="en-IN" dirty="0" smtClean="0"/>
              <a:t> </a:t>
            </a:r>
            <a:r>
              <a:rPr lang="en-IN" dirty="0"/>
              <a:t>in</a:t>
            </a:r>
            <a:r>
              <a:rPr lang="en-IN" dirty="0"/>
              <a:t> db</a:t>
            </a:r>
            <a:r>
              <a:rPr lang="en-IN" dirty="0" smtClean="0"/>
              <a:t>.</a:t>
            </a:r>
            <a:r>
              <a:rPr lang="en-IN" dirty="0"/>
              <a:t> Patient</a:t>
            </a:r>
            <a:r>
              <a:rPr lang="en-IN" dirty="0" smtClean="0"/>
              <a:t>s </a:t>
            </a:r>
            <a:r>
              <a:rPr lang="en-IN" dirty="0"/>
              <a:t>where</a:t>
            </a:r>
            <a:r>
              <a:rPr lang="en-IN" dirty="0"/>
              <a:t> Patient</a:t>
            </a:r>
            <a:r>
              <a:rPr lang="en-IN" dirty="0" smtClean="0"/>
              <a:t>.</a:t>
            </a:r>
            <a:r>
              <a:rPr lang="en-IN" dirty="0"/>
              <a:t> </a:t>
            </a:r>
            <a:r>
              <a:rPr lang="en-IN" dirty="0" err="1"/>
              <a:t>Patient</a:t>
            </a:r>
            <a:r>
              <a:rPr lang="en-IN" dirty="0" err="1" smtClean="0"/>
              <a:t>Id</a:t>
            </a:r>
            <a:r>
              <a:rPr lang="en-IN" dirty="0" smtClean="0"/>
              <a:t> </a:t>
            </a:r>
            <a:r>
              <a:rPr lang="en-IN" dirty="0"/>
              <a:t>== </a:t>
            </a:r>
            <a:r>
              <a:rPr lang="en-IN" dirty="0" err="1"/>
              <a:t>Patient</a:t>
            </a:r>
            <a:r>
              <a:rPr lang="en-IN" dirty="0" err="1" smtClean="0"/>
              <a:t>Id</a:t>
            </a:r>
            <a:r>
              <a:rPr lang="en-IN" dirty="0" smtClean="0"/>
              <a:t> </a:t>
            </a:r>
            <a:r>
              <a:rPr lang="en-IN" dirty="0"/>
              <a:t>select</a:t>
            </a:r>
            <a:r>
              <a:rPr lang="en-IN" dirty="0"/>
              <a:t> Patient</a:t>
            </a:r>
            <a:r>
              <a:rPr lang="en-IN" dirty="0" smtClean="0"/>
              <a:t>; </a:t>
            </a:r>
          </a:p>
          <a:p>
            <a:pPr lvl="2"/>
            <a:r>
              <a:rPr lang="en-IN" dirty="0"/>
              <a:t>Patient</a:t>
            </a:r>
            <a:r>
              <a:rPr lang="en-IN" dirty="0" smtClean="0"/>
              <a:t> </a:t>
            </a:r>
            <a:r>
              <a:rPr lang="en-IN" dirty="0" err="1" smtClean="0"/>
              <a:t>obj</a:t>
            </a:r>
            <a:r>
              <a:rPr lang="en-IN" dirty="0" err="1"/>
              <a:t>Patient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Patient</a:t>
            </a:r>
            <a:r>
              <a:rPr lang="en-IN" dirty="0" err="1" smtClean="0"/>
              <a:t>Query.Single</a:t>
            </a:r>
            <a:r>
              <a:rPr lang="en-IN" dirty="0"/>
              <a:t>(); </a:t>
            </a:r>
          </a:p>
          <a:p>
            <a:pPr lvl="1"/>
            <a:r>
              <a:rPr lang="en-IN" i="1" dirty="0" smtClean="0"/>
              <a:t>//</a:t>
            </a:r>
            <a:r>
              <a:rPr lang="en-IN" i="1" dirty="0"/>
              <a:t>set the new values of the columns (properties), based upon the values entered using the text boxes </a:t>
            </a:r>
            <a:endParaRPr lang="en-IN" i="1" dirty="0" smtClean="0"/>
          </a:p>
          <a:p>
            <a:pPr lvl="2"/>
            <a:r>
              <a:rPr lang="en-IN" dirty="0" err="1" smtClean="0"/>
              <a:t>obj</a:t>
            </a:r>
            <a:r>
              <a:rPr lang="en-IN" dirty="0" err="1"/>
              <a:t>Patient</a:t>
            </a:r>
            <a:r>
              <a:rPr lang="en-IN" dirty="0" err="1" smtClean="0"/>
              <a:t>.FirstName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txtFirstName.Text</a:t>
            </a:r>
            <a:r>
              <a:rPr lang="en-IN" dirty="0"/>
              <a:t>; </a:t>
            </a:r>
            <a:endParaRPr lang="en-IN" dirty="0" smtClean="0"/>
          </a:p>
          <a:p>
            <a:pPr lvl="2"/>
            <a:r>
              <a:rPr lang="en-IN" dirty="0" err="1" smtClean="0"/>
              <a:t>obj</a:t>
            </a:r>
            <a:r>
              <a:rPr lang="en-IN" dirty="0" err="1"/>
              <a:t>Patient</a:t>
            </a:r>
            <a:r>
              <a:rPr lang="en-IN" dirty="0" err="1" smtClean="0"/>
              <a:t>.LastName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txtLastName.Text</a:t>
            </a:r>
            <a:r>
              <a:rPr lang="en-IN" dirty="0"/>
              <a:t>; </a:t>
            </a:r>
            <a:endParaRPr lang="en-IN" dirty="0" smtClean="0"/>
          </a:p>
          <a:p>
            <a:pPr lvl="2"/>
            <a:r>
              <a:rPr lang="en-IN" dirty="0" err="1" smtClean="0"/>
              <a:t>obj</a:t>
            </a:r>
            <a:r>
              <a:rPr lang="en-IN" dirty="0" err="1"/>
              <a:t>Patient</a:t>
            </a:r>
            <a:r>
              <a:rPr lang="en-IN" dirty="0" err="1" smtClean="0"/>
              <a:t>.Address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txtAddress.Text</a:t>
            </a:r>
            <a:r>
              <a:rPr lang="en-IN" dirty="0"/>
              <a:t>; </a:t>
            </a:r>
            <a:endParaRPr lang="en-IN" dirty="0" smtClean="0"/>
          </a:p>
          <a:p>
            <a:pPr lvl="2"/>
            <a:r>
              <a:rPr lang="en-IN" dirty="0" err="1" smtClean="0"/>
              <a:t>obj</a:t>
            </a:r>
            <a:r>
              <a:rPr lang="en-IN" dirty="0" err="1"/>
              <a:t>Patient</a:t>
            </a:r>
            <a:r>
              <a:rPr lang="en-IN" dirty="0" err="1" smtClean="0"/>
              <a:t>.City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txtCity.Text</a:t>
            </a:r>
            <a:r>
              <a:rPr lang="en-IN" dirty="0"/>
              <a:t>; </a:t>
            </a:r>
            <a:endParaRPr lang="en-IN" dirty="0" smtClean="0"/>
          </a:p>
          <a:p>
            <a:pPr lvl="1"/>
            <a:r>
              <a:rPr lang="en-IN" i="1" dirty="0" smtClean="0"/>
              <a:t>//</a:t>
            </a:r>
            <a:r>
              <a:rPr lang="en-IN" i="1" dirty="0"/>
              <a:t>save your changes into the database </a:t>
            </a:r>
            <a:endParaRPr lang="en-IN" i="1" dirty="0" smtClean="0"/>
          </a:p>
          <a:p>
            <a:pPr lvl="2"/>
            <a:r>
              <a:rPr lang="en-IN" dirty="0" err="1" smtClean="0"/>
              <a:t>db.SaveChanges</a:t>
            </a:r>
            <a:r>
              <a:rPr lang="en-IN" dirty="0"/>
              <a:t>();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First Approach</a:t>
            </a:r>
          </a:p>
        </p:txBody>
      </p:sp>
    </p:spTree>
    <p:extLst>
      <p:ext uri="{BB962C8B-B14F-4D97-AF65-F5344CB8AC3E}">
        <p14:creationId xmlns:p14="http://schemas.microsoft.com/office/powerpoint/2010/main" val="173799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>
          <a:xfrm>
            <a:off x="68136" y="1071922"/>
            <a:ext cx="3937000" cy="863600"/>
          </a:xfrm>
        </p:spPr>
        <p:txBody>
          <a:bodyPr/>
          <a:lstStyle/>
          <a:p>
            <a:r>
              <a:rPr lang="en-US" altLang="en-US" dirty="0"/>
              <a:t>Thank You!</a:t>
            </a: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68136" y="2664991"/>
            <a:ext cx="8343067" cy="2482732"/>
            <a:chOff x="72990" y="3654268"/>
            <a:chExt cx="8487656" cy="3433069"/>
          </a:xfrm>
        </p:grpSpPr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72990" y="3908065"/>
              <a:ext cx="1926709" cy="2383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US – Corporate Headquarters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1248 Reamwood Avenue,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Sunnyvale, CA 94089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(408) 743 4400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343 Thornall St 720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Edison, NJ 08837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(732) 395 6900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799861" y="3920438"/>
              <a:ext cx="1429873" cy="22130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UK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20 Broadwick Street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Soho, London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W1F 8HT, UK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89 Worship Street</a:t>
              </a:r>
            </a:p>
            <a:p>
              <a:pPr eaLnBrk="1" hangingPunct="1">
                <a:defRPr/>
              </a:pPr>
              <a:r>
                <a:rPr lang="en-US" sz="900" b="1" dirty="0" err="1">
                  <a:solidFill>
                    <a:prstClr val="white"/>
                  </a:solidFill>
                  <a:latin typeface="+mj-lt"/>
                  <a:cs typeface="Arial" pitchFamily="34" charset="0"/>
                </a:rPr>
                <a:t>Shoreditch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London EC2A 2BF, UK</a:t>
              </a:r>
            </a:p>
            <a:p>
              <a:pPr eaLnBrk="1" hangingPunct="1">
                <a:defRPr/>
              </a:pPr>
              <a:r>
                <a:rPr lang="de-DE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(44) 2079 938 955</a:t>
              </a: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647474" y="5921030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3414234" y="3654268"/>
              <a:ext cx="1633291" cy="34330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India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Mumbai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Nomura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Powai , Mumbai 400 076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Pune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5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Amar Paradigm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Baner, Pune 411 045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Kolkata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2B, 12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Tower ‘C’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Rajarhat, Kolkata 700 156</a:t>
              </a: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4957945" y="4401114"/>
              <a:ext cx="1782973" cy="23052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Bangalore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4th Floor, Kabra Excelsior,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80 Feet Main Road, Koramangala 1st Block,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Bengaluru (Bangalore) 560034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A/373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rd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Sigma Center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Gurgaon, Haryana 122 011s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651702" y="6046153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 rot="556970">
            <a:off x="4680873" y="1326895"/>
            <a:ext cx="3303211" cy="1747706"/>
            <a:chOff x="8026516" y="4231470"/>
            <a:chExt cx="3836645" cy="2253858"/>
          </a:xfrm>
        </p:grpSpPr>
        <p:sp>
          <p:nvSpPr>
            <p:cNvPr id="11" name="Rectangle 10"/>
            <p:cNvSpPr/>
            <p:nvPr/>
          </p:nvSpPr>
          <p:spPr>
            <a:xfrm rot="21064453">
              <a:off x="8026516" y="4325935"/>
              <a:ext cx="3836645" cy="2056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>
              <a:glow rad="101600">
                <a:schemeClr val="bg1">
                  <a:alpha val="60000"/>
                </a:schemeClr>
              </a:glow>
              <a:outerShdw blurRad="711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Subtitle 4"/>
            <p:cNvSpPr txBox="1">
              <a:spLocks/>
            </p:cNvSpPr>
            <p:nvPr/>
          </p:nvSpPr>
          <p:spPr bwMode="auto">
            <a:xfrm rot="21027718">
              <a:off x="8030558" y="4453720"/>
              <a:ext cx="2205868" cy="203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6899"/>
                </a:buClr>
                <a:buFont typeface="Arial" charset="0"/>
                <a:buNone/>
                <a:defRPr sz="1200" b="0" kern="1200">
                  <a:solidFill>
                    <a:srgbClr val="404040"/>
                  </a:solidFill>
                  <a:latin typeface="+mn-lt"/>
                  <a:ea typeface="ＭＳ Ｐゴシック" pitchFamily="-112" charset="-128"/>
                  <a:cs typeface="Arial"/>
                </a:defRPr>
              </a:lvl1pPr>
              <a:lvl2pPr marL="4572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Font typeface="Arial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2pPr>
              <a:lvl3pPr marL="9144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B1D13B"/>
                </a:buClr>
                <a:buFont typeface="Arial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3pPr>
              <a:lvl4pPr marL="13716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56595D"/>
                </a:buClr>
                <a:buFont typeface="Arial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4pPr>
              <a:lvl5pPr marL="1828800" indent="0" algn="ctr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ＭＳ Ｐゴシック" pitchFamily="-112" charset="-128"/>
                  <a:cs typeface="ＭＳ Ｐゴシック" pitchFamily="-112" charset="-128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 smtClean="0">
                  <a:latin typeface="Calibri" pitchFamily="34" charset="0"/>
                  <a:cs typeface="Arial" charset="0"/>
                </a:rPr>
                <a:t>Salil Belapurkar</a:t>
              </a:r>
              <a:endParaRPr lang="en-US" sz="900" b="1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 smtClean="0">
                  <a:latin typeface="Calibri" pitchFamily="34" charset="0"/>
                  <a:cs typeface="Arial" charset="0"/>
                </a:rPr>
                <a:t>Technical Lead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Mobile: </a:t>
              </a:r>
              <a:r>
                <a:rPr lang="en-US" sz="900" dirty="0" smtClean="0">
                  <a:latin typeface="Calibri" pitchFamily="34" charset="0"/>
                  <a:cs typeface="Arial" charset="0"/>
                </a:rPr>
                <a:t>+919850042013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</a:rPr>
                <a:t>Desk: </a:t>
              </a:r>
              <a:r>
                <a:rPr lang="en-US" sz="900" dirty="0" smtClean="0">
                  <a:latin typeface="Calibri" pitchFamily="34" charset="0"/>
                  <a:cs typeface="Arial" charset="0"/>
                </a:rPr>
                <a:t>6398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 smtClean="0">
                  <a:latin typeface="Calibri" pitchFamily="34" charset="0"/>
                  <a:cs typeface="Arial" charset="0"/>
                </a:rPr>
                <a:t>Salil.belapurkar@xoriant.com</a:t>
              </a:r>
              <a:endParaRPr lang="en-US" sz="900" dirty="0">
                <a:latin typeface="Calibri" pitchFamily="34" charset="0"/>
                <a:cs typeface="Arial" charset="0"/>
              </a:endParaRPr>
            </a:p>
            <a:p>
              <a:r>
                <a:rPr lang="en-US" sz="900" dirty="0">
                  <a:latin typeface="Calibri" pitchFamily="34" charset="0"/>
                  <a:cs typeface="Arial" charset="0"/>
                  <a:hlinkClick r:id="rId2"/>
                </a:rPr>
                <a:t>www.xoriant.com</a:t>
              </a:r>
              <a:r>
                <a:rPr lang="en-US" sz="900" dirty="0">
                  <a:latin typeface="Calibri" pitchFamily="34" charset="0"/>
                  <a:cs typeface="Arial" charset="0"/>
                </a:rPr>
                <a:t> </a:t>
              </a:r>
            </a:p>
          </p:txBody>
        </p:sp>
        <p:pic>
          <p:nvPicPr>
            <p:cNvPr id="16" name="Picture 4" descr="http://www.youth4work.com/Images/CompColleges/262582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015468">
              <a:off x="10512371" y="4231470"/>
              <a:ext cx="1111661" cy="55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66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7865"/>
            <a:ext cx="8038215" cy="3608962"/>
          </a:xfrm>
        </p:spPr>
        <p:txBody>
          <a:bodyPr/>
          <a:lstStyle/>
          <a:p>
            <a:r>
              <a:rPr lang="en-IN" dirty="0"/>
              <a:t>What is Entity Framework?</a:t>
            </a:r>
          </a:p>
          <a:p>
            <a:r>
              <a:rPr lang="en-IN" dirty="0"/>
              <a:t>What is O/RM?</a:t>
            </a:r>
          </a:p>
          <a:p>
            <a:r>
              <a:rPr lang="en-IN" dirty="0"/>
              <a:t>Entity Framework Architecture</a:t>
            </a:r>
          </a:p>
          <a:p>
            <a:r>
              <a:rPr lang="en-IN"/>
              <a:t>Database First Approach</a:t>
            </a:r>
            <a:endParaRPr lang="en-IN" dirty="0" smtClean="0"/>
          </a:p>
          <a:p>
            <a:r>
              <a:rPr lang="en-IN" dirty="0" smtClean="0"/>
              <a:t>Exercise</a:t>
            </a:r>
            <a:endParaRPr lang="en-IN" dirty="0"/>
          </a:p>
          <a:p>
            <a:endParaRPr lang="en-US" dirty="0"/>
          </a:p>
          <a:p>
            <a:pPr marL="287337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5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IN" sz="3200" dirty="0"/>
              <a:t>What is Entity Framework?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924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7737986" cy="763833"/>
          </a:xfrm>
        </p:spPr>
        <p:txBody>
          <a:bodyPr/>
          <a:lstStyle/>
          <a:p>
            <a:r>
              <a:rPr lang="en-IN" dirty="0"/>
              <a:t>What is Entity Framework?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i="1" dirty="0"/>
              <a:t>The Microsoft ADO.NET Entity Framework is an Object/Relational Mapping (ORM) framework that enables developers to work with relational data as domain-specific objects, eliminating the need for most of the data access plumbing code that developers usually need to write. </a:t>
            </a:r>
            <a:endParaRPr lang="en-IN" i="1" dirty="0" smtClean="0"/>
          </a:p>
          <a:p>
            <a:r>
              <a:rPr lang="en-IN" i="1" dirty="0"/>
              <a:t>Using the Entity Framework, developers issue queries using LINQ, then retrieve and manipulate data as strongly typed objects.</a:t>
            </a:r>
            <a:endParaRPr lang="en-IN" dirty="0" smtClean="0"/>
          </a:p>
          <a:p>
            <a:r>
              <a:rPr lang="en-IN" i="1" dirty="0"/>
              <a:t>The Entity Framework's ORM implementation provides services like change tracking, identity resolution, lazy loading, and query translation so that developers can focus on their application-specific business logic rather than the data access fundamentals</a:t>
            </a:r>
            <a:r>
              <a:rPr lang="en-IN" i="1" dirty="0" smtClean="0"/>
              <a:t>.</a:t>
            </a:r>
          </a:p>
          <a:p>
            <a:r>
              <a:rPr lang="en-IN" dirty="0"/>
              <a:t>Entity framework is useful in three scenarios. </a:t>
            </a:r>
            <a:endParaRPr lang="en-IN" dirty="0" smtClean="0"/>
          </a:p>
          <a:p>
            <a:pPr lvl="1"/>
            <a:r>
              <a:rPr lang="en-IN" dirty="0" smtClean="0"/>
              <a:t>if </a:t>
            </a:r>
            <a:r>
              <a:rPr lang="en-IN" dirty="0"/>
              <a:t>you already have existing database or you want to design your database ahead of other parts of the application. </a:t>
            </a:r>
            <a:endParaRPr lang="en-IN" dirty="0" smtClean="0"/>
          </a:p>
          <a:p>
            <a:pPr lvl="1"/>
            <a:r>
              <a:rPr lang="en-IN" dirty="0" smtClean="0"/>
              <a:t>you </a:t>
            </a:r>
            <a:r>
              <a:rPr lang="en-IN" dirty="0"/>
              <a:t>want to focus on your domain classes and then create the database from your domain classes. </a:t>
            </a:r>
            <a:endParaRPr lang="en-IN" dirty="0" smtClean="0"/>
          </a:p>
          <a:p>
            <a:pPr lvl="1"/>
            <a:r>
              <a:rPr lang="en-IN" dirty="0" smtClean="0"/>
              <a:t>you </a:t>
            </a:r>
            <a:r>
              <a:rPr lang="en-IN" dirty="0"/>
              <a:t>want to design your database schema on the visual designer and then create the database and classes.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"/>
            <a:ext cx="7728155" cy="763833"/>
          </a:xfrm>
        </p:spPr>
        <p:txBody>
          <a:bodyPr/>
          <a:lstStyle/>
          <a:p>
            <a:r>
              <a:rPr lang="en-IN" dirty="0"/>
              <a:t>What is Entity Framework?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</p:spPr>
        <p:txBody>
          <a:bodyPr/>
          <a:lstStyle/>
          <a:p>
            <a:fld id="{95DBEDE0-0611-7441-AFFE-635EB8DAB45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41" y="1200150"/>
            <a:ext cx="5196118" cy="339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IN" sz="3200" dirty="0"/>
              <a:t>What is O/RM?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2855" y="2101226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77188" y="2995246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7728155" cy="763833"/>
          </a:xfrm>
        </p:spPr>
        <p:txBody>
          <a:bodyPr/>
          <a:lstStyle/>
          <a:p>
            <a:r>
              <a:rPr lang="en-IN" dirty="0"/>
              <a:t>What is O/RM?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12943" y="4829772"/>
            <a:ext cx="422122" cy="301228"/>
          </a:xfrm>
        </p:spPr>
        <p:txBody>
          <a:bodyPr/>
          <a:lstStyle/>
          <a:p>
            <a:fld id="{95DBEDE0-0611-7441-AFFE-635EB8DAB45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ORM is a tool for storing data from domain objects to relational database like MS SQL Server, in an automated way, without much programming. </a:t>
            </a:r>
            <a:endParaRPr lang="en-IN" dirty="0" smtClean="0"/>
          </a:p>
          <a:p>
            <a:r>
              <a:rPr lang="en-IN" dirty="0" smtClean="0"/>
              <a:t>O/RM </a:t>
            </a:r>
            <a:r>
              <a:rPr lang="en-IN" dirty="0"/>
              <a:t>includes three main parts: </a:t>
            </a:r>
            <a:endParaRPr lang="en-IN" dirty="0" smtClean="0"/>
          </a:p>
          <a:p>
            <a:pPr lvl="1"/>
            <a:r>
              <a:rPr lang="en-IN" dirty="0" smtClean="0"/>
              <a:t>Domain </a:t>
            </a:r>
            <a:r>
              <a:rPr lang="en-IN" dirty="0"/>
              <a:t>class objects, </a:t>
            </a:r>
            <a:endParaRPr lang="en-IN" dirty="0" smtClean="0"/>
          </a:p>
          <a:p>
            <a:pPr lvl="1"/>
            <a:r>
              <a:rPr lang="en-IN" dirty="0" smtClean="0"/>
              <a:t>Relational </a:t>
            </a:r>
            <a:r>
              <a:rPr lang="en-IN" dirty="0"/>
              <a:t>database objects and </a:t>
            </a:r>
            <a:endParaRPr lang="en-IN" dirty="0" smtClean="0"/>
          </a:p>
          <a:p>
            <a:pPr lvl="1"/>
            <a:r>
              <a:rPr lang="en-IN" dirty="0" smtClean="0"/>
              <a:t>Mapping </a:t>
            </a:r>
            <a:r>
              <a:rPr lang="en-IN" dirty="0"/>
              <a:t>information on how domain objects map to relational database objects (tables, views &amp; </a:t>
            </a:r>
            <a:r>
              <a:rPr lang="en-IN" dirty="0" err="1"/>
              <a:t>storedprocedures</a:t>
            </a:r>
            <a:r>
              <a:rPr lang="en-IN" dirty="0"/>
              <a:t>). </a:t>
            </a:r>
            <a:endParaRPr lang="en-IN" dirty="0"/>
          </a:p>
          <a:p>
            <a:r>
              <a:rPr lang="en-IN" dirty="0" smtClean="0"/>
              <a:t>ORM </a:t>
            </a:r>
            <a:r>
              <a:rPr lang="en-IN" dirty="0"/>
              <a:t>allows us to keep our database design separate from our domain class design</a:t>
            </a:r>
            <a:r>
              <a:rPr lang="en-IN" dirty="0" smtClean="0"/>
              <a:t>. </a:t>
            </a:r>
          </a:p>
          <a:p>
            <a:r>
              <a:rPr lang="en-IN" dirty="0" smtClean="0"/>
              <a:t>It </a:t>
            </a:r>
            <a:r>
              <a:rPr lang="en-IN" dirty="0"/>
              <a:t>also automates standard CRUD operation (Create, Read, Update &amp; Delete</a:t>
            </a:r>
            <a:r>
              <a:rPr lang="en-IN" dirty="0" smtClean="0"/>
              <a:t>).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188" y="2266951"/>
            <a:ext cx="7772400" cy="1125140"/>
          </a:xfrm>
        </p:spPr>
        <p:txBody>
          <a:bodyPr>
            <a:normAutofit/>
          </a:bodyPr>
          <a:lstStyle/>
          <a:p>
            <a:r>
              <a:rPr lang="en-IN" sz="3200" dirty="0"/>
              <a:t>Entity Framework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9706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DBEDE0-0611-7441-AFFE-635EB8DAB45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 Framework Architecture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535112"/>
            <a:ext cx="4457700" cy="2724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306464"/>
      </p:ext>
    </p:extLst>
  </p:cSld>
  <p:clrMapOvr>
    <a:masterClrMapping/>
  </p:clrMapOvr>
</p:sld>
</file>

<file path=ppt/theme/theme1.xml><?xml version="1.0" encoding="utf-8"?>
<a:theme xmlns:a="http://schemas.openxmlformats.org/drawingml/2006/main" name="Xoriant Presentation template Light_Headings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Xoriant PPT Template v1" id="{3C23C2DA-CCF2-42ED-8459-502AE558C3F8}" vid="{B8F457F2-2432-485C-9DA8-EF518AB329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Xoriant PPT Template v1</Template>
  <TotalTime>3791</TotalTime>
  <Words>743</Words>
  <Application>Microsoft Office PowerPoint</Application>
  <PresentationFormat>On-screen Show (16:9)</PresentationFormat>
  <Paragraphs>157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Xoriant Presentation template Light_Headings_v1</vt:lpstr>
      <vt:lpstr>ADO.Net Entity Framework</vt:lpstr>
      <vt:lpstr>Agenda </vt:lpstr>
      <vt:lpstr>PowerPoint Presentation</vt:lpstr>
      <vt:lpstr>What is Entity Framework?</vt:lpstr>
      <vt:lpstr>What is Entity Framework?</vt:lpstr>
      <vt:lpstr>PowerPoint Presentation</vt:lpstr>
      <vt:lpstr>What is O/RM?</vt:lpstr>
      <vt:lpstr>PowerPoint Presentation</vt:lpstr>
      <vt:lpstr>Entity Framework Architecture</vt:lpstr>
      <vt:lpstr>PowerPoint Presentation</vt:lpstr>
      <vt:lpstr>Database First Approach</vt:lpstr>
      <vt:lpstr>Database First Approach</vt:lpstr>
      <vt:lpstr>Database First Approach</vt:lpstr>
      <vt:lpstr>Database First Approach</vt:lpstr>
      <vt:lpstr>Database First Approach</vt:lpstr>
      <vt:lpstr>Database First Approach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Slide</dc:title>
  <dc:creator>Ritu Rungta</dc:creator>
  <cp:lastModifiedBy>Salil Belapurkar</cp:lastModifiedBy>
  <cp:revision>93</cp:revision>
  <dcterms:created xsi:type="dcterms:W3CDTF">2015-12-01T06:56:46Z</dcterms:created>
  <dcterms:modified xsi:type="dcterms:W3CDTF">2016-10-26T09:14:52Z</dcterms:modified>
</cp:coreProperties>
</file>