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12" r:id="rId15"/>
    <p:sldId id="306" r:id="rId16"/>
    <p:sldId id="313" r:id="rId17"/>
    <p:sldId id="315" r:id="rId18"/>
    <p:sldId id="314" r:id="rId19"/>
    <p:sldId id="316" r:id="rId20"/>
    <p:sldId id="263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0000" autoAdjust="0"/>
  </p:normalViewPr>
  <p:slideViewPr>
    <p:cSldViewPr snapToGrid="0" snapToObjects="1">
      <p:cViewPr varScale="1">
        <p:scale>
          <a:sx n="87" d="100"/>
          <a:sy n="87" d="100"/>
        </p:scale>
        <p:origin x="-672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3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4" d="100"/>
          <a:sy n="54" d="100"/>
        </p:scale>
        <p:origin x="-282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658B-0C4F-4D21-A6FB-DA1E20CAF92E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Xoriant Corporation 2015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305ED-E279-41B4-9EB5-63ABA269D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464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1BF9F-53D1-428F-875E-77B6A0C49498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Xoriant Corporation 2015 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C279B-A809-4194-BF50-26F4AF3F1C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7830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4812_abstract_green_green_abstract_art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97" y="1597820"/>
            <a:ext cx="7772400" cy="110251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63839"/>
            <a:ext cx="6400800" cy="605003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417" y="3512457"/>
            <a:ext cx="1493523" cy="7437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4812_abstract_green_green_abstract_art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" y="1841500"/>
            <a:ext cx="6324600" cy="72094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199" y="934336"/>
            <a:ext cx="8038215" cy="3895435"/>
          </a:xfrm>
        </p:spPr>
        <p:txBody>
          <a:bodyPr>
            <a:normAutofit/>
          </a:bodyPr>
          <a:lstStyle>
            <a:lvl1pPr marL="287338" indent="-287338">
              <a:buFont typeface="Arial" panose="020B0604020202020204" pitchFamily="34" charset="0"/>
              <a:buChar char="•"/>
              <a:defRPr sz="2000"/>
            </a:lvl1pPr>
            <a:lvl2pPr marL="574675" indent="-287338">
              <a:buFont typeface="Arial" panose="020B0604020202020204" pitchFamily="34" charset="0"/>
              <a:buChar char="•"/>
              <a:defRPr sz="1800"/>
            </a:lvl2pPr>
            <a:lvl3pPr>
              <a:buFont typeface="Calibri" pitchFamily="34" charset="0"/>
              <a:buChar char="I"/>
              <a:defRPr/>
            </a:lvl3pPr>
            <a:lvl4pPr>
              <a:buFont typeface="Calibri" pitchFamily="34" charset="0"/>
              <a:buChar char="I"/>
              <a:defRPr/>
            </a:lvl4pPr>
            <a:lvl5pPr>
              <a:buFont typeface="Calibri" pitchFamily="34" charset="0"/>
              <a:buChar char="I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4812_abstract_green_green_abstract_art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80035"/>
            <a:ext cx="7772400" cy="10215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="1" cap="all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01591"/>
            <a:ext cx="7772400" cy="112514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4"/>
          <p:cNvSpPr>
            <a:spLocks noGrp="1"/>
          </p:cNvSpPr>
          <p:nvPr>
            <p:ph type="sldNum" sz="quarter" idx="10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5742"/>
            <a:ext cx="3008313" cy="62475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5742"/>
            <a:ext cx="5111750" cy="37588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60500"/>
            <a:ext cx="3008313" cy="31341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/>
          <p:cNvSpPr txBox="1">
            <a:spLocks/>
          </p:cNvSpPr>
          <p:nvPr userDrawn="1"/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902274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65238"/>
            <a:ext cx="5486400" cy="29920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32732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14812_abstract_green_green_abstract_art.jpg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615" r="18465" b="60855"/>
          <a:stretch>
            <a:fillRect/>
          </a:stretch>
        </p:blipFill>
        <p:spPr>
          <a:xfrm rot="10800000">
            <a:off x="-1" y="0"/>
            <a:ext cx="9144001" cy="763831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4590" y="58186"/>
            <a:ext cx="1217640" cy="606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6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xoriant.com/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661" y="163227"/>
            <a:ext cx="8666922" cy="910199"/>
          </a:xfrm>
        </p:spPr>
        <p:txBody>
          <a:bodyPr>
            <a:normAutofit/>
          </a:bodyPr>
          <a:lstStyle/>
          <a:p>
            <a:r>
              <a:rPr lang="en-US" dirty="0"/>
              <a:t>ASP.NET </a:t>
            </a:r>
            <a:r>
              <a:rPr lang="en-US" dirty="0" smtClean="0"/>
              <a:t>MVC Advanced </a:t>
            </a:r>
            <a:r>
              <a:rPr lang="en-US" dirty="0"/>
              <a:t>Topics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323" y="1432634"/>
            <a:ext cx="7992260" cy="208581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Authentication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Security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Configuration  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Performance </a:t>
            </a:r>
            <a:endParaRPr lang="en-US" sz="2800" dirty="0" smtClean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893323" y="4513605"/>
            <a:ext cx="3350686" cy="25876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September </a:t>
            </a:r>
            <a:r>
              <a:rPr lang="en-US" sz="1600" dirty="0" smtClean="0"/>
              <a:t>7, </a:t>
            </a:r>
            <a:r>
              <a:rPr lang="en-US" sz="1600" dirty="0" smtClean="0"/>
              <a:t>2017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and Roles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763832"/>
            <a:ext cx="9135064" cy="4367168"/>
          </a:xfrm>
        </p:spPr>
        <p:txBody>
          <a:bodyPr/>
          <a:lstStyle/>
          <a:p>
            <a:r>
              <a:rPr lang="en-US" dirty="0"/>
              <a:t>Authorization is giving permissions</a:t>
            </a:r>
          </a:p>
          <a:p>
            <a:pPr lvl="1"/>
            <a:r>
              <a:rPr lang="en-US" dirty="0"/>
              <a:t>Give permission to see a specific page</a:t>
            </a:r>
          </a:p>
          <a:p>
            <a:pPr lvl="1"/>
            <a:r>
              <a:rPr lang="en-US" dirty="0"/>
              <a:t>Restrict someone to delete something</a:t>
            </a:r>
          </a:p>
          <a:p>
            <a:r>
              <a:rPr lang="en-US" dirty="0"/>
              <a:t>Authorization can be done against</a:t>
            </a:r>
          </a:p>
          <a:p>
            <a:pPr lvl="1"/>
            <a:r>
              <a:rPr lang="en-US" dirty="0"/>
              <a:t>Anonymous users</a:t>
            </a:r>
          </a:p>
          <a:p>
            <a:pPr lvl="1"/>
            <a:r>
              <a:rPr lang="en-US" dirty="0"/>
              <a:t>Already registered user or group of users</a:t>
            </a:r>
          </a:p>
          <a:p>
            <a:pPr lvl="1"/>
            <a:r>
              <a:rPr lang="en-US" dirty="0"/>
              <a:t>Roles</a:t>
            </a:r>
          </a:p>
          <a:p>
            <a:r>
              <a:rPr lang="en-US" dirty="0"/>
              <a:t>Authorization on a controller or an action</a:t>
            </a:r>
          </a:p>
          <a:p>
            <a:r>
              <a:rPr lang="en-US" dirty="0"/>
              <a:t>Sets a cookie (.ASPXROLES=…)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34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types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834888"/>
            <a:ext cx="9135064" cy="4296112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10747" y="1600200"/>
            <a:ext cx="4923453" cy="2133600"/>
            <a:chOff x="2010747" y="1600200"/>
            <a:chExt cx="4923453" cy="2133600"/>
          </a:xfrm>
        </p:grpSpPr>
        <p:sp>
          <p:nvSpPr>
            <p:cNvPr id="7" name="Rounded Rectangle 6"/>
            <p:cNvSpPr/>
            <p:nvPr/>
          </p:nvSpPr>
          <p:spPr>
            <a:xfrm>
              <a:off x="2010747" y="1600200"/>
              <a:ext cx="2133600" cy="2133600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 w="28575"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25047" y="2306837"/>
              <a:ext cx="1905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Pipeline Authorization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800600" y="1600200"/>
              <a:ext cx="2133600" cy="2133600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 w="28575"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11790" y="2306837"/>
              <a:ext cx="1905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Intra-app Authorization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0645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Authorization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763832"/>
            <a:ext cx="9135064" cy="4367168"/>
          </a:xfrm>
        </p:spPr>
        <p:txBody>
          <a:bodyPr/>
          <a:lstStyle/>
          <a:p>
            <a:r>
              <a:rPr lang="en-US" dirty="0"/>
              <a:t>URL authorization module</a:t>
            </a:r>
          </a:p>
          <a:p>
            <a:pPr lvl="1"/>
            <a:r>
              <a:rPr lang="en-US" dirty="0"/>
              <a:t>It is not recommended because it depends on a hardcoded path. MVC has powerful routing mechanism that can change the route and open security holes</a:t>
            </a:r>
            <a:r>
              <a:rPr lang="en-US" dirty="0" smtClean="0"/>
              <a:t>.</a:t>
            </a:r>
          </a:p>
          <a:p>
            <a:pPr marL="287337" lvl="1" indent="0">
              <a:buNone/>
            </a:pPr>
            <a:r>
              <a:rPr lang="en-US" dirty="0" smtClean="0"/>
              <a:t>&lt;</a:t>
            </a:r>
            <a:r>
              <a:rPr lang="en-US" dirty="0"/>
              <a:t>location path=“customers”&gt;</a:t>
            </a:r>
          </a:p>
          <a:p>
            <a:pPr marL="287337" lvl="1" indent="0">
              <a:buNone/>
            </a:pPr>
            <a:r>
              <a:rPr lang="en-US" dirty="0"/>
              <a:t>	&lt;</a:t>
            </a:r>
            <a:r>
              <a:rPr lang="en-US" dirty="0" err="1"/>
              <a:t>system.web</a:t>
            </a:r>
            <a:r>
              <a:rPr lang="en-US" dirty="0"/>
              <a:t>&gt;</a:t>
            </a:r>
          </a:p>
          <a:p>
            <a:pPr marL="287337" lvl="1" indent="0">
              <a:buNone/>
            </a:pPr>
            <a:r>
              <a:rPr lang="en-US" dirty="0"/>
              <a:t>		&lt;authorization&gt;</a:t>
            </a:r>
          </a:p>
          <a:p>
            <a:pPr marL="287337" lvl="1" indent="0">
              <a:buNone/>
            </a:pPr>
            <a:r>
              <a:rPr lang="en-US" dirty="0"/>
              <a:t>			&lt;allow roles=“Technical Support” /&gt;</a:t>
            </a:r>
          </a:p>
          <a:p>
            <a:pPr marL="287337" lvl="1" indent="0">
              <a:buNone/>
            </a:pPr>
            <a:r>
              <a:rPr lang="en-US" dirty="0"/>
              <a:t>			&lt;deny users=“*” /&gt;</a:t>
            </a:r>
          </a:p>
          <a:p>
            <a:pPr marL="287337" lvl="1" indent="0">
              <a:buNone/>
            </a:pPr>
            <a:r>
              <a:rPr lang="en-US" dirty="0"/>
              <a:t>		&lt;/authorization&gt;</a:t>
            </a:r>
          </a:p>
          <a:p>
            <a:pPr marL="287337" lvl="1" indent="0">
              <a:buNone/>
            </a:pPr>
            <a:r>
              <a:rPr lang="en-US" dirty="0"/>
              <a:t>	&lt;/</a:t>
            </a:r>
            <a:r>
              <a:rPr lang="en-US" dirty="0" err="1"/>
              <a:t>system.web</a:t>
            </a:r>
            <a:r>
              <a:rPr lang="en-US" dirty="0"/>
              <a:t>&gt;</a:t>
            </a:r>
          </a:p>
          <a:p>
            <a:pPr marL="287337" lvl="1" indent="0">
              <a:buNone/>
            </a:pPr>
            <a:r>
              <a:rPr lang="en-US" dirty="0"/>
              <a:t>&lt;/location&gt;</a:t>
            </a:r>
          </a:p>
          <a:p>
            <a:pPr marL="287337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8263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Authorization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763832"/>
            <a:ext cx="9135064" cy="436716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Roles in ASP.NET </a:t>
            </a:r>
            <a:r>
              <a:rPr lang="en-US" dirty="0" smtClean="0"/>
              <a:t>MVC</a:t>
            </a:r>
          </a:p>
          <a:p>
            <a:pPr marL="287337" lvl="1" indent="0">
              <a:buNone/>
            </a:pPr>
            <a:r>
              <a:rPr lang="en-US" dirty="0"/>
              <a:t>[</a:t>
            </a:r>
            <a:r>
              <a:rPr lang="en-US" dirty="0" err="1"/>
              <a:t>AllowAnonymous</a:t>
            </a:r>
            <a:r>
              <a:rPr lang="en-US" dirty="0"/>
              <a:t>]</a:t>
            </a:r>
          </a:p>
          <a:p>
            <a:pPr marL="287337" lvl="1" indent="0">
              <a:buNone/>
            </a:pPr>
            <a:r>
              <a:rPr lang="en-US" dirty="0"/>
              <a:t>public </a:t>
            </a:r>
            <a:r>
              <a:rPr lang="en-US" dirty="0" err="1"/>
              <a:t>ActionResult</a:t>
            </a:r>
            <a:r>
              <a:rPr lang="en-US" dirty="0"/>
              <a:t> Register()</a:t>
            </a:r>
          </a:p>
          <a:p>
            <a:pPr marL="287337" lvl="1" indent="0">
              <a:buNone/>
            </a:pPr>
            <a:r>
              <a:rPr lang="en-US" dirty="0"/>
              <a:t>{</a:t>
            </a:r>
          </a:p>
          <a:p>
            <a:pPr marL="287337" lvl="1" indent="0">
              <a:buNone/>
            </a:pPr>
            <a:r>
              <a:rPr lang="en-US" dirty="0"/>
              <a:t>	return View();</a:t>
            </a:r>
          </a:p>
          <a:p>
            <a:pPr marL="287337" lvl="1" indent="0">
              <a:buNone/>
            </a:pPr>
            <a:r>
              <a:rPr lang="en-US" dirty="0"/>
              <a:t>}</a:t>
            </a:r>
          </a:p>
          <a:p>
            <a:pPr marL="287337" lvl="1" indent="0">
              <a:buNone/>
            </a:pPr>
            <a:endParaRPr lang="en-US" dirty="0"/>
          </a:p>
          <a:p>
            <a:pPr marL="287337" lvl="1" indent="0">
              <a:buNone/>
            </a:pPr>
            <a:r>
              <a:rPr lang="en-US" dirty="0"/>
              <a:t>[Authorize(User=“Niki”)]</a:t>
            </a:r>
          </a:p>
          <a:p>
            <a:pPr marL="287337" lvl="1" indent="0">
              <a:buNone/>
            </a:pPr>
            <a:r>
              <a:rPr lang="en-US" dirty="0"/>
              <a:t>public </a:t>
            </a:r>
            <a:r>
              <a:rPr lang="en-US" dirty="0" err="1"/>
              <a:t>ActionResult</a:t>
            </a:r>
            <a:r>
              <a:rPr lang="en-US" dirty="0"/>
              <a:t> Register()</a:t>
            </a:r>
          </a:p>
          <a:p>
            <a:pPr marL="287337" lvl="1" indent="0">
              <a:buNone/>
            </a:pPr>
            <a:r>
              <a:rPr lang="en-US" dirty="0"/>
              <a:t>{</a:t>
            </a:r>
          </a:p>
          <a:p>
            <a:pPr marL="287337" lvl="1" indent="0">
              <a:buNone/>
            </a:pPr>
            <a:r>
              <a:rPr lang="en-US" dirty="0"/>
              <a:t>	return View();</a:t>
            </a:r>
          </a:p>
          <a:p>
            <a:pPr marL="287337" lvl="1" indent="0">
              <a:buNone/>
            </a:pPr>
            <a:r>
              <a:rPr lang="en-US" dirty="0"/>
              <a:t>}</a:t>
            </a:r>
          </a:p>
          <a:p>
            <a:pPr marL="287337" lvl="1" indent="0">
              <a:buNone/>
            </a:pPr>
            <a:endParaRPr lang="en-US" dirty="0"/>
          </a:p>
          <a:p>
            <a:pPr marL="287337" lvl="1" indent="0">
              <a:buNone/>
            </a:pPr>
            <a:r>
              <a:rPr lang="en-US" dirty="0"/>
              <a:t>[Authorize(Role=“Administrator”)]</a:t>
            </a:r>
          </a:p>
          <a:p>
            <a:pPr marL="287337" lvl="1" indent="0">
              <a:buNone/>
            </a:pPr>
            <a:r>
              <a:rPr lang="en-US" dirty="0"/>
              <a:t>public </a:t>
            </a:r>
            <a:r>
              <a:rPr lang="en-US" dirty="0" err="1"/>
              <a:t>ActionResult</a:t>
            </a:r>
            <a:r>
              <a:rPr lang="en-US" dirty="0"/>
              <a:t> Register()</a:t>
            </a:r>
          </a:p>
          <a:p>
            <a:pPr marL="287337" lvl="1" indent="0">
              <a:buNone/>
            </a:pPr>
            <a:r>
              <a:rPr lang="en-US" dirty="0"/>
              <a:t>{</a:t>
            </a:r>
          </a:p>
          <a:p>
            <a:pPr marL="287337" lvl="1" indent="0">
              <a:buNone/>
            </a:pPr>
            <a:r>
              <a:rPr lang="en-US" dirty="0"/>
              <a:t>	return View();</a:t>
            </a:r>
          </a:p>
          <a:p>
            <a:pPr marL="287337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7261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763832"/>
            <a:ext cx="9135064" cy="4367168"/>
          </a:xfrm>
        </p:spPr>
        <p:txBody>
          <a:bodyPr/>
          <a:lstStyle/>
          <a:p>
            <a:r>
              <a:rPr lang="en-US" dirty="0"/>
              <a:t>Cross-site scripting attack</a:t>
            </a:r>
          </a:p>
          <a:p>
            <a:pPr lvl="1"/>
            <a:r>
              <a:rPr lang="en-US" dirty="0"/>
              <a:t>Cookie theft</a:t>
            </a:r>
          </a:p>
          <a:p>
            <a:pPr lvl="1"/>
            <a:r>
              <a:rPr lang="en-US" dirty="0"/>
              <a:t>Account hijacking</a:t>
            </a:r>
          </a:p>
          <a:p>
            <a:pPr lvl="1"/>
            <a:r>
              <a:rPr lang="en-US" dirty="0"/>
              <a:t>Modify content</a:t>
            </a:r>
          </a:p>
          <a:p>
            <a:pPr lvl="1"/>
            <a:r>
              <a:rPr lang="en-US" dirty="0"/>
              <a:t>Modify user settings</a:t>
            </a:r>
          </a:p>
          <a:p>
            <a:pPr lvl="1"/>
            <a:r>
              <a:rPr lang="en-US" dirty="0"/>
              <a:t>Download malware</a:t>
            </a:r>
          </a:p>
          <a:p>
            <a:pPr lvl="1"/>
            <a:r>
              <a:rPr lang="en-US" dirty="0"/>
              <a:t>Submit CRSF attack</a:t>
            </a:r>
          </a:p>
          <a:p>
            <a:pPr lvl="1"/>
            <a:r>
              <a:rPr lang="en-US" dirty="0"/>
              <a:t>Password prompt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234069" y="954416"/>
            <a:ext cx="3636466" cy="3531870"/>
            <a:chOff x="4417384" y="1725930"/>
            <a:chExt cx="4198586" cy="445754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7384" y="1725930"/>
              <a:ext cx="1371600" cy="13716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7384" y="4800600"/>
              <a:ext cx="1382878" cy="138287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3626" y="3124200"/>
              <a:ext cx="1142344" cy="1169822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 flipV="1">
              <a:off x="5788984" y="4114800"/>
              <a:ext cx="1602416" cy="114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5878678" y="2819400"/>
              <a:ext cx="1442548" cy="83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19423366">
              <a:off x="5222766" y="4135156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Submits  script on an unsafe form</a:t>
              </a:r>
              <a:endParaRPr 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 rot="1857215">
              <a:off x="5972270" y="2454142"/>
              <a:ext cx="17960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Execute the script  on visiting the page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97095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from XSS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763832"/>
            <a:ext cx="9135064" cy="4367168"/>
          </a:xfrm>
        </p:spPr>
        <p:txBody>
          <a:bodyPr/>
          <a:lstStyle/>
          <a:p>
            <a:r>
              <a:rPr lang="en-US" dirty="0"/>
              <a:t>ASP.NET has automatic protection from submitting html content or scripts.</a:t>
            </a:r>
          </a:p>
          <a:p>
            <a:pPr lvl="1"/>
            <a:r>
              <a:rPr lang="en-US" dirty="0"/>
              <a:t>It can be disabled with [</a:t>
            </a:r>
            <a:r>
              <a:rPr lang="en-US" dirty="0" err="1"/>
              <a:t>ValidateInput</a:t>
            </a:r>
            <a:r>
              <a:rPr lang="en-US" dirty="0"/>
              <a:t>(false)]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AllowHtml</a:t>
            </a:r>
            <a:r>
              <a:rPr lang="en-US" dirty="0"/>
              <a:t>] on model property disables it.</a:t>
            </a:r>
          </a:p>
          <a:p>
            <a:r>
              <a:rPr lang="en-US" dirty="0"/>
              <a:t>Razor view engine automatically html encode</a:t>
            </a:r>
          </a:p>
          <a:p>
            <a:pPr lvl="1"/>
            <a:r>
              <a:rPr lang="en-US" dirty="0" err="1"/>
              <a:t>Html.Raw</a:t>
            </a:r>
            <a:r>
              <a:rPr lang="en-US" dirty="0"/>
              <a:t>() helper is used to show html content</a:t>
            </a:r>
          </a:p>
          <a:p>
            <a:pPr lvl="1"/>
            <a:r>
              <a:rPr lang="en-US" dirty="0" err="1"/>
              <a:t>Html.Encode</a:t>
            </a:r>
            <a:r>
              <a:rPr lang="en-US" dirty="0"/>
              <a:t>() and </a:t>
            </a:r>
            <a:r>
              <a:rPr lang="en-US" dirty="0" err="1"/>
              <a:t>Html.Decode</a:t>
            </a:r>
            <a:r>
              <a:rPr lang="en-US" dirty="0"/>
              <a:t>()</a:t>
            </a:r>
          </a:p>
          <a:p>
            <a:r>
              <a:rPr lang="en-US" dirty="0"/>
              <a:t>Some of the modern browsers may detect it</a:t>
            </a:r>
          </a:p>
          <a:p>
            <a:r>
              <a:rPr lang="en-US" dirty="0"/>
              <a:t>Use approved libraries to submit Html-</a:t>
            </a:r>
            <a:r>
              <a:rPr lang="en-US" dirty="0" err="1"/>
              <a:t>AntiXSS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9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CSRF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763832"/>
            <a:ext cx="9135064" cy="4367168"/>
          </a:xfrm>
        </p:spPr>
        <p:txBody>
          <a:bodyPr/>
          <a:lstStyle/>
          <a:p>
            <a:r>
              <a:rPr lang="en-US" dirty="0"/>
              <a:t>Cross-site request forgery attack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98369" y="1260227"/>
            <a:ext cx="6658417" cy="3619888"/>
            <a:chOff x="686600" y="1637911"/>
            <a:chExt cx="7201144" cy="44290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5057" y="1637911"/>
              <a:ext cx="1685925" cy="23812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600" y="3685690"/>
              <a:ext cx="2381250" cy="23812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4970" y="4191000"/>
              <a:ext cx="1822774" cy="186662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2971800" y="4724400"/>
              <a:ext cx="2971800" cy="45720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2946699" y="4267200"/>
              <a:ext cx="3135158" cy="457200"/>
            </a:xfrm>
            <a:prstGeom prst="straightConnector1">
              <a:avLst/>
            </a:prstGeom>
            <a:ln>
              <a:solidFill>
                <a:srgbClr val="9ED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459234">
              <a:off x="3684736" y="4160890"/>
              <a:ext cx="20625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Authentication cookie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0452380">
              <a:off x="1409418" y="2843640"/>
              <a:ext cx="42328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&lt;form action=“mysite.com/ChangePassword”&gt;</a:t>
              </a:r>
              <a:endParaRPr lang="en-US" sz="16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2448614" y="3012916"/>
              <a:ext cx="2986443" cy="1178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590800" y="5722263"/>
              <a:ext cx="3533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936733" y="5331653"/>
              <a:ext cx="3177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Submit data on behalf of User</a:t>
              </a:r>
              <a:endParaRPr lang="en-US" sz="1600" dirty="0"/>
            </a:p>
          </p:txBody>
        </p:sp>
      </p:grpSp>
      <p:sp>
        <p:nvSpPr>
          <p:cNvPr id="18" name="TextBox 17"/>
          <p:cNvSpPr txBox="1"/>
          <p:nvPr/>
        </p:nvSpPr>
        <p:spPr>
          <a:xfrm rot="534538">
            <a:off x="4300532" y="3842697"/>
            <a:ext cx="927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Login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1087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 from CSRF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763832"/>
            <a:ext cx="9135064" cy="436716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Check if the submitted form came from our </a:t>
            </a:r>
            <a:r>
              <a:rPr lang="en-US" dirty="0" smtClean="0"/>
              <a:t>server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HttpPost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ValidateAntiForgeryToken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[Authorize]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ActionResult</a:t>
            </a:r>
            <a:r>
              <a:rPr lang="en-US" dirty="0"/>
              <a:t> </a:t>
            </a:r>
            <a:r>
              <a:rPr lang="en-US" dirty="0" err="1"/>
              <a:t>ChangePassword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ChangePassword</a:t>
            </a: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@using (</a:t>
            </a:r>
            <a:r>
              <a:rPr lang="en-US" dirty="0" err="1"/>
              <a:t>Html.BeginForm</a:t>
            </a:r>
            <a:r>
              <a:rPr lang="en-US" dirty="0"/>
              <a:t>("</a:t>
            </a:r>
            <a:r>
              <a:rPr lang="en-US" dirty="0" err="1"/>
              <a:t>ChangePassword</a:t>
            </a:r>
            <a:r>
              <a:rPr lang="en-US" dirty="0"/>
              <a:t>", "Account")) {</a:t>
            </a:r>
          </a:p>
          <a:p>
            <a:pPr marL="0" indent="0">
              <a:buNone/>
            </a:pPr>
            <a:r>
              <a:rPr lang="en-US" dirty="0"/>
              <a:t>	@</a:t>
            </a:r>
            <a:r>
              <a:rPr lang="en-US" dirty="0" err="1"/>
              <a:t>Html.AntiForgeryToken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@</a:t>
            </a:r>
            <a:r>
              <a:rPr lang="en-US" dirty="0" err="1"/>
              <a:t>Html.ValidationSummary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&lt;li&gt;</a:t>
            </a:r>
          </a:p>
          <a:p>
            <a:pPr marL="0" indent="0">
              <a:buNone/>
            </a:pPr>
            <a:r>
              <a:rPr lang="en-US" dirty="0"/>
              <a:t>		@</a:t>
            </a:r>
            <a:r>
              <a:rPr lang="en-US" dirty="0" err="1"/>
              <a:t>Html.LabelFor</a:t>
            </a:r>
            <a:r>
              <a:rPr lang="en-US" dirty="0"/>
              <a:t>(m =&gt; </a:t>
            </a:r>
            <a:r>
              <a:rPr lang="en-US" dirty="0" err="1"/>
              <a:t>m.NewPassword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@</a:t>
            </a:r>
            <a:r>
              <a:rPr lang="en-US" dirty="0" err="1"/>
              <a:t>Html.PasswordFor</a:t>
            </a:r>
            <a:r>
              <a:rPr lang="en-US" dirty="0"/>
              <a:t>(m =&gt; </a:t>
            </a:r>
            <a:r>
              <a:rPr lang="en-US" dirty="0" err="1"/>
              <a:t>m.NewPassword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&lt;/li&gt;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764735" y="1278834"/>
            <a:ext cx="2988365" cy="527804"/>
          </a:xfrm>
          <a:prstGeom prst="wedgeRoundRectCallout">
            <a:avLst>
              <a:gd name="adj1" fmla="val -60270"/>
              <a:gd name="adj2" fmla="val -4319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Prevents forgery of a request</a:t>
            </a:r>
            <a:endParaRPr lang="bg-BG" sz="12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764735" y="3500497"/>
            <a:ext cx="5734880" cy="527804"/>
          </a:xfrm>
          <a:prstGeom prst="wedgeRoundRectCallout">
            <a:avLst>
              <a:gd name="adj1" fmla="val -45739"/>
              <a:gd name="adj2" fmla="val -8697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Generates a hidden field(anti-forgery token) that is validated on form submission</a:t>
            </a:r>
            <a:endParaRPr lang="bg-BG" sz="12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85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763832"/>
            <a:ext cx="9135064" cy="4367168"/>
          </a:xfrm>
        </p:spPr>
        <p:txBody>
          <a:bodyPr/>
          <a:lstStyle/>
          <a:p>
            <a:r>
              <a:rPr lang="en-US" dirty="0"/>
              <a:t>Optimizing ASP.NET MVC </a:t>
            </a:r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Disable </a:t>
            </a:r>
            <a:r>
              <a:rPr lang="en-US" dirty="0"/>
              <a:t>unused view </a:t>
            </a:r>
            <a:r>
              <a:rPr lang="en-US" dirty="0" smtClean="0"/>
              <a:t>engines</a:t>
            </a:r>
          </a:p>
          <a:p>
            <a:pPr lvl="1"/>
            <a:r>
              <a:rPr lang="en-US" dirty="0" err="1"/>
              <a:t>Global.asax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 err="1"/>
              <a:t>ViewEngines.Engines.Clear</a:t>
            </a:r>
            <a:r>
              <a:rPr lang="en-US" dirty="0"/>
              <a:t>();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err="1"/>
              <a:t>ViewEngines.Engines.Add</a:t>
            </a:r>
            <a:r>
              <a:rPr lang="en-US" dirty="0"/>
              <a:t>(new </a:t>
            </a:r>
            <a:r>
              <a:rPr lang="en-US" dirty="0" err="1"/>
              <a:t>RazorViewEngine</a:t>
            </a:r>
            <a:r>
              <a:rPr lang="en-US" dirty="0" smtClean="0"/>
              <a:t>());</a:t>
            </a:r>
          </a:p>
          <a:p>
            <a:r>
              <a:rPr lang="en-US" dirty="0"/>
              <a:t>When accessing data via LINQ rely on </a:t>
            </a:r>
            <a:r>
              <a:rPr lang="en-US" dirty="0" err="1"/>
              <a:t>IQueryable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smtClean="0"/>
              <a:t>caching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3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Bundles and </a:t>
            </a:r>
            <a:r>
              <a:rPr lang="en-US" dirty="0" err="1"/>
              <a:t>Minification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763832"/>
            <a:ext cx="9135064" cy="4367168"/>
          </a:xfrm>
        </p:spPr>
        <p:txBody>
          <a:bodyPr/>
          <a:lstStyle/>
          <a:p>
            <a:r>
              <a:rPr lang="en-US" dirty="0"/>
              <a:t>Bundling – concatenating multiple files into a single download</a:t>
            </a:r>
          </a:p>
          <a:p>
            <a:r>
              <a:rPr lang="en-US" dirty="0" err="1"/>
              <a:t>Minification</a:t>
            </a:r>
            <a:r>
              <a:rPr lang="en-US" dirty="0"/>
              <a:t> – making the download file as small as possible</a:t>
            </a:r>
          </a:p>
          <a:p>
            <a:r>
              <a:rPr lang="en-US" dirty="0"/>
              <a:t>Decrease page load times</a:t>
            </a:r>
          </a:p>
          <a:p>
            <a:r>
              <a:rPr lang="en-US" dirty="0" err="1"/>
              <a:t>System.Web.Optimization</a:t>
            </a:r>
            <a:endParaRPr lang="en-US" dirty="0"/>
          </a:p>
          <a:p>
            <a:pPr lvl="1"/>
            <a:r>
              <a:rPr lang="en-US" dirty="0"/>
              <a:t>WebGrease.dll and Antlr3.Runtime.dll</a:t>
            </a:r>
          </a:p>
          <a:p>
            <a:r>
              <a:rPr lang="en-US" dirty="0"/>
              <a:t>Measure time for getting all resources for a certain page with browser Dev. tools or Fiddler</a:t>
            </a:r>
          </a:p>
        </p:txBody>
      </p:sp>
    </p:spTree>
    <p:extLst>
      <p:ext uri="{BB962C8B-B14F-4D97-AF65-F5344CB8AC3E}">
        <p14:creationId xmlns:p14="http://schemas.microsoft.com/office/powerpoint/2010/main" val="174416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763832"/>
            <a:ext cx="9135064" cy="4367168"/>
          </a:xfrm>
        </p:spPr>
        <p:txBody>
          <a:bodyPr>
            <a:normAutofit/>
          </a:bodyPr>
          <a:lstStyle/>
          <a:p>
            <a:r>
              <a:rPr lang="en-US" dirty="0"/>
              <a:t>Why we verify the identity of a user?</a:t>
            </a:r>
          </a:p>
          <a:p>
            <a:pPr lvl="1"/>
            <a:r>
              <a:rPr lang="en-US" dirty="0"/>
              <a:t>Bank account</a:t>
            </a:r>
          </a:p>
          <a:p>
            <a:pPr lvl="1"/>
            <a:r>
              <a:rPr lang="en-US" dirty="0"/>
              <a:t>Picture collection</a:t>
            </a:r>
          </a:p>
          <a:p>
            <a:pPr lvl="1"/>
            <a:r>
              <a:rPr lang="en-US" dirty="0"/>
              <a:t>Shows information specific to a user and track information that we want.</a:t>
            </a:r>
          </a:p>
          <a:p>
            <a:r>
              <a:rPr lang="en-US" dirty="0"/>
              <a:t>The authentication type is set in the configuration file </a:t>
            </a:r>
          </a:p>
          <a:p>
            <a:r>
              <a:rPr lang="en-US" dirty="0" err="1"/>
              <a:t>User.Identity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91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/>
          <p:cNvSpPr>
            <a:spLocks noGrp="1"/>
          </p:cNvSpPr>
          <p:nvPr>
            <p:ph type="title"/>
          </p:nvPr>
        </p:nvSpPr>
        <p:spPr>
          <a:xfrm>
            <a:off x="68136" y="1071922"/>
            <a:ext cx="3937000" cy="863600"/>
          </a:xfrm>
        </p:spPr>
        <p:txBody>
          <a:bodyPr/>
          <a:lstStyle/>
          <a:p>
            <a:r>
              <a:rPr lang="en-US" altLang="en-US" dirty="0"/>
              <a:t>Thank You!</a:t>
            </a:r>
          </a:p>
        </p:txBody>
      </p:sp>
      <p:grpSp>
        <p:nvGrpSpPr>
          <p:cNvPr id="26627" name="Group 2"/>
          <p:cNvGrpSpPr>
            <a:grpSpLocks/>
          </p:cNvGrpSpPr>
          <p:nvPr/>
        </p:nvGrpSpPr>
        <p:grpSpPr bwMode="auto">
          <a:xfrm>
            <a:off x="68136" y="2664991"/>
            <a:ext cx="8343067" cy="2482732"/>
            <a:chOff x="72990" y="3654268"/>
            <a:chExt cx="8487656" cy="3433069"/>
          </a:xfrm>
        </p:grpSpPr>
        <p:sp>
          <p:nvSpPr>
            <p:cNvPr id="5" name="TextBox 6"/>
            <p:cNvSpPr txBox="1">
              <a:spLocks noChangeArrowheads="1"/>
            </p:cNvSpPr>
            <p:nvPr/>
          </p:nvSpPr>
          <p:spPr bwMode="auto">
            <a:xfrm>
              <a:off x="72990" y="3908065"/>
              <a:ext cx="1926709" cy="23832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US – Corporate Headquarters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1248 Reamwood Avenue, 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Sunnyvale, CA 94089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(408) 743 4400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343 Thornall St 720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Edison, NJ 08837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(732) 395 6900</a:t>
              </a:r>
            </a:p>
            <a:p>
              <a:pPr eaLnBrk="1" hangingPunct="1"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1799861" y="3920438"/>
              <a:ext cx="1429873" cy="22130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UK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20 Broadwick Street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Soho, London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W1F 8HT, UK</a:t>
              </a:r>
            </a:p>
            <a:p>
              <a:pPr eaLnBrk="1" hangingPunct="1"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89 Worship Street</a:t>
              </a:r>
            </a:p>
            <a:p>
              <a:pPr eaLnBrk="1" hangingPunct="1">
                <a:defRPr/>
              </a:pPr>
              <a:r>
                <a:rPr lang="en-US" sz="900" b="1" dirty="0" err="1">
                  <a:solidFill>
                    <a:prstClr val="white"/>
                  </a:solidFill>
                  <a:latin typeface="+mj-lt"/>
                  <a:cs typeface="Arial" pitchFamily="34" charset="0"/>
                </a:rPr>
                <a:t>Shoreditch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,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London EC2A 2BF, UK</a:t>
              </a:r>
            </a:p>
            <a:p>
              <a:pPr eaLnBrk="1" hangingPunct="1">
                <a:defRPr/>
              </a:pPr>
              <a:r>
                <a:rPr lang="de-DE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(44) 2079 938 955</a:t>
              </a: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4647474" y="5921030"/>
              <a:ext cx="1908944" cy="3759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3414234" y="3654268"/>
              <a:ext cx="1633291" cy="343306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India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Mumbai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4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Nomura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Powai , Mumbai 400 076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Pune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5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Amar Paradigm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Baner, Pune 411 045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Kolkata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2B, 12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Tower ‘C’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Rajarhat, Kolkata 700 156</a:t>
              </a:r>
            </a:p>
          </p:txBody>
        </p:sp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4957945" y="4401114"/>
              <a:ext cx="1782973" cy="230526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Bangalore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4th Floor, Kabra Excelsior, 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80 Feet Main Road, Koramangala 1st Block,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Bengaluru (Bangalore) 560034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Gurgaon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A/373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rd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Sigma Center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Gurgaon, Haryana 122 011s</a:t>
              </a:r>
            </a:p>
          </p:txBody>
        </p:sp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6651702" y="6046153"/>
              <a:ext cx="1908944" cy="3759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 rot="556970">
            <a:off x="4680873" y="1326895"/>
            <a:ext cx="3303211" cy="1747706"/>
            <a:chOff x="8026516" y="4231470"/>
            <a:chExt cx="3836645" cy="2253858"/>
          </a:xfrm>
        </p:grpSpPr>
        <p:sp>
          <p:nvSpPr>
            <p:cNvPr id="11" name="Rectangle 10"/>
            <p:cNvSpPr/>
            <p:nvPr/>
          </p:nvSpPr>
          <p:spPr>
            <a:xfrm rot="21064453">
              <a:off x="8026516" y="4325935"/>
              <a:ext cx="3836645" cy="2056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  <a:effectLst>
              <a:glow rad="101600">
                <a:schemeClr val="bg1">
                  <a:alpha val="60000"/>
                </a:schemeClr>
              </a:glow>
              <a:outerShdw blurRad="711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Subtitle 4"/>
            <p:cNvSpPr txBox="1">
              <a:spLocks/>
            </p:cNvSpPr>
            <p:nvPr/>
          </p:nvSpPr>
          <p:spPr bwMode="auto">
            <a:xfrm rot="21027718">
              <a:off x="8030558" y="4453720"/>
              <a:ext cx="2205868" cy="2031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6899"/>
                </a:buClr>
                <a:buFont typeface="Arial" charset="0"/>
                <a:buNone/>
                <a:defRPr sz="1200" b="0" kern="1200">
                  <a:solidFill>
                    <a:srgbClr val="404040"/>
                  </a:solidFill>
                  <a:latin typeface="+mn-lt"/>
                  <a:ea typeface="ＭＳ Ｐゴシック" pitchFamily="-112" charset="-128"/>
                  <a:cs typeface="Arial"/>
                </a:defRPr>
              </a:lvl1pPr>
              <a:lvl2pPr marL="4572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Font typeface="Arial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2pPr>
              <a:lvl3pPr marL="9144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B1D13B"/>
                </a:buClr>
                <a:buFont typeface="Arial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3pPr>
              <a:lvl4pPr marL="13716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56595D"/>
                </a:buClr>
                <a:buFont typeface="Arial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4pPr>
              <a:lvl5pPr marL="18288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1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1" dirty="0">
                  <a:latin typeface="Calibri" pitchFamily="34" charset="0"/>
                  <a:cs typeface="Arial" charset="0"/>
                </a:rPr>
                <a:t>Name</a:t>
              </a:r>
            </a:p>
            <a:p>
              <a:r>
                <a:rPr lang="en-US" sz="900" dirty="0" smtClean="0">
                  <a:latin typeface="Calibri" pitchFamily="34" charset="0"/>
                  <a:cs typeface="Arial" charset="0"/>
                </a:rPr>
                <a:t>Vighnesh Ambekar</a:t>
              </a:r>
              <a:endParaRPr lang="en-US" sz="900" dirty="0">
                <a:latin typeface="Calibri" pitchFamily="34" charset="0"/>
                <a:cs typeface="Arial" charset="0"/>
              </a:endParaRPr>
            </a:p>
            <a:p>
              <a:endParaRPr lang="en-US" sz="900" dirty="0">
                <a:latin typeface="Calibri" pitchFamily="34" charset="0"/>
                <a:cs typeface="Arial" charset="0"/>
              </a:endParaRPr>
            </a:p>
            <a:p>
              <a:endParaRPr lang="en-US" sz="900" dirty="0">
                <a:latin typeface="Calibri" pitchFamily="34" charset="0"/>
                <a:cs typeface="Arial" charset="0"/>
              </a:endParaRPr>
            </a:p>
            <a:p>
              <a:endParaRPr lang="en-US" sz="900" dirty="0">
                <a:latin typeface="Calibri" pitchFamily="34" charset="0"/>
                <a:cs typeface="Arial" charset="0"/>
              </a:endParaRPr>
            </a:p>
            <a:p>
              <a:r>
                <a:rPr lang="en-US" sz="900" dirty="0">
                  <a:latin typeface="Calibri" pitchFamily="34" charset="0"/>
                  <a:cs typeface="Arial" charset="0"/>
                </a:rPr>
                <a:t>Mobile: +1 XXX</a:t>
              </a:r>
            </a:p>
            <a:p>
              <a:r>
                <a:rPr lang="en-US" sz="900" dirty="0">
                  <a:latin typeface="Calibri" pitchFamily="34" charset="0"/>
                  <a:cs typeface="Arial" charset="0"/>
                </a:rPr>
                <a:t>Desk: +1 XXX</a:t>
              </a:r>
            </a:p>
            <a:p>
              <a:r>
                <a:rPr lang="en-US" sz="900" dirty="0" smtClean="0">
                  <a:latin typeface="Calibri" pitchFamily="34" charset="0"/>
                  <a:cs typeface="Arial" charset="0"/>
                </a:rPr>
                <a:t>Vighnesh.ambekar@xoriant.com</a:t>
              </a:r>
              <a:endParaRPr lang="en-US" sz="900" dirty="0">
                <a:latin typeface="Calibri" pitchFamily="34" charset="0"/>
                <a:cs typeface="Arial" charset="0"/>
              </a:endParaRPr>
            </a:p>
            <a:p>
              <a:r>
                <a:rPr lang="en-US" sz="900" dirty="0">
                  <a:latin typeface="Calibri" pitchFamily="34" charset="0"/>
                  <a:cs typeface="Arial" charset="0"/>
                  <a:hlinkClick r:id="rId2"/>
                </a:rPr>
                <a:t>www.xoriant.com</a:t>
              </a:r>
              <a:r>
                <a:rPr lang="en-US" sz="900" dirty="0">
                  <a:latin typeface="Calibri" pitchFamily="34" charset="0"/>
                  <a:cs typeface="Arial" charset="0"/>
                </a:rPr>
                <a:t> </a:t>
              </a:r>
            </a:p>
          </p:txBody>
        </p:sp>
        <p:pic>
          <p:nvPicPr>
            <p:cNvPr id="16" name="Picture 4" descr="http://www.youth4work.com/Images/CompColleges/262582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1015468">
              <a:off x="10512371" y="4231470"/>
              <a:ext cx="1111661" cy="552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2667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763832"/>
            <a:ext cx="9135064" cy="436716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Authentication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62000" y="1828800"/>
            <a:ext cx="7696200" cy="2133600"/>
            <a:chOff x="762000" y="1828800"/>
            <a:chExt cx="7696200" cy="2133600"/>
          </a:xfrm>
        </p:grpSpPr>
        <p:sp>
          <p:nvSpPr>
            <p:cNvPr id="6" name="Rounded Rectangle 5"/>
            <p:cNvSpPr/>
            <p:nvPr/>
          </p:nvSpPr>
          <p:spPr>
            <a:xfrm>
              <a:off x="762000" y="1828800"/>
              <a:ext cx="2133600" cy="2133600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 w="28575"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76300" y="2535437"/>
              <a:ext cx="1905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Windows Authentication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324600" y="1828800"/>
              <a:ext cx="2133600" cy="2133600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 w="28575"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551853" y="1828800"/>
              <a:ext cx="2133600" cy="2133600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 w="28575"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63043" y="2535437"/>
              <a:ext cx="1905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Forms Authentication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77000" y="2535437"/>
              <a:ext cx="1905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OpenID / Oauth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Authentication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667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763832"/>
            <a:ext cx="9135064" cy="4367168"/>
          </a:xfrm>
        </p:spPr>
        <p:txBody>
          <a:bodyPr/>
          <a:lstStyle/>
          <a:p>
            <a:r>
              <a:rPr lang="en-US" dirty="0"/>
              <a:t>Typically used for Intranet Applications</a:t>
            </a:r>
          </a:p>
          <a:p>
            <a:pPr lvl="1"/>
            <a:r>
              <a:rPr lang="en-US" dirty="0"/>
              <a:t>Uses components and services from the OS</a:t>
            </a:r>
          </a:p>
          <a:p>
            <a:pPr lvl="1"/>
            <a:r>
              <a:rPr lang="en-US" dirty="0"/>
              <a:t>“Integrated authentication” – single sign on through Active Directory server</a:t>
            </a:r>
          </a:p>
          <a:p>
            <a:pPr lvl="1"/>
            <a:r>
              <a:rPr lang="en-US" dirty="0"/>
              <a:t>Works on variety of browsers</a:t>
            </a:r>
          </a:p>
          <a:p>
            <a:pPr lvl="1"/>
            <a:r>
              <a:rPr lang="en-US" dirty="0"/>
              <a:t>It is not recommended for Internet applications</a:t>
            </a:r>
          </a:p>
          <a:p>
            <a:pPr lvl="2"/>
            <a:r>
              <a:rPr lang="en-US" dirty="0"/>
              <a:t>Users from different domains</a:t>
            </a:r>
          </a:p>
          <a:p>
            <a:pPr lvl="2"/>
            <a:r>
              <a:rPr lang="en-US" dirty="0"/>
              <a:t>Users using different operating systems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2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Authentication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763832"/>
            <a:ext cx="9135064" cy="4367168"/>
          </a:xfrm>
        </p:spPr>
        <p:txBody>
          <a:bodyPr/>
          <a:lstStyle/>
          <a:p>
            <a:r>
              <a:rPr lang="en-US" dirty="0"/>
              <a:t>GET -&gt; POST -&gt; Redirect</a:t>
            </a:r>
          </a:p>
          <a:p>
            <a:pPr lvl="1"/>
            <a:r>
              <a:rPr lang="en-US" dirty="0"/>
              <a:t>Get a login or registration form</a:t>
            </a:r>
          </a:p>
          <a:p>
            <a:pPr lvl="1"/>
            <a:r>
              <a:rPr lang="en-US" dirty="0"/>
              <a:t>POST back the input to a controller action</a:t>
            </a:r>
          </a:p>
          <a:p>
            <a:pPr lvl="1"/>
            <a:r>
              <a:rPr lang="en-US" dirty="0"/>
              <a:t>If credentials are correct, redirect to another controller action (members area)</a:t>
            </a:r>
          </a:p>
          <a:p>
            <a:r>
              <a:rPr lang="en-US" dirty="0"/>
              <a:t>Cookies – (.ASPXAUTH=…)</a:t>
            </a:r>
          </a:p>
          <a:p>
            <a:r>
              <a:rPr lang="en-US" dirty="0"/>
              <a:t>Session – (.</a:t>
            </a:r>
            <a:r>
              <a:rPr lang="en-US" dirty="0" err="1"/>
              <a:t>ASP.NET_SessionId</a:t>
            </a:r>
            <a:r>
              <a:rPr lang="en-US" dirty="0"/>
              <a:t>=…)</a:t>
            </a:r>
          </a:p>
          <a:p>
            <a:r>
              <a:rPr lang="en-US" dirty="0"/>
              <a:t>Secure socket layer - SSL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7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Authentication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763832"/>
            <a:ext cx="9135064" cy="436716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90600"/>
            <a:ext cx="8686800" cy="2123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7338" indent="-287338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87338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Calibri" pitchFamily="34" charset="0"/>
              <a:buChar char="I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Calibri" pitchFamily="34" charset="0"/>
              <a:buChar char="I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Calibri" pitchFamily="34" charset="0"/>
              <a:buChar char="I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Return the login form via GET request</a:t>
            </a:r>
          </a:p>
          <a:p>
            <a:r>
              <a:rPr lang="en-US" smtClean="0"/>
              <a:t>By default every Action method in ASP.NET MVC will handle requests via GET</a:t>
            </a:r>
          </a:p>
          <a:p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322787" y="1820012"/>
            <a:ext cx="6992414" cy="19866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/>
              <a:t>[</a:t>
            </a:r>
            <a:r>
              <a:rPr lang="en-US" sz="1200" dirty="0" err="1" smtClean="0"/>
              <a:t>HttpGet</a:t>
            </a:r>
            <a:r>
              <a:rPr lang="en-US" sz="1200" dirty="0" smtClean="0"/>
              <a:t>]</a:t>
            </a:r>
          </a:p>
          <a:p>
            <a:pPr marL="0" indent="0">
              <a:buNone/>
            </a:pPr>
            <a:r>
              <a:rPr lang="en-US" sz="1200" dirty="0" smtClean="0"/>
              <a:t>[</a:t>
            </a:r>
            <a:r>
              <a:rPr lang="en-US" sz="1200" dirty="0" err="1" smtClean="0"/>
              <a:t>AllowAnonymous</a:t>
            </a:r>
            <a:r>
              <a:rPr lang="en-US" sz="1200" dirty="0" smtClean="0"/>
              <a:t>]</a:t>
            </a:r>
          </a:p>
          <a:p>
            <a:pPr marL="0" indent="0">
              <a:buNone/>
            </a:pPr>
            <a:r>
              <a:rPr lang="en-US" sz="1200" dirty="0" smtClean="0"/>
              <a:t>public </a:t>
            </a:r>
            <a:r>
              <a:rPr lang="en-US" sz="1200" dirty="0" err="1" smtClean="0"/>
              <a:t>ActionResult</a:t>
            </a:r>
            <a:r>
              <a:rPr lang="en-US" sz="1200" dirty="0" smtClean="0"/>
              <a:t> Login(string </a:t>
            </a:r>
            <a:r>
              <a:rPr lang="en-US" sz="1200" dirty="0" err="1" smtClean="0"/>
              <a:t>returnUrl</a:t>
            </a:r>
            <a:r>
              <a:rPr lang="en-US" sz="1200" dirty="0" smtClean="0"/>
              <a:t>)</a:t>
            </a:r>
          </a:p>
          <a:p>
            <a:pPr marL="0" indent="0">
              <a:buNone/>
            </a:pPr>
            <a:r>
              <a:rPr lang="en-US" sz="1200" dirty="0" smtClean="0"/>
              <a:t>{</a:t>
            </a:r>
          </a:p>
          <a:p>
            <a:pPr marL="0" indent="0"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ViewBag.ReturnUrl</a:t>
            </a:r>
            <a:r>
              <a:rPr lang="en-US" sz="1200" dirty="0" smtClean="0"/>
              <a:t> = </a:t>
            </a:r>
            <a:r>
              <a:rPr lang="en-US" sz="1200" dirty="0" err="1" smtClean="0"/>
              <a:t>returnUrl</a:t>
            </a:r>
            <a:r>
              <a:rPr lang="en-US" sz="1200" dirty="0" smtClean="0"/>
              <a:t>;</a:t>
            </a:r>
          </a:p>
          <a:p>
            <a:pPr marL="0" indent="0">
              <a:buNone/>
            </a:pPr>
            <a:r>
              <a:rPr lang="en-US" sz="1200" dirty="0" smtClean="0"/>
              <a:t>	return View();</a:t>
            </a:r>
          </a:p>
          <a:p>
            <a:pPr marL="0" indent="0">
              <a:buNone/>
            </a:pPr>
            <a:r>
              <a:rPr lang="en-US" sz="1200" dirty="0" smtClean="0"/>
              <a:t>}</a:t>
            </a:r>
          </a:p>
          <a:p>
            <a:pPr marL="0" indent="0">
              <a:buNone/>
            </a:pPr>
            <a:endParaRPr lang="en-US" sz="1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6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Authentication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763832"/>
            <a:ext cx="9135064" cy="4379668"/>
          </a:xfrm>
        </p:spPr>
        <p:txBody>
          <a:bodyPr/>
          <a:lstStyle/>
          <a:p>
            <a:r>
              <a:rPr lang="en-US" dirty="0"/>
              <a:t>Process the POST request of the login form</a:t>
            </a:r>
          </a:p>
          <a:p>
            <a:endParaRPr lang="en-US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165652" y="1136374"/>
            <a:ext cx="8262730" cy="323684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/>
              <a:t>[</a:t>
            </a:r>
            <a:r>
              <a:rPr lang="en-US" sz="1200" dirty="0" err="1" smtClean="0"/>
              <a:t>HttpPost</a:t>
            </a:r>
            <a:r>
              <a:rPr lang="en-US" sz="1200" dirty="0" smtClean="0"/>
              <a:t>]</a:t>
            </a:r>
          </a:p>
          <a:p>
            <a:pPr marL="0" indent="0">
              <a:buNone/>
            </a:pPr>
            <a:r>
              <a:rPr lang="en-US" sz="1200" dirty="0" smtClean="0"/>
              <a:t>[</a:t>
            </a:r>
            <a:r>
              <a:rPr lang="en-US" sz="1200" dirty="0" err="1" smtClean="0"/>
              <a:t>AllowAnonymous</a:t>
            </a:r>
            <a:r>
              <a:rPr lang="en-US" sz="1200" dirty="0" smtClean="0"/>
              <a:t>]</a:t>
            </a:r>
          </a:p>
          <a:p>
            <a:pPr marL="0" indent="0">
              <a:buNone/>
            </a:pPr>
            <a:r>
              <a:rPr lang="en-US" sz="1200" dirty="0" smtClean="0"/>
              <a:t>[</a:t>
            </a:r>
            <a:r>
              <a:rPr lang="en-US" sz="1200" dirty="0" err="1" smtClean="0"/>
              <a:t>RequireSSL</a:t>
            </a:r>
            <a:r>
              <a:rPr lang="en-US" sz="1200" dirty="0" smtClean="0"/>
              <a:t>]</a:t>
            </a:r>
          </a:p>
          <a:p>
            <a:pPr marL="0" indent="0">
              <a:buNone/>
            </a:pPr>
            <a:r>
              <a:rPr lang="en-US" sz="1200" dirty="0" smtClean="0"/>
              <a:t>public </a:t>
            </a:r>
            <a:r>
              <a:rPr lang="en-US" sz="1200" dirty="0" err="1" smtClean="0"/>
              <a:t>ActionResult</a:t>
            </a:r>
            <a:r>
              <a:rPr lang="en-US" sz="1200" dirty="0" smtClean="0"/>
              <a:t> Login(</a:t>
            </a:r>
            <a:r>
              <a:rPr lang="en-US" sz="1200" dirty="0" err="1" smtClean="0"/>
              <a:t>LoginModel</a:t>
            </a:r>
            <a:r>
              <a:rPr lang="en-US" sz="1200" dirty="0" smtClean="0"/>
              <a:t> model, string </a:t>
            </a:r>
            <a:r>
              <a:rPr lang="en-US" sz="1200" dirty="0" err="1" smtClean="0"/>
              <a:t>returnUrl</a:t>
            </a:r>
            <a:r>
              <a:rPr lang="en-US" sz="1200" dirty="0" smtClean="0"/>
              <a:t>)</a:t>
            </a:r>
          </a:p>
          <a:p>
            <a:pPr marL="0" indent="0">
              <a:buNone/>
            </a:pPr>
            <a:r>
              <a:rPr lang="en-US" sz="1200" dirty="0" smtClean="0"/>
              <a:t>{</a:t>
            </a:r>
          </a:p>
          <a:p>
            <a:pPr marL="0" indent="0">
              <a:buNone/>
            </a:pPr>
            <a:r>
              <a:rPr lang="en-US" sz="1200" dirty="0" smtClean="0"/>
              <a:t>	if (</a:t>
            </a:r>
            <a:r>
              <a:rPr lang="en-US" sz="1200" dirty="0" err="1" smtClean="0"/>
              <a:t>ModelState.IsValid</a:t>
            </a:r>
            <a:r>
              <a:rPr lang="en-US" sz="1200" dirty="0" smtClean="0"/>
              <a:t> &amp;&amp; 	</a:t>
            </a:r>
            <a:r>
              <a:rPr lang="en-US" sz="1200" dirty="0" err="1" smtClean="0"/>
              <a:t>WebSecurity.Login</a:t>
            </a:r>
            <a:r>
              <a:rPr lang="en-US" sz="1200" dirty="0" smtClean="0"/>
              <a:t>(</a:t>
            </a:r>
            <a:r>
              <a:rPr lang="en-US" sz="1200" dirty="0" err="1" smtClean="0"/>
              <a:t>model.UserName</a:t>
            </a:r>
            <a:r>
              <a:rPr lang="en-US" sz="1200" dirty="0" smtClean="0"/>
              <a:t>, </a:t>
            </a:r>
            <a:r>
              <a:rPr lang="en-US" sz="1200" dirty="0" err="1" smtClean="0"/>
              <a:t>model.Password</a:t>
            </a:r>
            <a:r>
              <a:rPr lang="en-US" sz="1200" dirty="0" smtClean="0"/>
              <a:t>, 	</a:t>
            </a:r>
            <a:r>
              <a:rPr lang="en-US" sz="1200" dirty="0" err="1" smtClean="0"/>
              <a:t>persistCookie</a:t>
            </a:r>
            <a:r>
              <a:rPr lang="en-US" sz="1200" dirty="0" smtClean="0"/>
              <a:t>: </a:t>
            </a:r>
            <a:r>
              <a:rPr lang="en-US" sz="1200" dirty="0" err="1" smtClean="0"/>
              <a:t>model.RememberMe</a:t>
            </a:r>
            <a:r>
              <a:rPr lang="en-US" sz="1200" dirty="0" smtClean="0"/>
              <a:t>))</a:t>
            </a:r>
          </a:p>
          <a:p>
            <a:pPr marL="0" indent="0">
              <a:buNone/>
            </a:pPr>
            <a:r>
              <a:rPr lang="en-US" sz="1200" dirty="0" smtClean="0"/>
              <a:t>	{</a:t>
            </a:r>
          </a:p>
          <a:p>
            <a:pPr marL="0" indent="0">
              <a:buNone/>
            </a:pPr>
            <a:r>
              <a:rPr lang="en-US" sz="1200" dirty="0" smtClean="0"/>
              <a:t>		return </a:t>
            </a:r>
            <a:r>
              <a:rPr lang="en-US" sz="1200" dirty="0" err="1" smtClean="0"/>
              <a:t>RedirectToLocal</a:t>
            </a:r>
            <a:r>
              <a:rPr lang="en-US" sz="1200" dirty="0" smtClean="0"/>
              <a:t>(</a:t>
            </a:r>
            <a:r>
              <a:rPr lang="en-US" sz="1200" dirty="0" err="1" smtClean="0"/>
              <a:t>returnUrl</a:t>
            </a:r>
            <a:r>
              <a:rPr lang="en-US" sz="1200" dirty="0" smtClean="0"/>
              <a:t>);</a:t>
            </a:r>
          </a:p>
          <a:p>
            <a:pPr marL="0" indent="0">
              <a:buNone/>
            </a:pPr>
            <a:r>
              <a:rPr lang="en-US" sz="1200" dirty="0" smtClean="0"/>
              <a:t>	}</a:t>
            </a:r>
          </a:p>
          <a:p>
            <a:pPr marL="0" indent="0"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ModelState.AddModelError</a:t>
            </a:r>
            <a:r>
              <a:rPr lang="en-US" sz="1200" dirty="0" smtClean="0"/>
              <a:t>("", "The user name or 	password provided is incorrect.");</a:t>
            </a:r>
          </a:p>
          <a:p>
            <a:pPr marL="0" indent="0">
              <a:buNone/>
            </a:pPr>
            <a:r>
              <a:rPr lang="en-US" sz="1200" dirty="0" smtClean="0"/>
              <a:t> 	return View(model);</a:t>
            </a:r>
          </a:p>
          <a:p>
            <a:pPr marL="0" indent="0">
              <a:buNone/>
            </a:pPr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2070652" y="1000539"/>
            <a:ext cx="4946374" cy="527804"/>
          </a:xfrm>
          <a:prstGeom prst="wedgeRoundRectCallout">
            <a:avLst>
              <a:gd name="adj1" fmla="val -64841"/>
              <a:gd name="adj2" fmla="val -698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Restricts action method so that it handles only HTTP POST requests</a:t>
            </a:r>
            <a:endParaRPr lang="bg-BG" sz="11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3305133" y="2490893"/>
            <a:ext cx="4144618" cy="527804"/>
          </a:xfrm>
          <a:prstGeom prst="wedgeRoundRectCallout">
            <a:avLst>
              <a:gd name="adj1" fmla="val -38401"/>
              <a:gd name="adj2" fmla="val 7521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Redirect the user if the login was successful</a:t>
            </a:r>
            <a:endParaRPr lang="bg-BG" sz="12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607365" y="1634062"/>
            <a:ext cx="4842386" cy="527804"/>
          </a:xfrm>
          <a:prstGeom prst="wedgeRoundRectCallout">
            <a:avLst>
              <a:gd name="adj1" fmla="val -60270"/>
              <a:gd name="adj2" fmla="val -4319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request must be executed through a secure socket layer</a:t>
            </a:r>
            <a:endParaRPr lang="bg-BG" sz="12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53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3" grpId="0" animBg="1"/>
      <p:bldP spid="1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OpenID / OAuth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763832"/>
            <a:ext cx="9135064" cy="43671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Configuration takes place during application start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static class </a:t>
            </a:r>
            <a:r>
              <a:rPr lang="en-US" dirty="0" err="1"/>
              <a:t>AuthConfig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public static void </a:t>
            </a:r>
            <a:r>
              <a:rPr lang="en-US" dirty="0" err="1"/>
              <a:t>RegisterAuth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            //</a:t>
            </a:r>
            <a:r>
              <a:rPr lang="en-US" dirty="0" err="1"/>
              <a:t>OAuthWebSecurity.RegisterMicrosoftClient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      //    </a:t>
            </a:r>
            <a:r>
              <a:rPr lang="en-US" dirty="0" err="1"/>
              <a:t>clientId</a:t>
            </a:r>
            <a:r>
              <a:rPr lang="en-US" dirty="0"/>
              <a:t>: "",</a:t>
            </a:r>
          </a:p>
          <a:p>
            <a:pPr marL="0" indent="0">
              <a:buNone/>
            </a:pPr>
            <a:r>
              <a:rPr lang="en-US" dirty="0"/>
              <a:t>            //    </a:t>
            </a:r>
            <a:r>
              <a:rPr lang="en-US" dirty="0" err="1"/>
              <a:t>clientSecret</a:t>
            </a:r>
            <a:r>
              <a:rPr lang="en-US" dirty="0"/>
              <a:t>: "");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/>
              <a:t>//</a:t>
            </a:r>
            <a:r>
              <a:rPr lang="en-US" dirty="0" err="1"/>
              <a:t>OAuthWebSecurity.RegisterFacebookClient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      //    </a:t>
            </a:r>
            <a:r>
              <a:rPr lang="en-US" dirty="0" err="1"/>
              <a:t>appId</a:t>
            </a:r>
            <a:r>
              <a:rPr lang="en-US" dirty="0"/>
              <a:t>: "",</a:t>
            </a:r>
          </a:p>
          <a:p>
            <a:pPr marL="0" indent="0">
              <a:buNone/>
            </a:pPr>
            <a:r>
              <a:rPr lang="en-US" dirty="0"/>
              <a:t>            //    </a:t>
            </a:r>
            <a:r>
              <a:rPr lang="en-US" dirty="0" err="1"/>
              <a:t>appSecret</a:t>
            </a:r>
            <a:r>
              <a:rPr lang="en-US" dirty="0"/>
              <a:t>: "");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/>
              <a:t>//</a:t>
            </a:r>
            <a:r>
              <a:rPr lang="en-US" dirty="0" err="1"/>
              <a:t>OAuthWebSecurity.RegisterGoogleClient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8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OpenID / OAuth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763832"/>
            <a:ext cx="9135065" cy="4379668"/>
          </a:xfrm>
        </p:spPr>
        <p:txBody>
          <a:bodyPr/>
          <a:lstStyle/>
          <a:p>
            <a:r>
              <a:rPr lang="en-US" dirty="0" err="1"/>
              <a:t>DotNetOpenAuth</a:t>
            </a:r>
            <a:r>
              <a:rPr lang="en-US" dirty="0"/>
              <a:t> library</a:t>
            </a:r>
          </a:p>
          <a:p>
            <a:r>
              <a:rPr lang="en-US" dirty="0"/>
              <a:t>Authentication through external services</a:t>
            </a:r>
          </a:p>
          <a:p>
            <a:r>
              <a:rPr lang="en-US" dirty="0"/>
              <a:t>Don’t need to manage passwords</a:t>
            </a:r>
          </a:p>
          <a:p>
            <a:r>
              <a:rPr lang="en-US" dirty="0"/>
              <a:t>Easier registration and authentication process</a:t>
            </a:r>
          </a:p>
          <a:p>
            <a:r>
              <a:rPr lang="en-US" dirty="0"/>
              <a:t>Similar to Forms authentication</a:t>
            </a:r>
          </a:p>
          <a:p>
            <a:pPr lvl="1"/>
            <a:r>
              <a:rPr lang="en-US" dirty="0"/>
              <a:t>Cookies</a:t>
            </a:r>
          </a:p>
          <a:p>
            <a:pPr lvl="1"/>
            <a:r>
              <a:rPr lang="en-US" dirty="0"/>
              <a:t>Redirects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27946"/>
      </p:ext>
    </p:extLst>
  </p:cSld>
  <p:clrMapOvr>
    <a:masterClrMapping/>
  </p:clrMapOvr>
</p:sld>
</file>

<file path=ppt/theme/theme1.xml><?xml version="1.0" encoding="utf-8"?>
<a:theme xmlns:a="http://schemas.openxmlformats.org/drawingml/2006/main" name="Xoriant Presentation template Light_Headings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Xoriant PPT Template v1" id="{3C23C2DA-CCF2-42ED-8459-502AE558C3F8}" vid="{B8F457F2-2432-485C-9DA8-EF518AB329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Xoriant PPT Template v1</Template>
  <TotalTime>4212</TotalTime>
  <Words>795</Words>
  <Application>Microsoft Office PowerPoint</Application>
  <PresentationFormat>On-screen Show (16:9)</PresentationFormat>
  <Paragraphs>258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Xoriant Presentation template Light_Headings_v1</vt:lpstr>
      <vt:lpstr>ASP.NET MVC Advanced Topics </vt:lpstr>
      <vt:lpstr>Authentication</vt:lpstr>
      <vt:lpstr>Different Types of Authentication</vt:lpstr>
      <vt:lpstr>Windows authentication</vt:lpstr>
      <vt:lpstr>Forms Authentication</vt:lpstr>
      <vt:lpstr>Forms Authentication</vt:lpstr>
      <vt:lpstr>Forms Authentication</vt:lpstr>
      <vt:lpstr>Configure OpenID / OAuth</vt:lpstr>
      <vt:lpstr>OpenID / OAuth</vt:lpstr>
      <vt:lpstr>Authorization and Roles</vt:lpstr>
      <vt:lpstr>Authorization types</vt:lpstr>
      <vt:lpstr>Pipeline Authorization</vt:lpstr>
      <vt:lpstr>Roles Authorization</vt:lpstr>
      <vt:lpstr>XSS</vt:lpstr>
      <vt:lpstr>Protecting from XSS</vt:lpstr>
      <vt:lpstr>CSRF</vt:lpstr>
      <vt:lpstr>Protect from CSRF</vt:lpstr>
      <vt:lpstr>Performance</vt:lpstr>
      <vt:lpstr>Bundles and Minification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Slide</dc:title>
  <dc:creator>Ritu Rungta</dc:creator>
  <cp:lastModifiedBy>Vighnesh Ambekar</cp:lastModifiedBy>
  <cp:revision>376</cp:revision>
  <dcterms:created xsi:type="dcterms:W3CDTF">2015-12-01T06:56:46Z</dcterms:created>
  <dcterms:modified xsi:type="dcterms:W3CDTF">2017-09-07T04:33:13Z</dcterms:modified>
</cp:coreProperties>
</file>