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84" r:id="rId5"/>
    <p:sldId id="296" r:id="rId6"/>
    <p:sldId id="321" r:id="rId7"/>
    <p:sldId id="322" r:id="rId8"/>
    <p:sldId id="328" r:id="rId9"/>
    <p:sldId id="332" r:id="rId10"/>
    <p:sldId id="334" r:id="rId11"/>
    <p:sldId id="337" r:id="rId12"/>
    <p:sldId id="339" r:id="rId13"/>
    <p:sldId id="340" r:id="rId14"/>
    <p:sldId id="344" r:id="rId15"/>
    <p:sldId id="338" r:id="rId16"/>
    <p:sldId id="341" r:id="rId17"/>
    <p:sldId id="423" r:id="rId18"/>
    <p:sldId id="424" r:id="rId19"/>
    <p:sldId id="425" r:id="rId20"/>
    <p:sldId id="426" r:id="rId21"/>
    <p:sldId id="428" r:id="rId22"/>
    <p:sldId id="4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660"/>
  </p:normalViewPr>
  <p:slideViewPr>
    <p:cSldViewPr snapToGrid="0">
      <p:cViewPr varScale="1">
        <p:scale>
          <a:sx n="69" d="100"/>
          <a:sy n="69" d="100"/>
        </p:scale>
        <p:origin x="534"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Tree>
    <p:extLst>
      <p:ext uri="{BB962C8B-B14F-4D97-AF65-F5344CB8AC3E}">
        <p14:creationId xmlns:p14="http://schemas.microsoft.com/office/powerpoint/2010/main" val="2540021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Clustered and nonclustered Indexes</a:t>
            </a:r>
          </a:p>
          <a:p>
            <a:r>
              <a:rPr lang="en-GB"/>
              <a:t>Obtaining </a:t>
            </a:r>
            <a:r>
              <a:rPr lang="en-GB" dirty="0"/>
              <a:t>index information from DMVs</a:t>
            </a:r>
          </a:p>
          <a:p>
            <a:r>
              <a:rPr lang="en-GB" dirty="0"/>
              <a:t>Filtered Indexes</a:t>
            </a:r>
          </a:p>
          <a:p>
            <a:r>
              <a:rPr lang="en-GB" dirty="0"/>
              <a:t>Statistics</a:t>
            </a:r>
          </a:p>
          <a:p>
            <a:r>
              <a:rPr lang="en-GB" dirty="0"/>
              <a:t>Index Maintenance</a:t>
            </a:r>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4398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Fragmentation</a:t>
            </a:r>
          </a:p>
        </p:txBody>
      </p:sp>
      <p:sp>
        <p:nvSpPr>
          <p:cNvPr id="3" name="Content Placeholder 2"/>
          <p:cNvSpPr>
            <a:spLocks noGrp="1"/>
          </p:cNvSpPr>
          <p:nvPr>
            <p:ph sz="quarter" idx="10"/>
          </p:nvPr>
        </p:nvSpPr>
        <p:spPr>
          <a:xfrm>
            <a:off x="379413" y="1388226"/>
            <a:ext cx="9338745" cy="5290388"/>
          </a:xfrm>
        </p:spPr>
        <p:txBody>
          <a:bodyPr/>
          <a:lstStyle/>
          <a:p>
            <a:r>
              <a:rPr lang="en-GB" dirty="0"/>
              <a:t>REBUILD</a:t>
            </a:r>
          </a:p>
          <a:p>
            <a:pPr lvl="1"/>
            <a:r>
              <a:rPr lang="en-GB" dirty="0"/>
              <a:t>Rebuilds the whole index</a:t>
            </a:r>
          </a:p>
          <a:p>
            <a:pPr lvl="1"/>
            <a:r>
              <a:rPr lang="en-GB" dirty="0"/>
              <a:t>Needs free space in the database</a:t>
            </a:r>
          </a:p>
          <a:p>
            <a:pPr lvl="1"/>
            <a:r>
              <a:rPr lang="en-GB" dirty="0"/>
              <a:t>Performed as a single transaction</a:t>
            </a:r>
          </a:p>
          <a:p>
            <a:pPr lvl="2"/>
            <a:r>
              <a:rPr lang="en-GB" dirty="0"/>
              <a:t>Beware of log space requirements</a:t>
            </a:r>
          </a:p>
          <a:p>
            <a:r>
              <a:rPr lang="en-GB" dirty="0"/>
              <a:t>REORGANIZE</a:t>
            </a:r>
          </a:p>
          <a:p>
            <a:pPr lvl="1"/>
            <a:r>
              <a:rPr lang="en-GB" dirty="0"/>
              <a:t>Sorts the pages and is always online</a:t>
            </a:r>
          </a:p>
          <a:p>
            <a:pPr lvl="1"/>
            <a:r>
              <a:rPr lang="en-GB" dirty="0"/>
              <a:t>Less transaction log usage</a:t>
            </a:r>
          </a:p>
          <a:p>
            <a:pPr lvl="1"/>
            <a:r>
              <a:rPr lang="en-GB" dirty="0"/>
              <a:t>Work isn’t lost if interrupted</a:t>
            </a:r>
          </a:p>
          <a:p>
            <a:endParaRPr lang="en-GB" dirty="0"/>
          </a:p>
          <a:p>
            <a:pPr lvl="1"/>
            <a:endParaRPr lang="en-GB" dirty="0"/>
          </a:p>
          <a:p>
            <a:endParaRPr lang="en-GB" dirty="0"/>
          </a:p>
        </p:txBody>
      </p:sp>
      <p:sp>
        <p:nvSpPr>
          <p:cNvPr id="5" name="Rectangle 4"/>
          <p:cNvSpPr/>
          <p:nvPr/>
        </p:nvSpPr>
        <p:spPr>
          <a:xfrm>
            <a:off x="6483925" y="1970116"/>
            <a:ext cx="5565569"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ALTER INDEX </a:t>
            </a:r>
            <a:r>
              <a:rPr lang="en-GB" sz="2000" dirty="0" err="1">
                <a:latin typeface="Courier New" panose="02070309020205020404" pitchFamily="49" charset="0"/>
                <a:cs typeface="Courier New" panose="02070309020205020404" pitchFamily="49" charset="0"/>
              </a:rPr>
              <a:t>IX_Contact_LastName</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ON </a:t>
            </a:r>
            <a:r>
              <a:rPr lang="en-GB" sz="2000" dirty="0" err="1">
                <a:latin typeface="Courier New" panose="02070309020205020404" pitchFamily="49" charset="0"/>
                <a:cs typeface="Courier New" panose="02070309020205020404" pitchFamily="49" charset="0"/>
              </a:rPr>
              <a:t>Person.Contact</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REBUILD;</a:t>
            </a:r>
          </a:p>
        </p:txBody>
      </p:sp>
      <p:sp>
        <p:nvSpPr>
          <p:cNvPr id="6" name="Rectangle 5"/>
          <p:cNvSpPr/>
          <p:nvPr/>
        </p:nvSpPr>
        <p:spPr>
          <a:xfrm>
            <a:off x="6483925" y="5138849"/>
            <a:ext cx="5565569"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ALTER INDEX </a:t>
            </a:r>
            <a:r>
              <a:rPr lang="en-GB" sz="2000" dirty="0" err="1">
                <a:latin typeface="Courier New" panose="02070309020205020404" pitchFamily="49" charset="0"/>
                <a:cs typeface="Courier New" panose="02070309020205020404" pitchFamily="49" charset="0"/>
              </a:rPr>
              <a:t>IX_Contact_City</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ON </a:t>
            </a:r>
            <a:r>
              <a:rPr lang="en-GB" sz="2000" dirty="0" err="1">
                <a:latin typeface="Courier New" panose="02070309020205020404" pitchFamily="49" charset="0"/>
                <a:cs typeface="Courier New" panose="02070309020205020404" pitchFamily="49" charset="0"/>
              </a:rPr>
              <a:t>Person.Contact</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REORGANIZE;</a:t>
            </a:r>
          </a:p>
        </p:txBody>
      </p:sp>
    </p:spTree>
    <p:extLst>
      <p:ext uri="{BB962C8B-B14F-4D97-AF65-F5344CB8AC3E}">
        <p14:creationId xmlns:p14="http://schemas.microsoft.com/office/powerpoint/2010/main" val="3545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Index Operations</a:t>
            </a:r>
          </a:p>
        </p:txBody>
      </p:sp>
      <p:sp>
        <p:nvSpPr>
          <p:cNvPr id="3" name="Content Placeholder 2"/>
          <p:cNvSpPr>
            <a:spLocks noGrp="1"/>
          </p:cNvSpPr>
          <p:nvPr>
            <p:ph sz="quarter" idx="10"/>
          </p:nvPr>
        </p:nvSpPr>
        <p:spPr>
          <a:xfrm>
            <a:off x="177532" y="2910840"/>
            <a:ext cx="11726413" cy="3352138"/>
          </a:xfrm>
        </p:spPr>
        <p:txBody>
          <a:bodyPr/>
          <a:lstStyle/>
          <a:p>
            <a:r>
              <a:rPr lang="en-GB" dirty="0"/>
              <a:t>Enterprise Edition of SQL Server can rebuild indexes online</a:t>
            </a:r>
          </a:p>
          <a:p>
            <a:r>
              <a:rPr lang="en-GB" dirty="0"/>
              <a:t>Enables concurrent user access</a:t>
            </a:r>
          </a:p>
          <a:p>
            <a:r>
              <a:rPr lang="en-GB" dirty="0"/>
              <a:t>Slower than the equivalent offline operation</a:t>
            </a:r>
          </a:p>
          <a:p>
            <a:r>
              <a:rPr lang="en-GB" dirty="0"/>
              <a:t>Effectively creates a new index in parallel with the old so space in the data file is a consideration</a:t>
            </a:r>
          </a:p>
          <a:p>
            <a:r>
              <a:rPr lang="en-GB" dirty="0"/>
              <a:t>Lots of updates during the rebuild will use </a:t>
            </a:r>
            <a:r>
              <a:rPr lang="en-GB" dirty="0" err="1"/>
              <a:t>tempdb</a:t>
            </a:r>
            <a:r>
              <a:rPr lang="en-GB" dirty="0"/>
              <a:t> heavily</a:t>
            </a:r>
          </a:p>
          <a:p>
            <a:endParaRPr lang="en-GB" dirty="0"/>
          </a:p>
          <a:p>
            <a:pPr lvl="1"/>
            <a:endParaRPr lang="en-GB" dirty="0"/>
          </a:p>
          <a:p>
            <a:endParaRPr lang="en-GB" dirty="0"/>
          </a:p>
        </p:txBody>
      </p:sp>
      <p:sp>
        <p:nvSpPr>
          <p:cNvPr id="5" name="Rectangle 4"/>
          <p:cNvSpPr/>
          <p:nvPr/>
        </p:nvSpPr>
        <p:spPr>
          <a:xfrm>
            <a:off x="2423357" y="1241724"/>
            <a:ext cx="768076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400" dirty="0">
                <a:latin typeface="Courier New" panose="02070309020205020404" pitchFamily="49" charset="0"/>
                <a:cs typeface="Courier New" panose="02070309020205020404" pitchFamily="49" charset="0"/>
              </a:rPr>
              <a:t>ALTER INDEX </a:t>
            </a:r>
            <a:r>
              <a:rPr lang="en-GB" sz="2400" dirty="0" err="1">
                <a:latin typeface="Courier New" panose="02070309020205020404" pitchFamily="49" charset="0"/>
                <a:cs typeface="Courier New" panose="02070309020205020404" pitchFamily="49" charset="0"/>
              </a:rPr>
              <a:t>IX_Contact_EmailAddress</a:t>
            </a:r>
            <a:r>
              <a:rPr lang="en-GB" sz="24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ON </a:t>
            </a:r>
            <a:r>
              <a:rPr lang="en-GB" sz="2400" dirty="0" err="1">
                <a:latin typeface="Courier New" panose="02070309020205020404" pitchFamily="49" charset="0"/>
                <a:cs typeface="Courier New" panose="02070309020205020404" pitchFamily="49" charset="0"/>
              </a:rPr>
              <a:t>Person.Contact</a:t>
            </a:r>
            <a:r>
              <a:rPr lang="en-GB" sz="24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REBUILD</a:t>
            </a:r>
          </a:p>
          <a:p>
            <a:r>
              <a:rPr lang="en-GB" sz="2400" dirty="0">
                <a:latin typeface="Courier New" panose="02070309020205020404" pitchFamily="49" charset="0"/>
                <a:cs typeface="Courier New" panose="02070309020205020404" pitchFamily="49" charset="0"/>
              </a:rPr>
              <a:t>WITH (</a:t>
            </a:r>
            <a:r>
              <a:rPr lang="en-GB" sz="2400" b="1" dirty="0">
                <a:latin typeface="Courier New" panose="02070309020205020404" pitchFamily="49" charset="0"/>
                <a:cs typeface="Courier New" panose="02070309020205020404" pitchFamily="49" charset="0"/>
              </a:rPr>
              <a:t>ONLINE = ON</a:t>
            </a:r>
            <a:r>
              <a:rPr lang="en-GB" sz="2400" dirty="0">
                <a:latin typeface="Courier New" panose="02070309020205020404" pitchFamily="49" charset="0"/>
                <a:cs typeface="Courier New" panose="02070309020205020404" pitchFamily="49" charset="0"/>
              </a:rPr>
              <a:t>, MAXDOP = 4 );</a:t>
            </a:r>
          </a:p>
        </p:txBody>
      </p:sp>
    </p:spTree>
    <p:extLst>
      <p:ext uri="{BB962C8B-B14F-4D97-AF65-F5344CB8AC3E}">
        <p14:creationId xmlns:p14="http://schemas.microsoft.com/office/powerpoint/2010/main" val="323411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sp>
        <p:nvSpPr>
          <p:cNvPr id="3" name="Content Placeholder 2"/>
          <p:cNvSpPr>
            <a:spLocks noGrp="1"/>
          </p:cNvSpPr>
          <p:nvPr>
            <p:ph sz="quarter" idx="10"/>
          </p:nvPr>
        </p:nvSpPr>
        <p:spPr>
          <a:xfrm>
            <a:off x="379413" y="1388226"/>
            <a:ext cx="9338745" cy="5290388"/>
          </a:xfrm>
        </p:spPr>
        <p:txBody>
          <a:bodyPr/>
          <a:lstStyle/>
          <a:p>
            <a:endParaRPr lang="en-GB" dirty="0"/>
          </a:p>
          <a:p>
            <a:endParaRPr lang="en-GB" dirty="0"/>
          </a:p>
          <a:p>
            <a:pPr lvl="1"/>
            <a:endParaRPr lang="en-GB" dirty="0"/>
          </a:p>
          <a:p>
            <a:endParaRPr lang="en-GB" dirty="0"/>
          </a:p>
        </p:txBody>
      </p:sp>
      <p:pic>
        <p:nvPicPr>
          <p:cNvPr id="5" name="Picture 3"/>
          <p:cNvPicPr>
            <a:picLocks noChangeAspect="1" noChangeArrowheads="1"/>
          </p:cNvPicPr>
          <p:nvPr/>
        </p:nvPicPr>
        <p:blipFill rotWithShape="1">
          <a:blip r:embed="rId2" cstate="print"/>
          <a:srcRect b="5237"/>
          <a:stretch/>
        </p:blipFill>
        <p:spPr bwMode="auto">
          <a:xfrm>
            <a:off x="106878" y="811579"/>
            <a:ext cx="10208878" cy="6046421"/>
          </a:xfrm>
          <a:prstGeom prst="rect">
            <a:avLst/>
          </a:prstGeom>
          <a:noFill/>
          <a:ln w="9525">
            <a:noFill/>
            <a:miter lim="800000"/>
            <a:headEnd/>
            <a:tailEnd/>
          </a:ln>
        </p:spPr>
      </p:pic>
      <p:sp>
        <p:nvSpPr>
          <p:cNvPr id="6" name="Content Placeholder 2"/>
          <p:cNvSpPr txBox="1">
            <a:spLocks/>
          </p:cNvSpPr>
          <p:nvPr/>
        </p:nvSpPr>
        <p:spPr>
          <a:xfrm>
            <a:off x="6982691" y="2826326"/>
            <a:ext cx="4643251" cy="3313217"/>
          </a:xfrm>
          <a:prstGeom prst="rect">
            <a:avLst/>
          </a:prstGeom>
          <a:solidFill>
            <a:schemeClr val="bg1"/>
          </a:solidFill>
          <a:ln>
            <a:solidFill>
              <a:schemeClr val="tx1"/>
            </a:solidFill>
          </a:ln>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t>Statistics exist to help the optimiser choose a good execution plan</a:t>
            </a:r>
          </a:p>
          <a:p>
            <a:r>
              <a:rPr lang="en-GB"/>
              <a:t>They’re used to help estimate the selectivity of an operation</a:t>
            </a:r>
          </a:p>
          <a:p>
            <a:endParaRPr lang="en-GB"/>
          </a:p>
          <a:p>
            <a:endParaRPr lang="en-GB"/>
          </a:p>
          <a:p>
            <a:pPr lvl="1"/>
            <a:endParaRPr lang="en-GB"/>
          </a:p>
          <a:p>
            <a:endParaRPr lang="en-GB" dirty="0"/>
          </a:p>
        </p:txBody>
      </p:sp>
    </p:spTree>
    <p:extLst>
      <p:ext uri="{BB962C8B-B14F-4D97-AF65-F5344CB8AC3E}">
        <p14:creationId xmlns:p14="http://schemas.microsoft.com/office/powerpoint/2010/main" val="316834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Statistics</a:t>
            </a:r>
          </a:p>
        </p:txBody>
      </p:sp>
      <p:sp>
        <p:nvSpPr>
          <p:cNvPr id="3" name="Content Placeholder 2"/>
          <p:cNvSpPr>
            <a:spLocks noGrp="1"/>
          </p:cNvSpPr>
          <p:nvPr>
            <p:ph sz="quarter" idx="10"/>
          </p:nvPr>
        </p:nvSpPr>
        <p:spPr>
          <a:xfrm>
            <a:off x="379514" y="1055717"/>
            <a:ext cx="9338745" cy="5290388"/>
          </a:xfrm>
        </p:spPr>
        <p:txBody>
          <a:bodyPr/>
          <a:lstStyle/>
          <a:p>
            <a:r>
              <a:rPr lang="en-GB" sz="2800" dirty="0"/>
              <a:t>As data changes, statistics become outdated</a:t>
            </a:r>
          </a:p>
          <a:p>
            <a:r>
              <a:rPr lang="en-GB" sz="2800" dirty="0"/>
              <a:t>Updated automatically or on demand</a:t>
            </a:r>
          </a:p>
          <a:p>
            <a:r>
              <a:rPr lang="en-GB" sz="2800" dirty="0"/>
              <a:t>AUTO_UPDATE_STATISTICS</a:t>
            </a:r>
          </a:p>
          <a:p>
            <a:pPr lvl="1"/>
            <a:r>
              <a:rPr lang="en-GB" sz="2400" dirty="0"/>
              <a:t>Database option on by default</a:t>
            </a:r>
          </a:p>
          <a:p>
            <a:r>
              <a:rPr lang="en-GB" sz="2800" dirty="0"/>
              <a:t>UPDATE STATISTICS </a:t>
            </a:r>
          </a:p>
          <a:p>
            <a:pPr lvl="1"/>
            <a:r>
              <a:rPr lang="en-GB" sz="2400" dirty="0"/>
              <a:t>Manually trigger an update for a table or specific statistics</a:t>
            </a:r>
          </a:p>
          <a:p>
            <a:r>
              <a:rPr lang="en-GB" sz="2800" dirty="0" err="1"/>
              <a:t>sp_updatestats</a:t>
            </a:r>
            <a:endParaRPr lang="en-GB" sz="2800" dirty="0"/>
          </a:p>
          <a:p>
            <a:pPr lvl="1"/>
            <a:r>
              <a:rPr lang="en-GB" sz="2400" dirty="0"/>
              <a:t>Updates all statistics in a database</a:t>
            </a:r>
          </a:p>
          <a:p>
            <a:r>
              <a:rPr lang="en-GB" sz="2800" dirty="0"/>
              <a:t>ALTER INDEX REBUILD</a:t>
            </a:r>
          </a:p>
          <a:p>
            <a:pPr lvl="1"/>
            <a:r>
              <a:rPr lang="en-GB" sz="2400" dirty="0"/>
              <a:t>Also rebuilds the statistics with FULLSCAN</a:t>
            </a:r>
          </a:p>
          <a:p>
            <a:endParaRPr lang="en-GB" sz="2800" dirty="0"/>
          </a:p>
          <a:p>
            <a:pPr lvl="1"/>
            <a:endParaRPr lang="en-GB" sz="2400" dirty="0"/>
          </a:p>
          <a:p>
            <a:endParaRPr lang="en-GB" sz="2800" dirty="0"/>
          </a:p>
        </p:txBody>
      </p:sp>
    </p:spTree>
    <p:extLst>
      <p:ext uri="{BB962C8B-B14F-4D97-AF65-F5344CB8AC3E}">
        <p14:creationId xmlns:p14="http://schemas.microsoft.com/office/powerpoint/2010/main" val="14020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8D9E1A1-0624-45FA-987F-FA44895F2A8C}"/>
              </a:ext>
            </a:extLst>
          </p:cNvPr>
          <p:cNvSpPr>
            <a:spLocks noGrp="1" noChangeArrowheads="1"/>
          </p:cNvSpPr>
          <p:nvPr>
            <p:ph type="title"/>
          </p:nvPr>
        </p:nvSpPr>
        <p:spPr>
          <a:xfrm>
            <a:off x="1981200" y="274638"/>
            <a:ext cx="8229600" cy="792162"/>
          </a:xfrm>
        </p:spPr>
        <p:txBody>
          <a:bodyPr/>
          <a:lstStyle/>
          <a:p>
            <a:pPr eaLnBrk="1" hangingPunct="1"/>
            <a:r>
              <a:rPr lang="en-US" altLang="en-US"/>
              <a:t>Summary</a:t>
            </a:r>
          </a:p>
        </p:txBody>
      </p:sp>
      <p:sp>
        <p:nvSpPr>
          <p:cNvPr id="18435" name="Rectangle 3">
            <a:extLst>
              <a:ext uri="{FF2B5EF4-FFF2-40B4-BE49-F238E27FC236}">
                <a16:creationId xmlns:a16="http://schemas.microsoft.com/office/drawing/2014/main" id="{D8B4F456-2830-4F14-8F58-EAD5D3E5544A}"/>
              </a:ext>
            </a:extLst>
          </p:cNvPr>
          <p:cNvSpPr>
            <a:spLocks noGrp="1" noChangeArrowheads="1"/>
          </p:cNvSpPr>
          <p:nvPr>
            <p:ph type="body" idx="1"/>
          </p:nvPr>
        </p:nvSpPr>
        <p:spPr>
          <a:xfrm>
            <a:off x="1981200" y="1143001"/>
            <a:ext cx="8229600" cy="4983163"/>
          </a:xfrm>
        </p:spPr>
        <p:txBody>
          <a:bodyPr/>
          <a:lstStyle/>
          <a:p>
            <a:pPr eaLnBrk="1" hangingPunct="1">
              <a:lnSpc>
                <a:spcPct val="90000"/>
              </a:lnSpc>
            </a:pPr>
            <a:r>
              <a:rPr lang="en-US" altLang="en-US"/>
              <a:t>Clustered indexes usually faster than non-clustered</a:t>
            </a:r>
          </a:p>
          <a:p>
            <a:pPr eaLnBrk="1" hangingPunct="1">
              <a:lnSpc>
                <a:spcPct val="90000"/>
              </a:lnSpc>
            </a:pPr>
            <a:r>
              <a:rPr lang="en-US" altLang="en-US"/>
              <a:t>Only place non-clustered indexes on columns with high selectivity (&gt;95% of rows are unique on that column)</a:t>
            </a:r>
          </a:p>
          <a:p>
            <a:pPr eaLnBrk="1" hangingPunct="1">
              <a:lnSpc>
                <a:spcPct val="90000"/>
              </a:lnSpc>
            </a:pPr>
            <a:r>
              <a:rPr lang="en-US" altLang="en-US"/>
              <a:t>Inserts, deletes, and updates are slowed.</a:t>
            </a:r>
          </a:p>
          <a:p>
            <a:pPr eaLnBrk="1" hangingPunct="1">
              <a:lnSpc>
                <a:spcPct val="90000"/>
              </a:lnSpc>
            </a:pPr>
            <a:r>
              <a:rPr lang="en-US" altLang="en-US"/>
              <a:t>Indexes take up space and require page hits</a:t>
            </a:r>
          </a:p>
        </p:txBody>
      </p:sp>
    </p:spTree>
    <p:extLst>
      <p:ext uri="{BB962C8B-B14F-4D97-AF65-F5344CB8AC3E}">
        <p14:creationId xmlns:p14="http://schemas.microsoft.com/office/powerpoint/2010/main" val="407564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27051F3-9583-4320-9BC2-C2C839FF8D11}"/>
              </a:ext>
            </a:extLst>
          </p:cNvPr>
          <p:cNvSpPr>
            <a:spLocks noGrp="1" noChangeArrowheads="1"/>
          </p:cNvSpPr>
          <p:nvPr>
            <p:ph type="title"/>
          </p:nvPr>
        </p:nvSpPr>
        <p:spPr>
          <a:xfrm>
            <a:off x="1981200" y="274638"/>
            <a:ext cx="8229600" cy="868362"/>
          </a:xfrm>
        </p:spPr>
        <p:txBody>
          <a:bodyPr/>
          <a:lstStyle/>
          <a:p>
            <a:pPr eaLnBrk="1" hangingPunct="1"/>
            <a:r>
              <a:rPr lang="en-US" altLang="en-US"/>
              <a:t>Summary</a:t>
            </a:r>
          </a:p>
        </p:txBody>
      </p:sp>
      <p:sp>
        <p:nvSpPr>
          <p:cNvPr id="19459" name="Rectangle 3">
            <a:extLst>
              <a:ext uri="{FF2B5EF4-FFF2-40B4-BE49-F238E27FC236}">
                <a16:creationId xmlns:a16="http://schemas.microsoft.com/office/drawing/2014/main" id="{7581685A-6E9B-41F9-BC50-8EB122BD55B2}"/>
              </a:ext>
            </a:extLst>
          </p:cNvPr>
          <p:cNvSpPr>
            <a:spLocks noGrp="1" noChangeArrowheads="1"/>
          </p:cNvSpPr>
          <p:nvPr>
            <p:ph type="body" idx="1"/>
          </p:nvPr>
        </p:nvSpPr>
        <p:spPr>
          <a:xfrm>
            <a:off x="1981200" y="1143001"/>
            <a:ext cx="8229600" cy="4983163"/>
          </a:xfrm>
        </p:spPr>
        <p:txBody>
          <a:bodyPr/>
          <a:lstStyle/>
          <a:p>
            <a:pPr eaLnBrk="1" hangingPunct="1"/>
            <a:r>
              <a:rPr lang="en-US" altLang="en-US"/>
              <a:t>Index used only if first column in index is relevant to query</a:t>
            </a:r>
          </a:p>
          <a:p>
            <a:pPr eaLnBrk="1" hangingPunct="1"/>
            <a:r>
              <a:rPr lang="en-US" altLang="en-US"/>
              <a:t>Indexes can hurt as much as they help</a:t>
            </a:r>
          </a:p>
          <a:p>
            <a:pPr lvl="1" eaLnBrk="1" hangingPunct="1"/>
            <a:r>
              <a:rPr lang="en-US" altLang="en-US"/>
              <a:t>Make sure don’t add one by accident.</a:t>
            </a:r>
          </a:p>
          <a:p>
            <a:pPr eaLnBrk="1" hangingPunct="1"/>
            <a:r>
              <a:rPr lang="en-US" altLang="en-US"/>
              <a:t>Indexes can provide structured data performance to unstructured XML</a:t>
            </a:r>
          </a:p>
        </p:txBody>
      </p:sp>
    </p:spTree>
    <p:extLst>
      <p:ext uri="{BB962C8B-B14F-4D97-AF65-F5344CB8AC3E}">
        <p14:creationId xmlns:p14="http://schemas.microsoft.com/office/powerpoint/2010/main" val="14344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FD1A40D-EDEA-4ABF-BEBF-AD3B4AB7E358}"/>
              </a:ext>
            </a:extLst>
          </p:cNvPr>
          <p:cNvSpPr>
            <a:spLocks noGrp="1" noChangeArrowheads="1"/>
          </p:cNvSpPr>
          <p:nvPr>
            <p:ph type="title"/>
          </p:nvPr>
        </p:nvSpPr>
        <p:spPr>
          <a:xfrm>
            <a:off x="1981200" y="274638"/>
            <a:ext cx="8229600" cy="792162"/>
          </a:xfrm>
        </p:spPr>
        <p:txBody>
          <a:bodyPr/>
          <a:lstStyle/>
          <a:p>
            <a:pPr eaLnBrk="1" hangingPunct="1"/>
            <a:r>
              <a:rPr lang="en-US" altLang="en-US"/>
              <a:t>Summary</a:t>
            </a:r>
          </a:p>
        </p:txBody>
      </p:sp>
      <p:sp>
        <p:nvSpPr>
          <p:cNvPr id="20483" name="Rectangle 3">
            <a:extLst>
              <a:ext uri="{FF2B5EF4-FFF2-40B4-BE49-F238E27FC236}">
                <a16:creationId xmlns:a16="http://schemas.microsoft.com/office/drawing/2014/main" id="{BBE8BB70-42FA-430C-8394-E22B814685A5}"/>
              </a:ext>
            </a:extLst>
          </p:cNvPr>
          <p:cNvSpPr>
            <a:spLocks noGrp="1" noChangeArrowheads="1"/>
          </p:cNvSpPr>
          <p:nvPr>
            <p:ph type="body" idx="1"/>
          </p:nvPr>
        </p:nvSpPr>
        <p:spPr>
          <a:xfrm>
            <a:off x="1981200" y="1143001"/>
            <a:ext cx="8229600" cy="4983163"/>
          </a:xfrm>
        </p:spPr>
        <p:txBody>
          <a:bodyPr/>
          <a:lstStyle/>
          <a:p>
            <a:pPr eaLnBrk="1" hangingPunct="1"/>
            <a:r>
              <a:rPr lang="en-US" altLang="en-US"/>
              <a:t>Is there a high level of selectivity on the data?</a:t>
            </a:r>
          </a:p>
          <a:p>
            <a:pPr lvl="1" eaLnBrk="1" hangingPunct="1"/>
            <a:r>
              <a:rPr lang="en-US" altLang="en-US"/>
              <a:t>if yes and is frequently target of where clause, then add index</a:t>
            </a:r>
          </a:p>
          <a:p>
            <a:pPr eaLnBrk="1" hangingPunct="1"/>
            <a:r>
              <a:rPr lang="en-US" altLang="en-US"/>
              <a:t>Have I dropped indexes I no longer need?</a:t>
            </a:r>
          </a:p>
          <a:p>
            <a:pPr lvl="1" eaLnBrk="1" hangingPunct="1"/>
            <a:r>
              <a:rPr lang="en-US" altLang="en-US"/>
              <a:t>Why not?</a:t>
            </a:r>
          </a:p>
          <a:p>
            <a:pPr eaLnBrk="1" hangingPunct="1"/>
            <a:r>
              <a:rPr lang="en-US" altLang="en-US"/>
              <a:t>Do I have a maintenance strategy established?</a:t>
            </a:r>
          </a:p>
          <a:p>
            <a:pPr lvl="1" eaLnBrk="1" hangingPunct="1"/>
            <a:r>
              <a:rPr lang="en-US" altLang="en-US"/>
              <a:t>Why not?</a:t>
            </a:r>
          </a:p>
        </p:txBody>
      </p:sp>
    </p:spTree>
    <p:extLst>
      <p:ext uri="{BB962C8B-B14F-4D97-AF65-F5344CB8AC3E}">
        <p14:creationId xmlns:p14="http://schemas.microsoft.com/office/powerpoint/2010/main" val="185141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B8CA1CB-EB54-44E5-A14B-96B2FBDEF7F6}"/>
              </a:ext>
            </a:extLst>
          </p:cNvPr>
          <p:cNvSpPr>
            <a:spLocks noGrp="1" noChangeArrowheads="1"/>
          </p:cNvSpPr>
          <p:nvPr>
            <p:ph type="title"/>
          </p:nvPr>
        </p:nvSpPr>
        <p:spPr>
          <a:xfrm>
            <a:off x="1981200" y="274638"/>
            <a:ext cx="8229600" cy="792162"/>
          </a:xfrm>
        </p:spPr>
        <p:txBody>
          <a:bodyPr/>
          <a:lstStyle/>
          <a:p>
            <a:pPr eaLnBrk="1" hangingPunct="1"/>
            <a:r>
              <a:rPr lang="en-US" altLang="en-US"/>
              <a:t>Critical Questions</a:t>
            </a:r>
          </a:p>
        </p:txBody>
      </p:sp>
      <p:sp>
        <p:nvSpPr>
          <p:cNvPr id="21507" name="Rectangle 3">
            <a:extLst>
              <a:ext uri="{FF2B5EF4-FFF2-40B4-BE49-F238E27FC236}">
                <a16:creationId xmlns:a16="http://schemas.microsoft.com/office/drawing/2014/main" id="{79617141-A3F7-40C3-BBEA-C760229822A5}"/>
              </a:ext>
            </a:extLst>
          </p:cNvPr>
          <p:cNvSpPr>
            <a:spLocks noGrp="1" noChangeArrowheads="1"/>
          </p:cNvSpPr>
          <p:nvPr>
            <p:ph type="body" idx="1"/>
          </p:nvPr>
        </p:nvSpPr>
        <p:spPr>
          <a:xfrm>
            <a:off x="1676400" y="1143001"/>
            <a:ext cx="8763000" cy="4983163"/>
          </a:xfrm>
        </p:spPr>
        <p:txBody>
          <a:bodyPr/>
          <a:lstStyle/>
          <a:p>
            <a:pPr eaLnBrk="1" hangingPunct="1">
              <a:lnSpc>
                <a:spcPct val="90000"/>
              </a:lnSpc>
            </a:pPr>
            <a:r>
              <a:rPr lang="en-US" altLang="en-US"/>
              <a:t>Are there lots of inserts or modifications to this table?</a:t>
            </a:r>
          </a:p>
          <a:p>
            <a:pPr lvl="1" eaLnBrk="1" hangingPunct="1">
              <a:lnSpc>
                <a:spcPct val="90000"/>
              </a:lnSpc>
            </a:pPr>
            <a:r>
              <a:rPr lang="en-US" altLang="en-US"/>
              <a:t>If yes, keep indexes to minimum</a:t>
            </a:r>
          </a:p>
          <a:p>
            <a:pPr eaLnBrk="1" hangingPunct="1">
              <a:lnSpc>
                <a:spcPct val="90000"/>
              </a:lnSpc>
            </a:pPr>
            <a:r>
              <a:rPr lang="en-US" altLang="en-US"/>
              <a:t>Is this a reporting table? </a:t>
            </a:r>
          </a:p>
          <a:p>
            <a:pPr lvl="1" eaLnBrk="1" hangingPunct="1">
              <a:lnSpc>
                <a:spcPct val="90000"/>
              </a:lnSpc>
            </a:pPr>
            <a:r>
              <a:rPr lang="en-US" altLang="en-US"/>
              <a:t>E.g. not many inserts but lots of reports run many different ways</a:t>
            </a:r>
          </a:p>
          <a:p>
            <a:pPr lvl="1" eaLnBrk="1" hangingPunct="1">
              <a:lnSpc>
                <a:spcPct val="90000"/>
              </a:lnSpc>
            </a:pPr>
            <a:r>
              <a:rPr lang="en-US" altLang="en-US"/>
              <a:t>If yes, more indexes are fine</a:t>
            </a:r>
          </a:p>
        </p:txBody>
      </p:sp>
    </p:spTree>
    <p:extLst>
      <p:ext uri="{BB962C8B-B14F-4D97-AF65-F5344CB8AC3E}">
        <p14:creationId xmlns:p14="http://schemas.microsoft.com/office/powerpoint/2010/main" val="371643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8F09-7D72-4062-988E-5C8D7EFF573F}"/>
              </a:ext>
            </a:extLst>
          </p:cNvPr>
          <p:cNvSpPr>
            <a:spLocks noGrp="1"/>
          </p:cNvSpPr>
          <p:nvPr>
            <p:ph type="title"/>
          </p:nvPr>
        </p:nvSpPr>
        <p:spPr/>
        <p:txBody>
          <a:bodyPr/>
          <a:lstStyle/>
          <a:p>
            <a:r>
              <a:rPr lang="en-IN" dirty="0"/>
              <a:t>Further reading…</a:t>
            </a:r>
          </a:p>
        </p:txBody>
      </p:sp>
      <p:sp>
        <p:nvSpPr>
          <p:cNvPr id="3" name="Content Placeholder 2">
            <a:extLst>
              <a:ext uri="{FF2B5EF4-FFF2-40B4-BE49-F238E27FC236}">
                <a16:creationId xmlns:a16="http://schemas.microsoft.com/office/drawing/2014/main" id="{8E15EAA1-8C71-4781-9537-B23422D6F658}"/>
              </a:ext>
            </a:extLst>
          </p:cNvPr>
          <p:cNvSpPr>
            <a:spLocks noGrp="1"/>
          </p:cNvSpPr>
          <p:nvPr>
            <p:ph sz="quarter" idx="10"/>
          </p:nvPr>
        </p:nvSpPr>
        <p:spPr/>
        <p:txBody>
          <a:bodyPr/>
          <a:lstStyle/>
          <a:p>
            <a:r>
              <a:rPr lang="en-IN" sz="2400" dirty="0"/>
              <a:t>https://www.w3schools.com/sql/sql_view.asp</a:t>
            </a:r>
          </a:p>
          <a:p>
            <a:r>
              <a:rPr lang="en-IN" sz="2400" dirty="0"/>
              <a:t>https://docs.microsoft.com/en-us/sql/t-sql/statements/create-view-transact-sql</a:t>
            </a:r>
          </a:p>
          <a:p>
            <a:r>
              <a:rPr lang="en-IN" sz="2400" dirty="0"/>
              <a:t>http://www.c-sharpcorner.com/blogs/advantages-and-disadvantages-of-views-in-sql-server1</a:t>
            </a:r>
          </a:p>
          <a:p>
            <a:r>
              <a:rPr lang="en-IN" sz="2400" dirty="0"/>
              <a:t>https://www.mssqltips.com/sqlservertip/1206/understanding-sql-server-indexing/</a:t>
            </a:r>
          </a:p>
          <a:p>
            <a:r>
              <a:rPr lang="en-IN" sz="2400" dirty="0"/>
              <a:t>https://www.w3schools.com/sql/sql_create_index.asp</a:t>
            </a:r>
          </a:p>
          <a:p>
            <a:r>
              <a:rPr lang="en-IN" sz="2400" dirty="0"/>
              <a:t>https://docs.microsoft.com/en-us/sql/relational-databases/indexes/clustered-and-nonclustered-indexes-described</a:t>
            </a:r>
          </a:p>
          <a:p>
            <a:r>
              <a:rPr lang="en-IN" sz="2400" dirty="0"/>
              <a:t>https://www.slideshare.net/MahabuburRahaman/introduction-of-sql-server-indexing</a:t>
            </a:r>
          </a:p>
        </p:txBody>
      </p:sp>
    </p:spTree>
    <p:extLst>
      <p:ext uri="{BB962C8B-B14F-4D97-AF65-F5344CB8AC3E}">
        <p14:creationId xmlns:p14="http://schemas.microsoft.com/office/powerpoint/2010/main" val="86581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DE91-EFAC-4BAD-A549-F94B4EF632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B36A77-1AEF-4A9B-9858-37FFC1F248B6}"/>
              </a:ext>
            </a:extLst>
          </p:cNvPr>
          <p:cNvSpPr>
            <a:spLocks noGrp="1"/>
          </p:cNvSpPr>
          <p:nvPr>
            <p:ph sz="quarter" idx="10"/>
          </p:nvPr>
        </p:nvSpPr>
        <p:spPr/>
        <p:txBody>
          <a:bodyPr/>
          <a:lstStyle/>
          <a:p>
            <a:pPr marL="0" indent="0" algn="ctr">
              <a:buNone/>
            </a:pPr>
            <a:endParaRPr lang="en-IN" sz="5400" dirty="0"/>
          </a:p>
          <a:p>
            <a:pPr marL="0" indent="0" algn="ctr">
              <a:buNone/>
            </a:pPr>
            <a:endParaRPr lang="en-IN" sz="5400" dirty="0"/>
          </a:p>
          <a:p>
            <a:pPr marL="0" indent="0" algn="ctr">
              <a:buNone/>
            </a:pPr>
            <a:r>
              <a:rPr lang="en-IN" sz="5400" dirty="0"/>
              <a:t>Thank You!</a:t>
            </a:r>
          </a:p>
        </p:txBody>
      </p:sp>
    </p:spTree>
    <p:extLst>
      <p:ext uri="{BB962C8B-B14F-4D97-AF65-F5344CB8AC3E}">
        <p14:creationId xmlns:p14="http://schemas.microsoft.com/office/powerpoint/2010/main" val="326228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Fundamentals</a:t>
            </a:r>
          </a:p>
        </p:txBody>
      </p:sp>
      <p:sp>
        <p:nvSpPr>
          <p:cNvPr id="3" name="Content Placeholder 2"/>
          <p:cNvSpPr>
            <a:spLocks noGrp="1"/>
          </p:cNvSpPr>
          <p:nvPr>
            <p:ph sz="quarter" idx="10"/>
          </p:nvPr>
        </p:nvSpPr>
        <p:spPr>
          <a:xfrm>
            <a:off x="287809" y="913213"/>
            <a:ext cx="5951561" cy="5290388"/>
          </a:xfrm>
        </p:spPr>
        <p:txBody>
          <a:bodyPr/>
          <a:lstStyle/>
          <a:p>
            <a:r>
              <a:rPr lang="en-GB" dirty="0"/>
              <a:t>SQL Server accesses data using a table scan or an index</a:t>
            </a:r>
            <a:endParaRPr lang="en-US" dirty="0"/>
          </a:p>
          <a:p>
            <a:pPr lvl="1"/>
            <a:r>
              <a:rPr lang="en-US" dirty="0"/>
              <a:t>In a table scan SQL Server reads all the pages</a:t>
            </a:r>
          </a:p>
          <a:p>
            <a:pPr lvl="1"/>
            <a:r>
              <a:rPr lang="en-US" dirty="0"/>
              <a:t>When using an index, SQL Server will use the index pages to find the required rows</a:t>
            </a:r>
          </a:p>
          <a:p>
            <a:r>
              <a:rPr lang="en-GB" dirty="0"/>
              <a:t>Indexes can be </a:t>
            </a:r>
            <a:r>
              <a:rPr lang="en-GB" i="1" dirty="0"/>
              <a:t>clustered</a:t>
            </a:r>
            <a:r>
              <a:rPr lang="en-GB" dirty="0"/>
              <a:t> or </a:t>
            </a:r>
            <a:r>
              <a:rPr lang="en-GB" i="1" dirty="0"/>
              <a:t>non-clustered</a:t>
            </a:r>
          </a:p>
        </p:txBody>
      </p:sp>
      <p:grpSp>
        <p:nvGrpSpPr>
          <p:cNvPr id="36" name="Group 35"/>
          <p:cNvGrpSpPr/>
          <p:nvPr/>
        </p:nvGrpSpPr>
        <p:grpSpPr>
          <a:xfrm>
            <a:off x="6721544" y="1074200"/>
            <a:ext cx="5274107" cy="3910201"/>
            <a:chOff x="6629839" y="2293400"/>
            <a:chExt cx="5274107" cy="3910201"/>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839" y="5061189"/>
              <a:ext cx="602726" cy="1007414"/>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246" y="5106911"/>
              <a:ext cx="602726" cy="1007414"/>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5812" y="5196187"/>
              <a:ext cx="602726" cy="1007414"/>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2652" y="5196187"/>
              <a:ext cx="602726" cy="1007414"/>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001" y="3734316"/>
              <a:ext cx="602726" cy="100741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508" y="3734316"/>
              <a:ext cx="602726" cy="1007414"/>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2088" y="2430410"/>
              <a:ext cx="602726" cy="1007414"/>
            </a:xfrm>
            <a:prstGeom prst="rect">
              <a:avLst/>
            </a:prstGeom>
          </p:spPr>
        </p:pic>
        <p:cxnSp>
          <p:nvCxnSpPr>
            <p:cNvPr id="13" name="Straight Arrow Connector 12"/>
            <p:cNvCxnSpPr>
              <a:stCxn id="11" idx="2"/>
              <a:endCxn id="9" idx="0"/>
            </p:cNvCxnSpPr>
            <p:nvPr/>
          </p:nvCxnSpPr>
          <p:spPr>
            <a:xfrm flipH="1">
              <a:off x="7418364" y="3437824"/>
              <a:ext cx="665087" cy="2964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1" idx="2"/>
              <a:endCxn id="10" idx="0"/>
            </p:cNvCxnSpPr>
            <p:nvPr/>
          </p:nvCxnSpPr>
          <p:spPr>
            <a:xfrm>
              <a:off x="8083451" y="3437824"/>
              <a:ext cx="642420" cy="2964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2"/>
              <a:endCxn id="5" idx="0"/>
            </p:cNvCxnSpPr>
            <p:nvPr/>
          </p:nvCxnSpPr>
          <p:spPr>
            <a:xfrm flipH="1">
              <a:off x="6931202" y="4741730"/>
              <a:ext cx="487162" cy="3194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2"/>
              <a:endCxn id="6" idx="0"/>
            </p:cNvCxnSpPr>
            <p:nvPr/>
          </p:nvCxnSpPr>
          <p:spPr>
            <a:xfrm>
              <a:off x="7418364" y="4741730"/>
              <a:ext cx="266245" cy="3651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0" idx="2"/>
              <a:endCxn id="8" idx="0"/>
            </p:cNvCxnSpPr>
            <p:nvPr/>
          </p:nvCxnSpPr>
          <p:spPr>
            <a:xfrm>
              <a:off x="8725871" y="4741730"/>
              <a:ext cx="598144" cy="454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0" idx="2"/>
              <a:endCxn id="7" idx="0"/>
            </p:cNvCxnSpPr>
            <p:nvPr/>
          </p:nvCxnSpPr>
          <p:spPr>
            <a:xfrm flipH="1">
              <a:off x="8447175" y="4741730"/>
              <a:ext cx="278696" cy="454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ectangular Callout 33"/>
            <p:cNvSpPr/>
            <p:nvPr/>
          </p:nvSpPr>
          <p:spPr>
            <a:xfrm>
              <a:off x="10082031" y="2293400"/>
              <a:ext cx="1338043" cy="813588"/>
            </a:xfrm>
            <a:prstGeom prst="wedgeRectCallout">
              <a:avLst>
                <a:gd name="adj1" fmla="val -167273"/>
                <a:gd name="adj2" fmla="val 1725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Root node</a:t>
              </a:r>
            </a:p>
          </p:txBody>
        </p:sp>
        <p:sp>
          <p:nvSpPr>
            <p:cNvPr id="35" name="Rectangular Callout 34"/>
            <p:cNvSpPr/>
            <p:nvPr/>
          </p:nvSpPr>
          <p:spPr>
            <a:xfrm>
              <a:off x="10565903" y="4741730"/>
              <a:ext cx="1338043" cy="813588"/>
            </a:xfrm>
            <a:prstGeom prst="wedgeRectCallout">
              <a:avLst>
                <a:gd name="adj1" fmla="val -107810"/>
                <a:gd name="adj2" fmla="val 4060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Leaf nodes</a:t>
              </a:r>
            </a:p>
          </p:txBody>
        </p:sp>
      </p:grpSp>
    </p:spTree>
    <p:extLst>
      <p:ext uri="{BB962C8B-B14F-4D97-AF65-F5344CB8AC3E}">
        <p14:creationId xmlns:p14="http://schemas.microsoft.com/office/powerpoint/2010/main" val="39861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Indexes</a:t>
            </a:r>
          </a:p>
        </p:txBody>
      </p:sp>
      <p:sp>
        <p:nvSpPr>
          <p:cNvPr id="3" name="Content Placeholder 2"/>
          <p:cNvSpPr>
            <a:spLocks noGrp="1"/>
          </p:cNvSpPr>
          <p:nvPr>
            <p:ph sz="quarter" idx="10"/>
          </p:nvPr>
        </p:nvSpPr>
        <p:spPr>
          <a:xfrm>
            <a:off x="379413" y="1388226"/>
            <a:ext cx="10771517" cy="5290388"/>
          </a:xfrm>
        </p:spPr>
        <p:txBody>
          <a:bodyPr/>
          <a:lstStyle/>
          <a:p>
            <a:r>
              <a:rPr lang="en-GB" dirty="0"/>
              <a:t>Rows are stored in a logical order</a:t>
            </a:r>
          </a:p>
          <a:p>
            <a:r>
              <a:rPr lang="en-GB" dirty="0"/>
              <a:t>Only one clustered index per table</a:t>
            </a:r>
          </a:p>
          <a:p>
            <a:r>
              <a:rPr lang="en-GB" dirty="0"/>
              <a:t>A table without a clustered index is known as a heap</a:t>
            </a:r>
          </a:p>
          <a:p>
            <a:r>
              <a:rPr lang="en-GB" dirty="0"/>
              <a:t>All data is stored in the leaf nodes</a:t>
            </a:r>
          </a:p>
          <a:p>
            <a:r>
              <a:rPr lang="en-GB" dirty="0"/>
              <a:t>Analogous to the contents page of a book </a:t>
            </a:r>
          </a:p>
          <a:p>
            <a:pPr lvl="1"/>
            <a:r>
              <a:rPr lang="en-GB" dirty="0"/>
              <a:t>Defines the physical ordering of the contents</a:t>
            </a:r>
          </a:p>
        </p:txBody>
      </p:sp>
    </p:spTree>
    <p:extLst>
      <p:ext uri="{BB962C8B-B14F-4D97-AF65-F5344CB8AC3E}">
        <p14:creationId xmlns:p14="http://schemas.microsoft.com/office/powerpoint/2010/main" val="398705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Clustered Indexes</a:t>
            </a:r>
          </a:p>
        </p:txBody>
      </p:sp>
      <p:sp>
        <p:nvSpPr>
          <p:cNvPr id="3" name="Content Placeholder 2"/>
          <p:cNvSpPr>
            <a:spLocks noGrp="1"/>
          </p:cNvSpPr>
          <p:nvPr>
            <p:ph sz="quarter" idx="10"/>
          </p:nvPr>
        </p:nvSpPr>
        <p:spPr>
          <a:xfrm>
            <a:off x="379515" y="1245702"/>
            <a:ext cx="5059384" cy="5088518"/>
          </a:xfrm>
        </p:spPr>
        <p:txBody>
          <a:bodyPr/>
          <a:lstStyle/>
          <a:p>
            <a:r>
              <a:rPr lang="en-GB" sz="2800" dirty="0"/>
              <a:t>INSERT</a:t>
            </a:r>
          </a:p>
          <a:p>
            <a:pPr lvl="1"/>
            <a:r>
              <a:rPr lang="en-GB" sz="2000" dirty="0"/>
              <a:t>Each new row must be placed into the correct logical position</a:t>
            </a:r>
          </a:p>
          <a:p>
            <a:pPr lvl="1"/>
            <a:r>
              <a:rPr lang="en-GB" sz="2000" dirty="0"/>
              <a:t>May involve splitting pages of the table</a:t>
            </a:r>
          </a:p>
          <a:p>
            <a:r>
              <a:rPr lang="en-GB" sz="2800" dirty="0"/>
              <a:t>UPDATE</a:t>
            </a:r>
          </a:p>
          <a:p>
            <a:pPr lvl="1"/>
            <a:r>
              <a:rPr lang="en-GB" sz="2000" dirty="0"/>
              <a:t>The new row can either remain in the same place if it still fits and if the clustering key value is still the same</a:t>
            </a:r>
          </a:p>
          <a:p>
            <a:pPr lvl="1"/>
            <a:r>
              <a:rPr lang="en-GB" sz="2000" dirty="0"/>
              <a:t>If the row no longer fits on the page, the page needs to be split</a:t>
            </a:r>
          </a:p>
          <a:p>
            <a:pPr lvl="1"/>
            <a:r>
              <a:rPr lang="en-GB" sz="2000" dirty="0"/>
              <a:t>If the clustering key has changed, the row needs to be removed and placed in the correct position</a:t>
            </a:r>
          </a:p>
          <a:p>
            <a:pPr marL="0" indent="0">
              <a:buNone/>
            </a:pPr>
            <a:endParaRPr lang="en-GB" sz="2800" dirty="0"/>
          </a:p>
          <a:p>
            <a:endParaRPr lang="en-GB" sz="2800" dirty="0"/>
          </a:p>
        </p:txBody>
      </p:sp>
      <p:sp>
        <p:nvSpPr>
          <p:cNvPr id="5" name="Content Placeholder 2"/>
          <p:cNvSpPr txBox="1">
            <a:spLocks/>
          </p:cNvSpPr>
          <p:nvPr/>
        </p:nvSpPr>
        <p:spPr>
          <a:xfrm>
            <a:off x="5567053" y="1245702"/>
            <a:ext cx="6092538" cy="508851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DELETE</a:t>
            </a:r>
          </a:p>
          <a:p>
            <a:pPr lvl="1"/>
            <a:r>
              <a:rPr lang="en-GB" sz="2000" dirty="0"/>
              <a:t>Frees up space by flagging the data as unused</a:t>
            </a:r>
          </a:p>
          <a:p>
            <a:pPr marL="0" indent="0">
              <a:buFont typeface="Arial" pitchFamily="34" charset="0"/>
              <a:buNone/>
            </a:pPr>
            <a:endParaRPr lang="en-GB" sz="2800" dirty="0"/>
          </a:p>
          <a:p>
            <a:endParaRPr lang="en-GB" sz="2800" dirty="0"/>
          </a:p>
        </p:txBody>
      </p:sp>
      <p:sp>
        <p:nvSpPr>
          <p:cNvPr id="6" name="Content Placeholder 2"/>
          <p:cNvSpPr txBox="1">
            <a:spLocks/>
          </p:cNvSpPr>
          <p:nvPr/>
        </p:nvSpPr>
        <p:spPr>
          <a:xfrm>
            <a:off x="5567053" y="3203151"/>
            <a:ext cx="6092538" cy="231887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SELECT</a:t>
            </a:r>
          </a:p>
          <a:p>
            <a:pPr lvl="1"/>
            <a:r>
              <a:rPr lang="en-GB" sz="2000" dirty="0"/>
              <a:t>Queries related to the clustering key can seek</a:t>
            </a:r>
            <a:endParaRPr lang="en-GB" sz="2800" dirty="0"/>
          </a:p>
          <a:p>
            <a:endParaRPr lang="en-GB" sz="2800" dirty="0"/>
          </a:p>
        </p:txBody>
      </p:sp>
    </p:spTree>
    <p:extLst>
      <p:ext uri="{BB962C8B-B14F-4D97-AF65-F5344CB8AC3E}">
        <p14:creationId xmlns:p14="http://schemas.microsoft.com/office/powerpoint/2010/main" val="8738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Indexes</a:t>
            </a:r>
          </a:p>
        </p:txBody>
      </p:sp>
      <p:sp>
        <p:nvSpPr>
          <p:cNvPr id="3" name="Content Placeholder 2"/>
          <p:cNvSpPr>
            <a:spLocks noGrp="1"/>
          </p:cNvSpPr>
          <p:nvPr>
            <p:ph sz="quarter" idx="10"/>
          </p:nvPr>
        </p:nvSpPr>
        <p:spPr>
          <a:xfrm>
            <a:off x="379413" y="1388226"/>
            <a:ext cx="9338745" cy="5290388"/>
          </a:xfrm>
        </p:spPr>
        <p:txBody>
          <a:bodyPr/>
          <a:lstStyle/>
          <a:p>
            <a:r>
              <a:rPr lang="en-GB" dirty="0"/>
              <a:t>Table is structured as a heap or clustered index</a:t>
            </a:r>
          </a:p>
          <a:p>
            <a:pPr lvl="1"/>
            <a:r>
              <a:rPr lang="en-GB" dirty="0"/>
              <a:t>Heap = Index ID 0</a:t>
            </a:r>
          </a:p>
          <a:p>
            <a:pPr lvl="1"/>
            <a:r>
              <a:rPr lang="en-GB" dirty="0"/>
              <a:t>Clustered Index = Index ID 1</a:t>
            </a:r>
          </a:p>
          <a:p>
            <a:r>
              <a:rPr lang="en-GB" dirty="0"/>
              <a:t>Additional indexes can be created</a:t>
            </a:r>
          </a:p>
          <a:p>
            <a:pPr lvl="1"/>
            <a:r>
              <a:rPr lang="en-GB" dirty="0"/>
              <a:t>These are called nonclustered indexes (Index ID 2+)</a:t>
            </a:r>
          </a:p>
          <a:p>
            <a:pPr lvl="1"/>
            <a:r>
              <a:rPr lang="en-GB" dirty="0"/>
              <a:t>Separate objects to the table</a:t>
            </a:r>
          </a:p>
          <a:p>
            <a:pPr lvl="1"/>
            <a:r>
              <a:rPr lang="en-GB" dirty="0"/>
              <a:t>Leaf level contains a pointer to the table where the rest of the columns can be found</a:t>
            </a:r>
          </a:p>
          <a:p>
            <a:pPr lvl="1"/>
            <a:endParaRPr lang="en-GB" dirty="0"/>
          </a:p>
          <a:p>
            <a:endParaRPr lang="en-GB" dirty="0"/>
          </a:p>
        </p:txBody>
      </p:sp>
    </p:spTree>
    <p:extLst>
      <p:ext uri="{BB962C8B-B14F-4D97-AF65-F5344CB8AC3E}">
        <p14:creationId xmlns:p14="http://schemas.microsoft.com/office/powerpoint/2010/main" val="226875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DMVs</a:t>
            </a:r>
          </a:p>
        </p:txBody>
      </p:sp>
      <p:sp>
        <p:nvSpPr>
          <p:cNvPr id="3" name="Content Placeholder 2"/>
          <p:cNvSpPr>
            <a:spLocks noGrp="1"/>
          </p:cNvSpPr>
          <p:nvPr>
            <p:ph sz="quarter" idx="10"/>
          </p:nvPr>
        </p:nvSpPr>
        <p:spPr>
          <a:xfrm>
            <a:off x="379413" y="1388226"/>
            <a:ext cx="9338745" cy="5290388"/>
          </a:xfrm>
        </p:spPr>
        <p:txBody>
          <a:bodyPr/>
          <a:lstStyle/>
          <a:p>
            <a:r>
              <a:rPr lang="en-GB" b="1" dirty="0" err="1"/>
              <a:t>sys.dm_db_index_physical_stats</a:t>
            </a:r>
            <a:endParaRPr lang="en-GB" b="1" dirty="0"/>
          </a:p>
          <a:p>
            <a:pPr lvl="1"/>
            <a:r>
              <a:rPr lang="en-GB" dirty="0"/>
              <a:t>Index size and fragmentation statistics</a:t>
            </a:r>
          </a:p>
          <a:p>
            <a:r>
              <a:rPr lang="en-GB" b="1" dirty="0" err="1"/>
              <a:t>sys.dm_db_index_operational_stats</a:t>
            </a:r>
            <a:endParaRPr lang="en-GB" b="1" dirty="0"/>
          </a:p>
          <a:p>
            <a:pPr lvl="1"/>
            <a:r>
              <a:rPr lang="en-GB" dirty="0"/>
              <a:t>Current index and table I/O statistics</a:t>
            </a:r>
          </a:p>
          <a:p>
            <a:r>
              <a:rPr lang="en-GB" b="1" dirty="0" err="1"/>
              <a:t>sys.dm_index_usage_stats</a:t>
            </a:r>
            <a:endParaRPr lang="en-GB" b="1" dirty="0"/>
          </a:p>
          <a:p>
            <a:pPr lvl="1"/>
            <a:r>
              <a:rPr lang="en-GB" dirty="0"/>
              <a:t>Index usage statistics by access type</a:t>
            </a:r>
          </a:p>
          <a:p>
            <a:endParaRPr lang="en-GB" dirty="0"/>
          </a:p>
          <a:p>
            <a:pPr lvl="1"/>
            <a:endParaRPr lang="en-GB" dirty="0"/>
          </a:p>
          <a:p>
            <a:endParaRPr lang="en-GB" dirty="0"/>
          </a:p>
        </p:txBody>
      </p:sp>
    </p:spTree>
    <p:extLst>
      <p:ext uri="{BB962C8B-B14F-4D97-AF65-F5344CB8AC3E}">
        <p14:creationId xmlns:p14="http://schemas.microsoft.com/office/powerpoint/2010/main" val="333883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Filtered Indexes</a:t>
            </a:r>
          </a:p>
        </p:txBody>
      </p:sp>
      <p:sp>
        <p:nvSpPr>
          <p:cNvPr id="3" name="Content Placeholder 2"/>
          <p:cNvSpPr>
            <a:spLocks noGrp="1"/>
          </p:cNvSpPr>
          <p:nvPr>
            <p:ph sz="quarter" idx="10"/>
          </p:nvPr>
        </p:nvSpPr>
        <p:spPr>
          <a:xfrm>
            <a:off x="248785" y="1055717"/>
            <a:ext cx="5534499" cy="5290388"/>
          </a:xfrm>
        </p:spPr>
        <p:txBody>
          <a:bodyPr/>
          <a:lstStyle/>
          <a:p>
            <a:r>
              <a:rPr lang="en-GB" dirty="0"/>
              <a:t>Filtered indexes use a WHERE clause to limit the rows that the index includes</a:t>
            </a:r>
          </a:p>
          <a:p>
            <a:r>
              <a:rPr lang="en-GB" dirty="0"/>
              <a:t>Benefits of filtered indexes include</a:t>
            </a:r>
          </a:p>
          <a:p>
            <a:pPr lvl="1"/>
            <a:r>
              <a:rPr lang="en-GB" dirty="0"/>
              <a:t>Faster response times</a:t>
            </a:r>
          </a:p>
          <a:p>
            <a:pPr lvl="1"/>
            <a:r>
              <a:rPr lang="en-GB" dirty="0"/>
              <a:t>Small storage requirement</a:t>
            </a:r>
          </a:p>
          <a:p>
            <a:pPr lvl="1"/>
            <a:r>
              <a:rPr lang="en-GB" dirty="0"/>
              <a:t>Faster rebuild operations</a:t>
            </a:r>
          </a:p>
          <a:p>
            <a:r>
              <a:rPr lang="en-GB" dirty="0"/>
              <a:t>Shares some similarities with Indexed Views</a:t>
            </a:r>
          </a:p>
          <a:p>
            <a:pPr lvl="1"/>
            <a:endParaRPr lang="en-GB" dirty="0"/>
          </a:p>
          <a:p>
            <a:endParaRPr lang="en-GB" dirty="0"/>
          </a:p>
        </p:txBody>
      </p:sp>
      <p:sp>
        <p:nvSpPr>
          <p:cNvPr id="5" name="Content Placeholder 2"/>
          <p:cNvSpPr txBox="1">
            <a:spLocks/>
          </p:cNvSpPr>
          <p:nvPr/>
        </p:nvSpPr>
        <p:spPr>
          <a:xfrm>
            <a:off x="6141730" y="1649483"/>
            <a:ext cx="5723806" cy="3195650"/>
          </a:xfrm>
          <a:prstGeom prst="rect">
            <a:avLst/>
          </a:prstGeom>
        </p:spPr>
        <p:style>
          <a:lnRef idx="2">
            <a:schemeClr val="dk1"/>
          </a:lnRef>
          <a:fillRef idx="1">
            <a:schemeClr val="lt1"/>
          </a:fillRef>
          <a:effectRef idx="0">
            <a:schemeClr val="dk1"/>
          </a:effectRef>
          <a:fontRef idx="minor">
            <a:schemeClr val="dk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CREATE NONCLUSTERED INDEX </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       NC_EMP_ADDRESS</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ON </a:t>
            </a:r>
            <a:r>
              <a:rPr lang="en-GB" sz="2400" dirty="0" err="1">
                <a:latin typeface="Courier New" panose="02070309020205020404" pitchFamily="49" charset="0"/>
                <a:cs typeface="Courier New" panose="02070309020205020404" pitchFamily="49" charset="0"/>
              </a:rPr>
              <a:t>HR.Address</a:t>
            </a:r>
            <a:endParaRPr lang="en-GB" sz="2400" dirty="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AddressLine1,</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AddressLine2</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WHERE City='New York'</a:t>
            </a:r>
          </a:p>
          <a:p>
            <a:endParaRPr lang="en-GB" sz="2800" dirty="0"/>
          </a:p>
        </p:txBody>
      </p:sp>
    </p:spTree>
    <p:extLst>
      <p:ext uri="{BB962C8B-B14F-4D97-AF65-F5344CB8AC3E}">
        <p14:creationId xmlns:p14="http://schemas.microsoft.com/office/powerpoint/2010/main" val="4876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Fragmentation</a:t>
            </a:r>
          </a:p>
        </p:txBody>
      </p:sp>
      <p:sp>
        <p:nvSpPr>
          <p:cNvPr id="3" name="Content Placeholder 2"/>
          <p:cNvSpPr>
            <a:spLocks noGrp="1"/>
          </p:cNvSpPr>
          <p:nvPr>
            <p:ph sz="quarter" idx="10"/>
          </p:nvPr>
        </p:nvSpPr>
        <p:spPr>
          <a:xfrm>
            <a:off x="379413" y="1388226"/>
            <a:ext cx="9338745" cy="5290388"/>
          </a:xfrm>
        </p:spPr>
        <p:txBody>
          <a:bodyPr/>
          <a:lstStyle/>
          <a:p>
            <a:r>
              <a:rPr lang="en-GB" dirty="0"/>
              <a:t>Fragmentation occurs when data changes cause index pages to split</a:t>
            </a:r>
          </a:p>
          <a:p>
            <a:pPr lvl="1"/>
            <a:r>
              <a:rPr lang="en-GB" dirty="0"/>
              <a:t>Internal fragmentation when pages are not full</a:t>
            </a:r>
          </a:p>
          <a:p>
            <a:pPr lvl="1"/>
            <a:r>
              <a:rPr lang="en-GB" dirty="0"/>
              <a:t>External fragmentation when pages are not in logical sequence</a:t>
            </a:r>
          </a:p>
          <a:p>
            <a:r>
              <a:rPr lang="en-GB" dirty="0"/>
              <a:t>Detecting fragmentation</a:t>
            </a:r>
          </a:p>
          <a:p>
            <a:pPr lvl="1"/>
            <a:r>
              <a:rPr lang="en-GB" dirty="0"/>
              <a:t>Index properties in SQL Server Management Studio</a:t>
            </a:r>
          </a:p>
          <a:p>
            <a:pPr lvl="1"/>
            <a:r>
              <a:rPr lang="en-GB" dirty="0" err="1"/>
              <a:t>sys.dm_db_index_physical_stats</a:t>
            </a:r>
            <a:endParaRPr lang="en-GB" dirty="0"/>
          </a:p>
          <a:p>
            <a:endParaRPr lang="en-GB" dirty="0"/>
          </a:p>
          <a:p>
            <a:pPr lvl="1"/>
            <a:endParaRPr lang="en-GB" dirty="0"/>
          </a:p>
          <a:p>
            <a:endParaRPr lang="en-GB" dirty="0"/>
          </a:p>
        </p:txBody>
      </p:sp>
    </p:spTree>
    <p:extLst>
      <p:ext uri="{BB962C8B-B14F-4D97-AF65-F5344CB8AC3E}">
        <p14:creationId xmlns:p14="http://schemas.microsoft.com/office/powerpoint/2010/main" val="18841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FILLFACTOR and PAD_INDEX</a:t>
            </a:r>
          </a:p>
        </p:txBody>
      </p:sp>
      <p:sp>
        <p:nvSpPr>
          <p:cNvPr id="3" name="Content Placeholder 2"/>
          <p:cNvSpPr>
            <a:spLocks noGrp="1"/>
          </p:cNvSpPr>
          <p:nvPr>
            <p:ph sz="quarter" idx="10"/>
          </p:nvPr>
        </p:nvSpPr>
        <p:spPr>
          <a:xfrm>
            <a:off x="379413" y="4465320"/>
            <a:ext cx="11524533" cy="2213294"/>
          </a:xfrm>
        </p:spPr>
        <p:txBody>
          <a:bodyPr/>
          <a:lstStyle/>
          <a:p>
            <a:r>
              <a:rPr lang="en-GB" dirty="0"/>
              <a:t>FILLFACTOR leaves space in index leaf-level pages for new data to avoid page splits</a:t>
            </a:r>
          </a:p>
          <a:p>
            <a:r>
              <a:rPr lang="en-GB" dirty="0"/>
              <a:t>PAD_INDEX uses the value specified in FILLFACTOR for the intermediate pages of the index</a:t>
            </a:r>
          </a:p>
          <a:p>
            <a:pPr marL="457046" lvl="1" indent="0">
              <a:buNone/>
            </a:pPr>
            <a:endParaRPr lang="en-GB" dirty="0"/>
          </a:p>
          <a:p>
            <a:endParaRPr lang="en-GB" dirty="0"/>
          </a:p>
        </p:txBody>
      </p:sp>
      <p:sp>
        <p:nvSpPr>
          <p:cNvPr id="5" name="Rectangle 4"/>
          <p:cNvSpPr/>
          <p:nvPr/>
        </p:nvSpPr>
        <p:spPr>
          <a:xfrm>
            <a:off x="1234440" y="1245702"/>
            <a:ext cx="100584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99915" lvl="1" indent="0">
              <a:spcBef>
                <a:spcPts val="0"/>
              </a:spcBef>
              <a:buNone/>
            </a:pPr>
            <a:r>
              <a:rPr lang="en-GB" sz="2400" dirty="0">
                <a:latin typeface="Courier New" panose="02070309020205020404" pitchFamily="49" charset="0"/>
                <a:cs typeface="Courier New" panose="02070309020205020404" pitchFamily="49" charset="0"/>
              </a:rPr>
              <a:t>ALTER TABLE </a:t>
            </a:r>
            <a:r>
              <a:rPr lang="en-GB" sz="2400" dirty="0" err="1">
                <a:latin typeface="Courier New" panose="02070309020205020404" pitchFamily="49" charset="0"/>
                <a:cs typeface="Courier New" panose="02070309020205020404" pitchFamily="49" charset="0"/>
              </a:rPr>
              <a:t>Person.Contact</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ADD CONSTRAINT </a:t>
            </a:r>
            <a:r>
              <a:rPr lang="en-GB" sz="2400" dirty="0" err="1">
                <a:latin typeface="Courier New" panose="02070309020205020404" pitchFamily="49" charset="0"/>
                <a:cs typeface="Courier New" panose="02070309020205020404" pitchFamily="49" charset="0"/>
              </a:rPr>
              <a:t>PK_Contact_ContactID</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PRIMARY KEY CLUSTERED</a:t>
            </a:r>
          </a:p>
          <a:p>
            <a:pPr marL="399915" lvl="1" indent="0">
              <a:spcBef>
                <a:spcPts val="0"/>
              </a:spcBef>
              <a:buNone/>
            </a:pP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err="1">
                <a:latin typeface="Courier New" panose="02070309020205020404" pitchFamily="49" charset="0"/>
                <a:cs typeface="Courier New" panose="02070309020205020404" pitchFamily="49" charset="0"/>
              </a:rPr>
              <a:t>ContactID</a:t>
            </a:r>
            <a:r>
              <a:rPr lang="en-GB" sz="2400" dirty="0">
                <a:latin typeface="Courier New" panose="02070309020205020404" pitchFamily="49" charset="0"/>
                <a:cs typeface="Courier New" panose="02070309020205020404" pitchFamily="49" charset="0"/>
              </a:rPr>
              <a:t> ASC</a:t>
            </a:r>
          </a:p>
          <a:p>
            <a:pPr marL="399915" lvl="1" indent="0">
              <a:spcBef>
                <a:spcPts val="0"/>
              </a:spcBef>
              <a:buNone/>
            </a:pPr>
            <a:r>
              <a:rPr lang="en-GB" sz="2400" dirty="0">
                <a:latin typeface="Courier New" panose="02070309020205020404" pitchFamily="49" charset="0"/>
                <a:cs typeface="Courier New" panose="02070309020205020404" pitchFamily="49" charset="0"/>
              </a:rPr>
              <a:t>) WITH (</a:t>
            </a:r>
            <a:r>
              <a:rPr lang="en-GB" sz="2400" b="1" dirty="0">
                <a:latin typeface="Courier New" panose="02070309020205020404" pitchFamily="49" charset="0"/>
                <a:cs typeface="Courier New" panose="02070309020205020404" pitchFamily="49" charset="0"/>
              </a:rPr>
              <a:t>PAD_INDEX = ON</a:t>
            </a:r>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FILLFACTOR = 70</a:t>
            </a: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2892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2</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2907BBB4-9417-4657-AEE5-D5B7DD502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EB9CB-736D-40B3-BFCE-BD49F5C6C21F"/>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242EB9CB-736D-40B3-BFCE-BD49F5C6C21F"/>
    <ds:schemaRef ds:uri="http://purl.org/dc/elements/1.1/"/>
    <ds:schemaRef ds:uri="http://purl.org/dc/terms/"/>
    <ds:schemaRef ds:uri="27aa9422-7f1f-4c84-9cdf-302b1a67e513"/>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6612</TotalTime>
  <Words>1004</Words>
  <Application>Microsoft Office PowerPoint</Application>
  <PresentationFormat>Widescreen</PresentationFormat>
  <Paragraphs>163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Segoe</vt:lpstr>
      <vt:lpstr>Segoe UI</vt:lpstr>
      <vt:lpstr>Segoe UI Light</vt:lpstr>
      <vt:lpstr>1_Office Theme</vt:lpstr>
      <vt:lpstr>Overview</vt:lpstr>
      <vt:lpstr>Index Fundamentals</vt:lpstr>
      <vt:lpstr>Clustered Indexes</vt:lpstr>
      <vt:lpstr>Operations on Clustered Indexes</vt:lpstr>
      <vt:lpstr>Non-Clustered Indexes</vt:lpstr>
      <vt:lpstr>Index DMVs</vt:lpstr>
      <vt:lpstr>Filtered Indexes</vt:lpstr>
      <vt:lpstr>Index Fragmentation</vt:lpstr>
      <vt:lpstr>FILLFACTOR and PAD_INDEX</vt:lpstr>
      <vt:lpstr>Removing Fragmentation</vt:lpstr>
      <vt:lpstr>Online Index Operations</vt:lpstr>
      <vt:lpstr>Statistics</vt:lpstr>
      <vt:lpstr>Updating Statistics</vt:lpstr>
      <vt:lpstr>Summary</vt:lpstr>
      <vt:lpstr>Summary</vt:lpstr>
      <vt:lpstr>Summary</vt:lpstr>
      <vt:lpstr>Critical Questions</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officePPID5 elliemae</cp:lastModifiedBy>
  <cp:revision>215</cp:revision>
  <dcterms:created xsi:type="dcterms:W3CDTF">2013-02-15T23:12:42Z</dcterms:created>
  <dcterms:modified xsi:type="dcterms:W3CDTF">2017-09-13T19:35:01Z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