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0"/>
  </p:notesMasterIdLst>
  <p:handoutMasterIdLst>
    <p:handoutMasterId r:id="rId11"/>
  </p:handoutMasterIdLst>
  <p:sldIdLst>
    <p:sldId id="278" r:id="rId5"/>
    <p:sldId id="282" r:id="rId6"/>
    <p:sldId id="314" r:id="rId7"/>
    <p:sldId id="310" r:id="rId8"/>
    <p:sldId id="30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1" autoAdjust="0"/>
    <p:restoredTop sz="94280" autoAdjust="0"/>
  </p:normalViewPr>
  <p:slideViewPr>
    <p:cSldViewPr snapToGrid="0">
      <p:cViewPr varScale="1">
        <p:scale>
          <a:sx n="65" d="100"/>
          <a:sy n="65" d="100"/>
        </p:scale>
        <p:origin x="696" y="66"/>
      </p:cViewPr>
      <p:guideLst/>
    </p:cSldViewPr>
  </p:slideViewPr>
  <p:outlineViewPr>
    <p:cViewPr>
      <p:scale>
        <a:sx n="33" d="100"/>
        <a:sy n="33" d="100"/>
      </p:scale>
      <p:origin x="0" y="-5856"/>
    </p:cViewPr>
  </p:outlineViewPr>
  <p:notesTextViewPr>
    <p:cViewPr>
      <p:scale>
        <a:sx n="1" d="1"/>
        <a:sy n="1" d="1"/>
      </p:scale>
      <p:origin x="0" y="0"/>
    </p:cViewPr>
  </p:notesTextViewPr>
  <p:notesViewPr>
    <p:cSldViewPr snapToGrid="0">
      <p:cViewPr varScale="1">
        <p:scale>
          <a:sx n="52" d="100"/>
          <a:sy n="52" d="100"/>
        </p:scale>
        <p:origin x="286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0" i="0" kern="1200" dirty="0">
                <a:solidFill>
                  <a:schemeClr val="tx1"/>
                </a:solidFill>
                <a:effectLst/>
                <a:latin typeface="+mn-lt"/>
                <a:ea typeface="+mn-ea"/>
                <a:cs typeface="+mn-cs"/>
              </a:rPr>
              <a:t>When modifying data through a view (that is, using INSERT or UPDATE statements) certain limitations exist depending upon the type of view. Views that access multiple tables can only modify one of the tables in the view. Views that use functions, specify DISTINCT, or utilize the GROUP BY clause may not be updated. Additionally, inserting data is prohibited for the following types of views:</a:t>
            </a:r>
          </a:p>
          <a:p>
            <a:r>
              <a:rPr lang="en-IN" sz="1200" kern="1200" dirty="0">
                <a:solidFill>
                  <a:schemeClr val="tx1"/>
                </a:solidFill>
                <a:effectLst/>
                <a:latin typeface="+mn-lt"/>
                <a:ea typeface="+mn-ea"/>
                <a:cs typeface="+mn-cs"/>
              </a:rPr>
              <a:t>* views having columns with derived (i.e., computed) data in the SELECT-list * views that do not contain all columns defined as NOT NULL from the tables from which they were defined</a:t>
            </a:r>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8054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Tables, Schemas &amp; Views</a:t>
            </a:r>
          </a:p>
        </p:txBody>
      </p:sp>
      <p:sp>
        <p:nvSpPr>
          <p:cNvPr id="2" name="Title 1"/>
          <p:cNvSpPr>
            <a:spLocks noGrp="1"/>
          </p:cNvSpPr>
          <p:nvPr>
            <p:ph type="title"/>
          </p:nvPr>
        </p:nvSpPr>
        <p:spPr/>
        <p:txBody>
          <a:bodyPr/>
          <a:lstStyle/>
          <a:p>
            <a:r>
              <a:rPr lang="en-US"/>
              <a:t>Module Overview</a:t>
            </a:r>
            <a:endParaRPr lang="en-US" dirty="0"/>
          </a:p>
        </p:txBody>
      </p:sp>
    </p:spTree>
    <p:extLst>
      <p:ext uri="{BB962C8B-B14F-4D97-AF65-F5344CB8AC3E}">
        <p14:creationId xmlns:p14="http://schemas.microsoft.com/office/powerpoint/2010/main" val="318349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Tables</a:t>
            </a:r>
          </a:p>
        </p:txBody>
      </p:sp>
      <p:sp>
        <p:nvSpPr>
          <p:cNvPr id="3" name="Content Placeholder 2"/>
          <p:cNvSpPr>
            <a:spLocks noGrp="1"/>
          </p:cNvSpPr>
          <p:nvPr>
            <p:ph sz="quarter" idx="10"/>
          </p:nvPr>
        </p:nvSpPr>
        <p:spPr>
          <a:xfrm>
            <a:off x="379413" y="1388226"/>
            <a:ext cx="9403684" cy="5290388"/>
          </a:xfrm>
        </p:spPr>
        <p:txBody>
          <a:bodyPr/>
          <a:lstStyle/>
          <a:p>
            <a:r>
              <a:rPr lang="en-GB" dirty="0"/>
              <a:t>Avoid table names and column names that contain spaces, keywords and symbols</a:t>
            </a:r>
          </a:p>
          <a:p>
            <a:r>
              <a:rPr lang="en-GB" dirty="0"/>
              <a:t>Plan data types for each column</a:t>
            </a:r>
          </a:p>
          <a:p>
            <a:r>
              <a:rPr lang="en-GB" dirty="0"/>
              <a:t>Plan whether to allow NULLs</a:t>
            </a:r>
          </a:p>
          <a:p>
            <a:r>
              <a:rPr lang="en-GB" dirty="0"/>
              <a:t>Plan primary key and foreign key constraints</a:t>
            </a:r>
          </a:p>
          <a:p>
            <a:r>
              <a:rPr lang="en-GB" dirty="0"/>
              <a:t>Plan indexes to optimize performance </a:t>
            </a:r>
          </a:p>
          <a:p>
            <a:endParaRPr lang="en-GB" dirty="0"/>
          </a:p>
          <a:p>
            <a:pPr marL="0" indent="0">
              <a:buNone/>
            </a:pP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Schemas</a:t>
            </a:r>
          </a:p>
        </p:txBody>
      </p:sp>
      <p:sp>
        <p:nvSpPr>
          <p:cNvPr id="3" name="Content Placeholder 2"/>
          <p:cNvSpPr>
            <a:spLocks noGrp="1"/>
          </p:cNvSpPr>
          <p:nvPr>
            <p:ph sz="quarter" idx="10"/>
          </p:nvPr>
        </p:nvSpPr>
        <p:spPr/>
        <p:txBody>
          <a:bodyPr/>
          <a:lstStyle/>
          <a:p>
            <a:r>
              <a:rPr lang="en-GB" dirty="0"/>
              <a:t>Naming boundary</a:t>
            </a:r>
          </a:p>
          <a:p>
            <a:pPr lvl="1"/>
            <a:r>
              <a:rPr lang="en-GB" dirty="0"/>
              <a:t>Logically group database objects</a:t>
            </a:r>
          </a:p>
          <a:p>
            <a:pPr lvl="1"/>
            <a:r>
              <a:rPr lang="en-GB" dirty="0"/>
              <a:t>Use the schema name when referencing database objects to aid name resolution</a:t>
            </a:r>
          </a:p>
          <a:p>
            <a:pPr lvl="1"/>
            <a:endParaRPr lang="en-GB" dirty="0"/>
          </a:p>
          <a:p>
            <a:r>
              <a:rPr lang="en-GB" dirty="0"/>
              <a:t>Security boundary</a:t>
            </a:r>
          </a:p>
          <a:p>
            <a:pPr lvl="1"/>
            <a:r>
              <a:rPr lang="en-GB" dirty="0"/>
              <a:t>Simplify security configuration</a:t>
            </a:r>
          </a:p>
          <a:p>
            <a:pPr lvl="1"/>
            <a:r>
              <a:rPr lang="en-GB" dirty="0"/>
              <a:t>Database objects inherit permissions set at the schema level</a:t>
            </a:r>
          </a:p>
          <a:p>
            <a:pPr marL="457046" lvl="1" indent="0">
              <a:buNone/>
            </a:pPr>
            <a:endParaRPr lang="en-GB" dirty="0"/>
          </a:p>
        </p:txBody>
      </p:sp>
      <p:sp>
        <p:nvSpPr>
          <p:cNvPr id="5" name="TextBox 4"/>
          <p:cNvSpPr txBox="1"/>
          <p:nvPr/>
        </p:nvSpPr>
        <p:spPr>
          <a:xfrm>
            <a:off x="3040084" y="3431969"/>
            <a:ext cx="5292924" cy="523220"/>
          </a:xfrm>
          <a:prstGeom prst="rect">
            <a:avLst/>
          </a:prstGeom>
          <a:noFill/>
        </p:spPr>
        <p:txBody>
          <a:bodyPr wrap="none" rtlCol="0">
            <a:spAutoFit/>
          </a:bodyPr>
          <a:lstStyle/>
          <a:p>
            <a:r>
              <a:rPr lang="en-GB" sz="2800" dirty="0"/>
              <a:t>[Server.][Database.]</a:t>
            </a:r>
            <a:r>
              <a:rPr lang="en-GB" sz="2800" i="1" dirty="0" err="1"/>
              <a:t>Schema.</a:t>
            </a:r>
            <a:r>
              <a:rPr lang="en-GB" sz="2800" dirty="0" err="1"/>
              <a:t>Object</a:t>
            </a:r>
            <a:endParaRPr lang="en-GB" sz="2800" dirty="0"/>
          </a:p>
        </p:txBody>
      </p:sp>
      <p:sp>
        <p:nvSpPr>
          <p:cNvPr id="6" name="TextBox 5"/>
          <p:cNvSpPr txBox="1"/>
          <p:nvPr/>
        </p:nvSpPr>
        <p:spPr>
          <a:xfrm>
            <a:off x="2790702" y="5737322"/>
            <a:ext cx="5439887" cy="523220"/>
          </a:xfrm>
          <a:prstGeom prst="rect">
            <a:avLst/>
          </a:prstGeom>
          <a:noFill/>
        </p:spPr>
        <p:txBody>
          <a:bodyPr wrap="none" rtlCol="0">
            <a:spAutoFit/>
          </a:bodyPr>
          <a:lstStyle/>
          <a:p>
            <a:r>
              <a:rPr lang="en-GB" sz="2800" dirty="0"/>
              <a:t>GRANT EXECUTE ON SCHEMA::Sales</a:t>
            </a:r>
          </a:p>
        </p:txBody>
      </p:sp>
    </p:spTree>
    <p:extLst>
      <p:ext uri="{BB962C8B-B14F-4D97-AF65-F5344CB8AC3E}">
        <p14:creationId xmlns:p14="http://schemas.microsoft.com/office/powerpoint/2010/main" val="367728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Views?</a:t>
            </a:r>
          </a:p>
        </p:txBody>
      </p:sp>
      <p:sp>
        <p:nvSpPr>
          <p:cNvPr id="3" name="Content Placeholder 2"/>
          <p:cNvSpPr>
            <a:spLocks noGrp="1"/>
          </p:cNvSpPr>
          <p:nvPr>
            <p:ph sz="quarter" idx="10"/>
          </p:nvPr>
        </p:nvSpPr>
        <p:spPr>
          <a:xfrm>
            <a:off x="235436" y="1408104"/>
            <a:ext cx="11812587" cy="5290388"/>
          </a:xfrm>
        </p:spPr>
        <p:txBody>
          <a:bodyPr/>
          <a:lstStyle/>
          <a:p>
            <a:r>
              <a:rPr lang="en-GB" dirty="0"/>
              <a:t>A view is a database object referenced in the same way as a table</a:t>
            </a:r>
          </a:p>
          <a:p>
            <a:pPr>
              <a:spcAft>
                <a:spcPts val="1400"/>
              </a:spcAft>
            </a:pPr>
            <a:r>
              <a:rPr lang="en-GB" dirty="0"/>
              <a:t>A view is essentially a named SELECT query</a:t>
            </a:r>
            <a:endParaRPr lang="en-GB" sz="600" dirty="0">
              <a:latin typeface="Courier New" panose="02070309020205020404" pitchFamily="49" charset="0"/>
              <a:cs typeface="Courier New" panose="02070309020205020404" pitchFamily="49" charset="0"/>
            </a:endParaRPr>
          </a:p>
          <a:p>
            <a:pPr marL="0" indent="0">
              <a:spcBef>
                <a:spcPts val="0"/>
              </a:spcBef>
              <a:buNone/>
            </a:pPr>
            <a:r>
              <a:rPr lang="en-GB" sz="2800" dirty="0">
                <a:latin typeface="Courier New" panose="02070309020205020404" pitchFamily="49" charset="0"/>
                <a:cs typeface="Courier New" panose="02070309020205020404" pitchFamily="49" charset="0"/>
              </a:rPr>
              <a:t>	CREATE VIEW </a:t>
            </a:r>
            <a:r>
              <a:rPr lang="en-GB" sz="2800" dirty="0" err="1">
                <a:latin typeface="Courier New" panose="02070309020205020404" pitchFamily="49" charset="0"/>
                <a:cs typeface="Courier New" panose="02070309020205020404" pitchFamily="49" charset="0"/>
              </a:rPr>
              <a:t>HumanResources.EmployeeList</a:t>
            </a:r>
            <a:endParaRPr lang="en-GB" sz="2800" dirty="0">
              <a:latin typeface="Courier New" panose="02070309020205020404" pitchFamily="49" charset="0"/>
              <a:cs typeface="Courier New" panose="02070309020205020404" pitchFamily="49" charset="0"/>
            </a:endParaRPr>
          </a:p>
          <a:p>
            <a:pPr marL="0" indent="0">
              <a:spcBef>
                <a:spcPts val="0"/>
              </a:spcBef>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EmployeeID</a:t>
            </a: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FamilyName</a:t>
            </a: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GivenName</a:t>
            </a:r>
            <a:r>
              <a:rPr lang="en-GB" sz="2800" dirty="0">
                <a:latin typeface="Courier New" panose="02070309020205020404" pitchFamily="49" charset="0"/>
                <a:cs typeface="Courier New" panose="02070309020205020404" pitchFamily="49" charset="0"/>
              </a:rPr>
              <a:t>)</a:t>
            </a:r>
          </a:p>
          <a:p>
            <a:pPr marL="0" indent="0">
              <a:spcBef>
                <a:spcPts val="0"/>
              </a:spcBef>
              <a:buNone/>
            </a:pPr>
            <a:r>
              <a:rPr lang="en-GB" sz="2800" dirty="0">
                <a:latin typeface="Courier New" panose="02070309020205020404" pitchFamily="49" charset="0"/>
                <a:cs typeface="Courier New" panose="02070309020205020404" pitchFamily="49" charset="0"/>
              </a:rPr>
              <a:t>	AS</a:t>
            </a:r>
          </a:p>
          <a:p>
            <a:pPr marL="0" indent="0">
              <a:spcBef>
                <a:spcPts val="0"/>
              </a:spcBef>
              <a:buNone/>
            </a:pPr>
            <a:r>
              <a:rPr lang="en-GB" sz="2800" dirty="0">
                <a:latin typeface="Courier New" panose="02070309020205020404" pitchFamily="49" charset="0"/>
                <a:cs typeface="Courier New" panose="02070309020205020404" pitchFamily="49" charset="0"/>
              </a:rPr>
              <a:t>	SELECT </a:t>
            </a:r>
            <a:r>
              <a:rPr lang="en-GB" sz="2800" dirty="0" err="1">
                <a:latin typeface="Courier New" panose="02070309020205020404" pitchFamily="49" charset="0"/>
                <a:cs typeface="Courier New" panose="02070309020205020404" pitchFamily="49" charset="0"/>
              </a:rPr>
              <a:t>EmployeeID</a:t>
            </a: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LastName</a:t>
            </a: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FirstName</a:t>
            </a:r>
            <a:endParaRPr lang="en-GB" sz="2800" dirty="0">
              <a:latin typeface="Courier New" panose="02070309020205020404" pitchFamily="49" charset="0"/>
              <a:cs typeface="Courier New" panose="02070309020205020404" pitchFamily="49" charset="0"/>
            </a:endParaRPr>
          </a:p>
          <a:p>
            <a:pPr marL="0" indent="0">
              <a:spcBef>
                <a:spcPts val="0"/>
              </a:spcBef>
              <a:buNone/>
            </a:pPr>
            <a:r>
              <a:rPr lang="en-GB" sz="2800" dirty="0">
                <a:latin typeface="Courier New" panose="02070309020205020404" pitchFamily="49" charset="0"/>
                <a:cs typeface="Courier New" panose="02070309020205020404" pitchFamily="49" charset="0"/>
              </a:rPr>
              <a:t>	FROM </a:t>
            </a:r>
            <a:r>
              <a:rPr lang="en-GB" sz="2800" dirty="0" err="1">
                <a:latin typeface="Courier New" panose="02070309020205020404" pitchFamily="49" charset="0"/>
                <a:cs typeface="Courier New" panose="02070309020205020404" pitchFamily="49" charset="0"/>
              </a:rPr>
              <a:t>HumanResources.Employee</a:t>
            </a:r>
            <a:r>
              <a:rPr lang="en-GB" sz="2800"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270075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Views</a:t>
            </a:r>
          </a:p>
        </p:txBody>
      </p:sp>
      <p:sp>
        <p:nvSpPr>
          <p:cNvPr id="3" name="Content Placeholder 2"/>
          <p:cNvSpPr>
            <a:spLocks noGrp="1"/>
          </p:cNvSpPr>
          <p:nvPr>
            <p:ph sz="quarter" idx="10"/>
          </p:nvPr>
        </p:nvSpPr>
        <p:spPr>
          <a:xfrm>
            <a:off x="379413" y="1388226"/>
            <a:ext cx="11626540" cy="5290388"/>
          </a:xfrm>
        </p:spPr>
        <p:txBody>
          <a:bodyPr/>
          <a:lstStyle/>
          <a:p>
            <a:r>
              <a:rPr lang="en-GB" dirty="0"/>
              <a:t>A view does not persist the data unless you have an indexed view</a:t>
            </a:r>
          </a:p>
          <a:p>
            <a:r>
              <a:rPr lang="en-GB" dirty="0"/>
              <a:t>WITH SCHEMABINDING prevents schema changes to the underlying table</a:t>
            </a:r>
          </a:p>
          <a:p>
            <a:r>
              <a:rPr lang="en-GB" dirty="0"/>
              <a:t>Adding a UNIQUE CLUSTERED INDEX to a view makes it an Indexed View</a:t>
            </a:r>
          </a:p>
          <a:p>
            <a:pPr lvl="1"/>
            <a:r>
              <a:rPr lang="en-GB" dirty="0"/>
              <a:t>The data is persisted to disk in its own right, improving performance</a:t>
            </a:r>
          </a:p>
          <a:p>
            <a:r>
              <a:rPr lang="en-GB" dirty="0"/>
              <a:t>Enterprise Edition of SQL Server evaluates indexed views</a:t>
            </a:r>
          </a:p>
          <a:p>
            <a:r>
              <a:rPr lang="en-GB" dirty="0"/>
              <a:t>Inserts and updates to views can only affect one underlying table </a:t>
            </a:r>
          </a:p>
          <a:p>
            <a:pPr marL="0" indent="0">
              <a:buNone/>
            </a:pPr>
            <a:endParaRPr lang="en-US" dirty="0"/>
          </a:p>
        </p:txBody>
      </p:sp>
    </p:spTree>
    <p:extLst>
      <p:ext uri="{BB962C8B-B14F-4D97-AF65-F5344CB8AC3E}">
        <p14:creationId xmlns:p14="http://schemas.microsoft.com/office/powerpoint/2010/main" val="399205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877BE3B927CD4BB77B17401132BE60" ma:contentTypeVersion="" ma:contentTypeDescription="Create a new document." ma:contentTypeScope="" ma:versionID="905f4275bf61bac43ee7f472c19fe3ae">
  <xsd:schema xmlns:xsd="http://www.w3.org/2001/XMLSchema" xmlns:xs="http://www.w3.org/2001/XMLSchema" xmlns:p="http://schemas.microsoft.com/office/2006/metadata/properties" xmlns:ns2="242EB9CB-736D-40B3-BFCE-BD49F5C6C21F" xmlns:ns3="27aa9422-7f1f-4c84-9cdf-302b1a67e513" targetNamespace="http://schemas.microsoft.com/office/2006/metadata/properties" ma:root="true" ma:fieldsID="5499ad026d2da18ee879f60f4bb2be7e" ns2:_="" ns3:_="">
    <xsd:import namespace="242EB9CB-736D-40B3-BFCE-BD49F5C6C21F"/>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2EB9CB-736D-40B3-BFCE-BD49F5C6C21F"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242EB9CB-736D-40B3-BFCE-BD49F5C6C21F">1</Module>
    <Content_x0020_Type xmlns="242EB9CB-736D-40B3-BFCE-BD49F5C6C21F">Slide Presentation</Content_x0020_Type>
    <Status xmlns="242EB9CB-736D-40B3-BFCE-BD49F5C6C21F">Final</Status>
  </documentManagement>
</p:properties>
</file>

<file path=customXml/itemProps1.xml><?xml version="1.0" encoding="utf-8"?>
<ds:datastoreItem xmlns:ds="http://schemas.openxmlformats.org/officeDocument/2006/customXml" ds:itemID="{9EEC2DFB-437A-479C-AC43-74F26DF0E2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2EB9CB-736D-40B3-BFCE-BD49F5C6C21F"/>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55BEFE-992D-49DA-95E4-952F0514D2C7}">
  <ds:schemaRefs>
    <ds:schemaRef ds:uri="http://schemas.microsoft.com/sharepoint/v3/contenttype/forms"/>
  </ds:schemaRefs>
</ds:datastoreItem>
</file>

<file path=customXml/itemProps3.xml><?xml version="1.0" encoding="utf-8"?>
<ds:datastoreItem xmlns:ds="http://schemas.openxmlformats.org/officeDocument/2006/customXml" ds:itemID="{94836393-EA59-4B1B-9C0E-62D0DFC90516}">
  <ds:schemaRefs>
    <ds:schemaRef ds:uri="http://www.w3.org/XML/1998/namespace"/>
    <ds:schemaRef ds:uri="http://schemas.microsoft.com/office/2006/metadata/properties"/>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27aa9422-7f1f-4c84-9cdf-302b1a67e513"/>
    <ds:schemaRef ds:uri="242EB9CB-736D-40B3-BFCE-BD49F5C6C21F"/>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303</Words>
  <Application>Microsoft Office PowerPoint</Application>
  <PresentationFormat>Widescreen</PresentationFormat>
  <Paragraphs>37</Paragraphs>
  <Slides>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Courier New</vt:lpstr>
      <vt:lpstr>Segoe</vt:lpstr>
      <vt:lpstr>Segoe UI</vt:lpstr>
      <vt:lpstr>Segoe UI Light</vt:lpstr>
      <vt:lpstr>1_Office Theme</vt:lpstr>
      <vt:lpstr>Module Overview</vt:lpstr>
      <vt:lpstr>Designing Tables</vt:lpstr>
      <vt:lpstr>Working with Schemas</vt:lpstr>
      <vt:lpstr>What Are Views?</vt:lpstr>
      <vt:lpstr>More about Views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2015-01-14T16:32:36Z</dcterms:created>
  <dcterms:modified xsi:type="dcterms:W3CDTF">2017-09-13T20:01:42Z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0x010100D3877BE3B927CD4BB77B17401132BE60</vt:lpwstr>
  </property>
</Properties>
</file>