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301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81AC3-4A6D-4DC8-84EC-4D54D3BAB5F5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08B21-208B-4216-A5F4-75FA8459D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7D0AF-B164-464E-A750-2DCA7D5D911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263890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6057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505FC-B4B9-4BFA-8CF9-07100CD249B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40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E3512-443A-4DF7-95EA-BAA50045199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334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3BA6D-37B6-40C3-9C17-98B3E60AF5A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505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860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D4FB4-154A-444A-B382-AA2E8443678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61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0E4BB-9114-46E0-B280-D4074AA8CC3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40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59351-2B2C-4C26-810A-83233539F94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71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32F81-F558-43F4-B089-FE95EF063A3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789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69D9D-E57A-4024-AE44-B325C4C1F6C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017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664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5B790-1272-494A-BB70-D2D42BFE817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244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61075-E26C-493F-9E2D-2A71E404B5F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63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EE723-C7EE-4111-8F9A-A4B61DE5212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779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391DF-2247-438E-A983-B945E519990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9829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9DAFF-894A-4D52-958B-7BB04130F18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4275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627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CD8E3-C9DE-4D46-B4B3-B27025D0FEF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529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074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983FB-CE7D-4164-A82E-F7C61943ED2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6323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18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A21B-2306-4B7B-A999-570F6831F6E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7347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481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48126-A5C4-4B9C-8094-9F3B1C5A5E3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8371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0354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5B0FB-50E7-4307-A4BB-D6216293E86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9395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291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C13BA-D7A9-489C-AF34-C91EB0FAF32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041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316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136B6-5B0C-4D03-891C-6CD46C0037A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1443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86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637B7-C771-4407-A943-71BC7F330DF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7411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36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A4530-80FB-4A76-B472-35C570E2EEA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963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54025-BAA7-44FA-989C-719D3B4CD25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442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DB89D5-0C81-4B75-BD4D-8AA229777A6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391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3F3C1-506D-45C3-B9B7-1DCCFD2A746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0483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3967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307BD-FBB4-4B7C-A3B5-3609F11A56D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1507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515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F42EB-53B4-405A-83C4-BF0703213C7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619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806A47-BFC2-4D6A-8EF1-37205B67CF45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1528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01141B-FEDB-4295-B5B6-E34964AE435B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700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791F3E-E2AA-4428-9E8F-78A43011EED1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741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AEAE5C-2F79-485C-8C9B-C3264FA3032B}" type="slidenum">
              <a:rPr lang="en-US" sz="1200"/>
              <a:pPr algn="r"/>
              <a:t>38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139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A6BB82D-BFB0-4CD5-8E61-EA8D09243711}" type="slidenum">
              <a:rPr lang="en-US" sz="1200"/>
              <a:pPr algn="r"/>
              <a:t>39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62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C603D-7733-4148-835F-B28017229F9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48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7D803-0190-4F41-A0A2-1F5A7D2ED48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85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0BB20-B67E-4C34-AC62-5E4D185BCB8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922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CC612-4387-4419-A05A-8C786F288F5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91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E24B6-EDE4-463F-A8BC-3F5B41D0857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7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ECFAD-3088-4221-A936-6B5B422AB66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44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37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7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00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62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11D2-CCBB-4C81-8E4E-718EB0B3CE8B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28600" y="1371600"/>
            <a:ext cx="8289925" cy="2514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Object-Oriented Programming Using C#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733800"/>
            <a:ext cx="8458200" cy="23622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charset="2"/>
              <a:buNone/>
            </a:pPr>
            <a:r>
              <a:rPr lang="en-US" sz="3600" dirty="0" smtClean="0"/>
              <a:t> </a:t>
            </a:r>
          </a:p>
          <a:p>
            <a:pPr algn="ctr"/>
            <a:r>
              <a:rPr lang="en-US" sz="3200" dirty="0" smtClean="0"/>
              <a:t> </a:t>
            </a:r>
            <a:endParaRPr lang="en-US" sz="36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class Errors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307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16652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Num1=0;</a:t>
            </a:r>
          </a:p>
          <a:p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Num2=20;</a:t>
            </a:r>
          </a:p>
          <a:p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Num3;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3429000"/>
            <a:ext cx="20367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Num3=Num2/Num1;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38200" y="3886200"/>
            <a:ext cx="6629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Console.WriteLine(“The Result is {0}”, Num3);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914400" y="4419600"/>
            <a:ext cx="307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3505200" y="1905000"/>
            <a:ext cx="379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Arial" charset="0"/>
              </a:rPr>
              <a:t>Division by zero is a run-time error. </a:t>
            </a:r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H="1">
            <a:off x="3048000" y="22860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Errors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 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0" grpId="0"/>
      <p:bldP spid="4382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66800" y="1614487"/>
            <a:ext cx="198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class Errors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19200" y="1919287"/>
            <a:ext cx="269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95400" y="2376487"/>
            <a:ext cx="2743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60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Num1=10;</a:t>
            </a:r>
          </a:p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 Num2=2;</a:t>
            </a:r>
          </a:p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 Num3;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95400" y="3290887"/>
            <a:ext cx="2781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Num3=Num2/Num1;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295400" y="3671887"/>
            <a:ext cx="6629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Console.WriteLine(“The Result is {0}”, Num3);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95400" y="4129087"/>
            <a:ext cx="307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39304" name="Text Box 8"/>
          <p:cNvSpPr txBox="1">
            <a:spLocks noChangeArrowheads="1"/>
          </p:cNvSpPr>
          <p:nvPr/>
        </p:nvSpPr>
        <p:spPr bwMode="auto">
          <a:xfrm>
            <a:off x="1524000" y="4891087"/>
            <a:ext cx="2146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Arial" charset="0"/>
              </a:rPr>
              <a:t>Expected result = 5</a:t>
            </a:r>
          </a:p>
        </p:txBody>
      </p:sp>
      <p:sp>
        <p:nvSpPr>
          <p:cNvPr id="439305" name="Text Box 9"/>
          <p:cNvSpPr txBox="1">
            <a:spLocks noChangeArrowheads="1"/>
          </p:cNvSpPr>
          <p:nvPr/>
        </p:nvSpPr>
        <p:spPr bwMode="auto">
          <a:xfrm>
            <a:off x="1524000" y="5424487"/>
            <a:ext cx="2171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Arial" charset="0"/>
              </a:rPr>
              <a:t>Present result = 0.2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Errors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 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609600" y="3595687"/>
            <a:ext cx="762000" cy="1600200"/>
          </a:xfrm>
          <a:prstGeom prst="curved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609600" y="3595687"/>
            <a:ext cx="762000" cy="2209800"/>
          </a:xfrm>
          <a:prstGeom prst="curved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191000" y="4586287"/>
            <a:ext cx="28194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</a:rPr>
              <a:t>This is a logical error.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  <a:latin typeface="Arial" charset="0"/>
              </a:rPr>
              <a:t>The correct statement should be: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Num3=Num1/Num2;</a:t>
            </a:r>
          </a:p>
          <a:p>
            <a:endParaRPr lang="en-US" sz="200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439305" idx="3"/>
          </p:cNvCxnSpPr>
          <p:nvPr/>
        </p:nvCxnSpPr>
        <p:spPr>
          <a:xfrm flipV="1">
            <a:off x="3695700" y="5119687"/>
            <a:ext cx="419100" cy="488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/>
      <p:bldP spid="439305" grpId="0"/>
      <p:bldP spid="12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Exception Classes</a:t>
            </a: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1905000"/>
            <a:ext cx="5715000" cy="4114800"/>
            <a:chOff x="1468120" y="2057400"/>
            <a:chExt cx="5562600" cy="3962400"/>
          </a:xfrm>
        </p:grpSpPr>
        <p:pic>
          <p:nvPicPr>
            <p:cNvPr id="12293" name="Picture 4" descr="CCM01238.WM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8120" y="2400300"/>
              <a:ext cx="1524000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Cloud Callout 6"/>
            <p:cNvSpPr/>
            <p:nvPr/>
          </p:nvSpPr>
          <p:spPr>
            <a:xfrm>
              <a:off x="3068913" y="2057400"/>
              <a:ext cx="3961807" cy="1320800"/>
            </a:xfrm>
            <a:prstGeom prst="cloudCallout">
              <a:avLst>
                <a:gd name="adj1" fmla="val -56626"/>
                <a:gd name="adj2" fmla="val 7927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95" name="TextBox 11"/>
            <p:cNvSpPr txBox="1">
              <a:spLocks noChangeArrowheads="1"/>
            </p:cNvSpPr>
            <p:nvPr/>
          </p:nvSpPr>
          <p:spPr bwMode="auto">
            <a:xfrm>
              <a:off x="3396488" y="2424289"/>
              <a:ext cx="3352800" cy="385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C00000"/>
                  </a:solidFill>
                  <a:latin typeface="Arial" charset="0"/>
                  <a:cs typeface="Arial" charset="0"/>
                </a:rPr>
                <a:t>What are exception classes?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Exception Classes (Contd.)</a:t>
            </a: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13315" name="Picture 7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2536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3200400" y="1752600"/>
            <a:ext cx="3886200" cy="1066800"/>
          </a:xfrm>
          <a:prstGeom prst="wedgeRectCallout">
            <a:avLst>
              <a:gd name="adj1" fmla="val -76997"/>
              <a:gd name="adj2" fmla="val 61324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3124200" y="1905000"/>
            <a:ext cx="403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understand exception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Exception Classes (Contd.)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598613"/>
            <a:ext cx="6781800" cy="381158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Exception classes are directly or indirectly derived from the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System.Exception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class.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Some of the exception classes derived from the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System.Exception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class are: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System.ApplicationException</a:t>
            </a:r>
            <a:r>
              <a:rPr lang="en-US" sz="1800" dirty="0" smtClean="0">
                <a:latin typeface="Arial" charset="0"/>
                <a:cs typeface="Times New Roman" pitchFamily="18" charset="0"/>
              </a:rPr>
              <a:t> class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System.SystemException</a:t>
            </a:r>
            <a:r>
              <a:rPr lang="en-US" sz="1800" dirty="0" smtClean="0">
                <a:latin typeface="Arial" charset="0"/>
                <a:cs typeface="Times New Roman" pitchFamily="18" charset="0"/>
              </a:rPr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Exception Classes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598613"/>
            <a:ext cx="7010400" cy="106838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hierarchy of exception classes is displayed in the following figure.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14364" y="3048000"/>
            <a:ext cx="5263708" cy="1524000"/>
            <a:chOff x="2041" y="4127"/>
            <a:chExt cx="5932" cy="1548"/>
          </a:xfrm>
        </p:grpSpPr>
        <p:sp>
          <p:nvSpPr>
            <p:cNvPr id="15366" name="Text Box 28"/>
            <p:cNvSpPr txBox="1">
              <a:spLocks noChangeArrowheads="1"/>
            </p:cNvSpPr>
            <p:nvPr/>
          </p:nvSpPr>
          <p:spPr bwMode="auto">
            <a:xfrm>
              <a:off x="4151" y="4127"/>
              <a:ext cx="2098" cy="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i="1" dirty="0" smtClean="0"/>
                <a:t>System. Exception</a:t>
              </a:r>
              <a:endParaRPr lang="en-US" sz="1200" i="1" dirty="0"/>
            </a:p>
            <a:p>
              <a:endParaRPr lang="en-US" dirty="0"/>
            </a:p>
          </p:txBody>
        </p:sp>
        <p:sp>
          <p:nvSpPr>
            <p:cNvPr id="15367" name="Text Box 29"/>
            <p:cNvSpPr txBox="1">
              <a:spLocks noChangeArrowheads="1"/>
            </p:cNvSpPr>
            <p:nvPr/>
          </p:nvSpPr>
          <p:spPr bwMode="auto">
            <a:xfrm>
              <a:off x="2041" y="5128"/>
              <a:ext cx="3010" cy="5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 smtClean="0"/>
                <a:t>System.ApplicationException</a:t>
              </a:r>
              <a:endParaRPr lang="en-US" sz="1400" dirty="0"/>
            </a:p>
            <a:p>
              <a:endParaRPr lang="en-US" dirty="0"/>
            </a:p>
          </p:txBody>
        </p:sp>
        <p:sp>
          <p:nvSpPr>
            <p:cNvPr id="15368" name="Text Box 30"/>
            <p:cNvSpPr txBox="1">
              <a:spLocks noChangeArrowheads="1"/>
            </p:cNvSpPr>
            <p:nvPr/>
          </p:nvSpPr>
          <p:spPr bwMode="auto">
            <a:xfrm>
              <a:off x="5252" y="5128"/>
              <a:ext cx="2721" cy="5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/>
                <a:t>System.SystemException</a:t>
              </a:r>
            </a:p>
            <a:p>
              <a:endParaRPr lang="en-US"/>
            </a:p>
          </p:txBody>
        </p:sp>
        <p:cxnSp>
          <p:nvCxnSpPr>
            <p:cNvPr id="15369" name="AutoShape 31"/>
            <p:cNvCxnSpPr>
              <a:cxnSpLocks noChangeShapeType="1"/>
            </p:cNvCxnSpPr>
            <p:nvPr/>
          </p:nvCxnSpPr>
          <p:spPr bwMode="auto">
            <a:xfrm>
              <a:off x="5051" y="4561"/>
              <a:ext cx="0" cy="2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370" name="AutoShape 32"/>
            <p:cNvCxnSpPr>
              <a:cxnSpLocks noChangeShapeType="1"/>
            </p:cNvCxnSpPr>
            <p:nvPr/>
          </p:nvCxnSpPr>
          <p:spPr bwMode="auto">
            <a:xfrm flipH="1">
              <a:off x="4513" y="4847"/>
              <a:ext cx="5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371" name="AutoShape 33"/>
            <p:cNvCxnSpPr>
              <a:cxnSpLocks noChangeShapeType="1"/>
            </p:cNvCxnSpPr>
            <p:nvPr/>
          </p:nvCxnSpPr>
          <p:spPr bwMode="auto">
            <a:xfrm flipH="1">
              <a:off x="5051" y="4847"/>
              <a:ext cx="5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372" name="AutoShape 34"/>
            <p:cNvCxnSpPr>
              <a:cxnSpLocks noChangeShapeType="1"/>
            </p:cNvCxnSpPr>
            <p:nvPr/>
          </p:nvCxnSpPr>
          <p:spPr bwMode="auto">
            <a:xfrm>
              <a:off x="4513" y="4847"/>
              <a:ext cx="0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373" name="AutoShape 35"/>
            <p:cNvCxnSpPr>
              <a:cxnSpLocks noChangeShapeType="1"/>
            </p:cNvCxnSpPr>
            <p:nvPr/>
          </p:nvCxnSpPr>
          <p:spPr bwMode="auto">
            <a:xfrm>
              <a:off x="5589" y="4847"/>
              <a:ext cx="0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Exception Classes (Contd.)</a:t>
            </a:r>
          </a:p>
        </p:txBody>
      </p:sp>
      <p:sp>
        <p:nvSpPr>
          <p:cNvPr id="16388" name="Rectangle 2"/>
          <p:cNvSpPr txBox="1">
            <a:spLocks noChangeArrowheads="1"/>
          </p:cNvSpPr>
          <p:nvPr/>
        </p:nvSpPr>
        <p:spPr bwMode="auto">
          <a:xfrm>
            <a:off x="304800" y="1600201"/>
            <a:ext cx="6934200" cy="411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Arial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System.SystemException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Arial" charset="0"/>
                <a:cs typeface="Times New Roman" pitchFamily="18" charset="0"/>
              </a:rPr>
              <a:t>class acts as a base class for all the predefined system exceptions.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Arial" charset="0"/>
                <a:cs typeface="Times New Roman" pitchFamily="18" charset="0"/>
              </a:rPr>
              <a:t> The following table describes some of the classes derived from the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System.SystemException</a:t>
            </a:r>
            <a:r>
              <a:rPr lang="en-US" sz="2000" dirty="0">
                <a:latin typeface="Arial" charset="0"/>
                <a:cs typeface="Times New Roman" pitchFamily="18" charset="0"/>
              </a:rPr>
              <a:t> class</a:t>
            </a:r>
            <a:r>
              <a:rPr lang="en-US" sz="1800" dirty="0">
                <a:latin typeface="Arial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641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06011"/>
              </p:ext>
            </p:extLst>
          </p:nvPr>
        </p:nvGraphicFramePr>
        <p:xfrm>
          <a:off x="381000" y="3124200"/>
          <a:ext cx="6705600" cy="2628898"/>
        </p:xfrm>
        <a:graphic>
          <a:graphicData uri="http://schemas.openxmlformats.org/drawingml/2006/table">
            <a:tbl>
              <a:tblPr/>
              <a:tblGrid>
                <a:gridCol w="2991346"/>
                <a:gridCol w="3714254"/>
              </a:tblGrid>
              <a:tr h="3048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Exception Classes</a:t>
                      </a:r>
                      <a:endParaRPr kumimoji="0" lang="fr-FR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fr-FR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System.IO.IOException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Handles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I/O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errors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System.IndexOutOfRangeException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Handles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errors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generated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when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refers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to an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element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which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out of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bound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System.NullReferenceException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Handles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errors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generated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during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of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dereferencing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null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object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System.DivideByZeroException</a:t>
                      </a: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Handles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errors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generated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during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of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dividing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dividend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with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zero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System.InvalidCastException</a:t>
                      </a: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Handles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errors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generated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during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typecasting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System.OutOfMemoryException</a:t>
                      </a: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Handles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memory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allocation to the application </a:t>
                      </a: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errors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</a:t>
            </a: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57400" y="1905000"/>
            <a:ext cx="5349875" cy="4114800"/>
            <a:chOff x="2209800" y="2057400"/>
            <a:chExt cx="5207000" cy="3962400"/>
          </a:xfrm>
        </p:grpSpPr>
        <p:pic>
          <p:nvPicPr>
            <p:cNvPr id="17413" name="Picture 4" descr="CCM01238.WM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9800" y="2400300"/>
              <a:ext cx="1524000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Cloud Callout 6"/>
            <p:cNvSpPr/>
            <p:nvPr/>
          </p:nvSpPr>
          <p:spPr>
            <a:xfrm>
              <a:off x="4138090" y="2057400"/>
              <a:ext cx="3114929" cy="1219906"/>
            </a:xfrm>
            <a:prstGeom prst="cloudCallout">
              <a:avLst>
                <a:gd name="adj1" fmla="val -72102"/>
                <a:gd name="adj2" fmla="val 77267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15" name="TextBox 11"/>
            <p:cNvSpPr txBox="1">
              <a:spLocks noChangeArrowheads="1"/>
            </p:cNvSpPr>
            <p:nvPr/>
          </p:nvSpPr>
          <p:spPr bwMode="auto">
            <a:xfrm>
              <a:off x="4064000" y="2350911"/>
              <a:ext cx="3352800" cy="68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C00000"/>
                  </a:solidFill>
                  <a:latin typeface="Arial" charset="0"/>
                  <a:cs typeface="Arial" charset="0"/>
                </a:rPr>
                <a:t>How can I handle exceptions?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pic>
        <p:nvPicPr>
          <p:cNvPr id="18435" name="Picture 7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2536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048000" y="1752600"/>
            <a:ext cx="3886200" cy="1066800"/>
          </a:xfrm>
          <a:prstGeom prst="wedgeRectCallout">
            <a:avLst>
              <a:gd name="adj1" fmla="val -76997"/>
              <a:gd name="adj2" fmla="val 61324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3124200" y="1905000"/>
            <a:ext cx="403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understand how you can handle exceptions.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1598613"/>
            <a:ext cx="7315200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You can handle an exception in your program by using an exception handler.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In exception handling, the application is divided into blocks of code. A block that shows the probability of raising an error contains one or more exception handlers. 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These handlers follow a controlled structure and a uniform way of handling the system level and application level errors.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blocks for exception handling can be implemented using the following keywords:</a:t>
            </a:r>
          </a:p>
          <a:p>
            <a:pPr lvl="1"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US" sz="1800" dirty="0" smtClean="0"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catch</a:t>
            </a:r>
            <a:endParaRPr lang="en-US" sz="1800" dirty="0" smtClean="0"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finally</a:t>
            </a:r>
            <a:endParaRPr lang="en-US" sz="18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5588" y="1598613"/>
            <a:ext cx="7315200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In this session, you will learn to:</a:t>
            </a:r>
            <a:endParaRPr lang="en-US" sz="1800" dirty="0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Describe exceptions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Handle exceptions</a:t>
            </a:r>
          </a:p>
          <a:p>
            <a:pPr lvl="1" eaLnBrk="1" hangingPunct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 (Contd.)</a:t>
            </a:r>
          </a:p>
        </p:txBody>
      </p:sp>
      <p:pic>
        <p:nvPicPr>
          <p:cNvPr id="20483" name="Picture 7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2536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048000" y="1752600"/>
            <a:ext cx="3886200" cy="1066800"/>
          </a:xfrm>
          <a:prstGeom prst="wedgeRectCallout">
            <a:avLst>
              <a:gd name="adj1" fmla="val -76997"/>
              <a:gd name="adj2" fmla="val 61324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2971800" y="1905000"/>
            <a:ext cx="403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understand each of these keywords in detail.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1000" y="1598613"/>
            <a:ext cx="7315200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guards statements that may throw an exception</a:t>
            </a:r>
            <a:r>
              <a:rPr lang="en-US" sz="2000" dirty="0" smtClean="0"/>
              <a:t>. 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The syntax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is: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try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//statements that may cause an exception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sz="1600" dirty="0" smtClean="0">
              <a:latin typeface="Arial" charset="0"/>
              <a:cs typeface="Times New Roman" pitchFamily="18" charset="0"/>
            </a:endParaRPr>
          </a:p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checks statements that are enclosed within it and defines the scope of the exception handlers associated with it.</a:t>
            </a:r>
          </a:p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must have at least one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block.</a:t>
            </a:r>
          </a:p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You can associate an exception handler with the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try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by providing one or more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catch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blocks, immediately after the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try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block.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8600" y="1598613"/>
            <a:ext cx="7315200" cy="45704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syntax of attaching the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catch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with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is:</a:t>
            </a:r>
          </a:p>
          <a:p>
            <a:pPr marL="800100" lvl="1" indent="-342900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marL="800100" lvl="1" indent="-342900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//statements that may cause an exception</a:t>
            </a:r>
          </a:p>
          <a:p>
            <a:pPr marL="800100" lvl="1" indent="-342900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1" indent="-342900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catch (…)</a:t>
            </a:r>
          </a:p>
          <a:p>
            <a:pPr marL="800100" lvl="1" indent="-342900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//error handling code</a:t>
            </a:r>
          </a:p>
          <a:p>
            <a:pPr marL="800100" lvl="1" indent="-342900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81000" indent="-381000">
              <a:lnSpc>
                <a:spcPct val="80000"/>
              </a:lnSpc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statement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takes an object of the exception class as a parameter, which refers to the raised exception.</a:t>
            </a:r>
            <a:r>
              <a:rPr lang="en-US" sz="2000" dirty="0" smtClean="0"/>
              <a:t> </a:t>
            </a:r>
          </a:p>
          <a:p>
            <a:pPr marL="381000" indent="-381000">
              <a:lnSpc>
                <a:spcPct val="80000"/>
              </a:lnSpc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When the exception is caught, the statements within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are executed.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1000" y="1598613"/>
            <a:ext cx="7315200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following code shows the use of the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catch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 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using System;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namespace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Add_Nums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AddNumbers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public static void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Adding_Numbers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(int number1, int number2)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try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int res = number1/number2;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Console.WriteLine(res);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}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598613"/>
            <a:ext cx="7008812" cy="48783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catch (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DivideByZeroException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e) //Exception-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//handler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Console.WriteLine("Exception caught. {0} ", 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//This executes after the catch block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Console.WriteLine("After handling the exception");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public static void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AddNumbers.Adding_Numbers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(10,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Console.ReadLine();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}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 (Contd.)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8600" y="1598613"/>
            <a:ext cx="7315200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is used to execute a given set of statements, whether an exception is thrown or not.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The syntax to declare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 is: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try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//statements that may cause an exception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catch (…)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//error handling code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600" dirty="0" smtClean="0">
                <a:latin typeface="Courier New" pitchFamily="49" charset="0"/>
                <a:cs typeface="Times New Roman" pitchFamily="18" charset="0"/>
              </a:rPr>
              <a:t>finally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6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600" dirty="0" smtClean="0">
                <a:latin typeface="Courier New" pitchFamily="49" charset="0"/>
                <a:cs typeface="Times New Roman" pitchFamily="18" charset="0"/>
              </a:rPr>
              <a:t>	//statements to be executed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600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2588" y="1598613"/>
            <a:ext cx="7008812" cy="48783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following code shows the use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block: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using System;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namespace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Add_Nums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class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AddNumbers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{</a:t>
            </a: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int result;</a:t>
            </a: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AddNumbers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{</a:t>
            </a: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result = 0;</a:t>
            </a: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}</a:t>
            </a: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public void Divide(int number1, </a:t>
            </a: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int number2)</a:t>
            </a:r>
          </a:p>
          <a:p>
            <a:pPr lvl="2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{</a:t>
            </a:r>
          </a:p>
          <a:p>
            <a:pPr>
              <a:buFontTx/>
              <a:buBlip>
                <a:blip r:embed="rId3"/>
              </a:buBlip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5344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 (Contd.)</a:t>
            </a: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  <a:p>
            <a:pPr marL="0" lvl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1000" y="1598613"/>
            <a:ext cx="7008812" cy="48783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try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{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    result = number1 / number2;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}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catch (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DivideByZeroException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e)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{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    Console.WriteLine("Exception caught.{0} ", e);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}</a:t>
            </a:r>
          </a:p>
          <a:p>
            <a:pPr>
              <a:buFontTx/>
              <a:buBlip>
                <a:blip r:embed="rId3"/>
              </a:buBlip>
            </a:pPr>
            <a:endParaRPr lang="en-US" sz="1600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5344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Handling Exceptions (Contd.)</a:t>
            </a: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  <a:p>
            <a:pPr marL="0" lvl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4988" y="1598613"/>
            <a:ext cx="7008812" cy="48783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finally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{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Console.WriteLine("Result is {0}", result);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}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}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public static void Main(string[]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{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AddNumbers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Division = new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AddNumbers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Division.Divide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(10, 0);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Console.ReadLine();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}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5344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Handling Exceptions (Contd.)</a:t>
            </a: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  <a:p>
            <a:pPr marL="0" lvl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Implementing the User-Defined Exceptions</a:t>
            </a: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43000" y="1905000"/>
            <a:ext cx="5715000" cy="4114800"/>
            <a:chOff x="1319784" y="2057400"/>
            <a:chExt cx="5562600" cy="3962400"/>
          </a:xfrm>
        </p:grpSpPr>
        <p:pic>
          <p:nvPicPr>
            <p:cNvPr id="3077" name="Picture 4" descr="CCM01238.WM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9784" y="2400300"/>
              <a:ext cx="1524000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Cloud Callout 6"/>
            <p:cNvSpPr/>
            <p:nvPr/>
          </p:nvSpPr>
          <p:spPr>
            <a:xfrm>
              <a:off x="2920577" y="2057400"/>
              <a:ext cx="3961807" cy="1219906"/>
            </a:xfrm>
            <a:prstGeom prst="cloudCallout">
              <a:avLst>
                <a:gd name="adj1" fmla="val -56626"/>
                <a:gd name="adj2" fmla="val 7927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79" name="TextBox 11"/>
            <p:cNvSpPr txBox="1">
              <a:spLocks noChangeArrowheads="1"/>
            </p:cNvSpPr>
            <p:nvPr/>
          </p:nvSpPr>
          <p:spPr bwMode="auto">
            <a:xfrm>
              <a:off x="3099816" y="2350911"/>
              <a:ext cx="3353012" cy="67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C00000"/>
                  </a:solidFill>
                  <a:latin typeface="Arial" charset="0"/>
                  <a:cs typeface="Arial" charset="0"/>
                </a:rPr>
                <a:t>What are user-defined exceptions?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Describing Exceptions </a:t>
            </a: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43000" y="1905000"/>
            <a:ext cx="5715000" cy="4114800"/>
            <a:chOff x="2209800" y="2057400"/>
            <a:chExt cx="5562600" cy="3962400"/>
          </a:xfrm>
        </p:grpSpPr>
        <p:pic>
          <p:nvPicPr>
            <p:cNvPr id="3077" name="Picture 4" descr="CCM01238.WM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9800" y="2400300"/>
              <a:ext cx="1524000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Cloud Callout 6"/>
            <p:cNvSpPr/>
            <p:nvPr/>
          </p:nvSpPr>
          <p:spPr>
            <a:xfrm>
              <a:off x="3810593" y="2057400"/>
              <a:ext cx="3961807" cy="1219906"/>
            </a:xfrm>
            <a:prstGeom prst="cloudCallout">
              <a:avLst>
                <a:gd name="adj1" fmla="val -56626"/>
                <a:gd name="adj2" fmla="val 7927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79" name="TextBox 11"/>
            <p:cNvSpPr txBox="1">
              <a:spLocks noChangeArrowheads="1"/>
            </p:cNvSpPr>
            <p:nvPr/>
          </p:nvSpPr>
          <p:spPr bwMode="auto">
            <a:xfrm>
              <a:off x="4064000" y="2350911"/>
              <a:ext cx="3352800" cy="385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C00000"/>
                  </a:solidFill>
                  <a:latin typeface="Arial" charset="0"/>
                  <a:cs typeface="Arial" charset="0"/>
                </a:rPr>
                <a:t>What are exceptions?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 err="1" smtClean="0">
                <a:latin typeface="+mj-lt"/>
                <a:cs typeface="Times New Roman" pitchFamily="18" charset="0"/>
              </a:rPr>
              <a:t>Impementing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b="1" dirty="0">
                <a:latin typeface="+mj-lt"/>
                <a:cs typeface="Times New Roman" pitchFamily="18" charset="0"/>
              </a:rPr>
              <a:t>the User-Defined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000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4099" name="Picture 7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2536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276600" y="1752600"/>
            <a:ext cx="3886200" cy="1066800"/>
          </a:xfrm>
          <a:prstGeom prst="wedgeRectCallout">
            <a:avLst>
              <a:gd name="adj1" fmla="val -76997"/>
              <a:gd name="adj2" fmla="val 61324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3200400" y="1905000"/>
            <a:ext cx="403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understand user-defined exception.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1000" y="1598613"/>
            <a:ext cx="6781800" cy="365918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In C#, you can create your own exception class. Such kinds of exceptions are known as user-defined exceptions.</a:t>
            </a:r>
          </a:p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Exception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class must be the base class for all the exceptions in C#.</a:t>
            </a:r>
            <a:r>
              <a:rPr lang="en-IN" sz="2000" dirty="0" smtClean="0">
                <a:latin typeface="Arial" charset="0"/>
                <a:cs typeface="Times New Roman" pitchFamily="18" charset="0"/>
              </a:rPr>
              <a:t> </a:t>
            </a: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user-defined exception classes must follow the hierarchy of either the exception class or one of the standard inherited classes.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Implementing the User-Defined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Creating the User-Defined Exceptions</a:t>
            </a:r>
            <a:endParaRPr lang="en-US" sz="2800" b="1" dirty="0">
              <a:latin typeface="+mj-lt"/>
            </a:endParaRP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66800" y="1905000"/>
            <a:ext cx="6019800" cy="4114800"/>
            <a:chOff x="1393952" y="2057400"/>
            <a:chExt cx="5859272" cy="3962400"/>
          </a:xfrm>
        </p:grpSpPr>
        <p:pic>
          <p:nvPicPr>
            <p:cNvPr id="6149" name="Picture 4" descr="CCM01238.WM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3952" y="2400300"/>
              <a:ext cx="1524000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Cloud Callout 6"/>
            <p:cNvSpPr/>
            <p:nvPr/>
          </p:nvSpPr>
          <p:spPr>
            <a:xfrm>
              <a:off x="2994745" y="2057400"/>
              <a:ext cx="4258479" cy="1394178"/>
            </a:xfrm>
            <a:prstGeom prst="cloudCallout">
              <a:avLst>
                <a:gd name="adj1" fmla="val -56626"/>
                <a:gd name="adj2" fmla="val 7927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151" name="TextBox 11"/>
            <p:cNvSpPr txBox="1">
              <a:spLocks noChangeArrowheads="1"/>
            </p:cNvSpPr>
            <p:nvPr/>
          </p:nvSpPr>
          <p:spPr bwMode="auto">
            <a:xfrm>
              <a:off x="3248152" y="2424289"/>
              <a:ext cx="3353012" cy="67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C00000"/>
                  </a:solidFill>
                  <a:latin typeface="Arial" charset="0"/>
                  <a:cs typeface="Arial" charset="0"/>
                </a:rPr>
                <a:t>How can I create </a:t>
              </a:r>
            </a:p>
            <a:p>
              <a:pPr algn="ctr"/>
              <a:r>
                <a:rPr lang="en-US" sz="2000">
                  <a:solidFill>
                    <a:srgbClr val="C00000"/>
                  </a:solidFill>
                  <a:latin typeface="Arial" charset="0"/>
                  <a:cs typeface="Arial" charset="0"/>
                </a:rPr>
                <a:t>user-defined exceptions?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Creating the User-Defined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800" b="1" dirty="0">
              <a:latin typeface="+mj-lt"/>
            </a:endParaRP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7171" name="Picture 7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05000"/>
            <a:ext cx="2536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2819400" y="1981200"/>
            <a:ext cx="4572000" cy="838200"/>
          </a:xfrm>
          <a:prstGeom prst="wedgeRectCallout">
            <a:avLst>
              <a:gd name="adj1" fmla="val -73766"/>
              <a:gd name="adj2" fmla="val 62363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2895600" y="2035175"/>
            <a:ext cx="510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understand the implementation </a:t>
            </a:r>
            <a:b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</a:br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of the user-defined exceptions.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Creating the User-Defined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524000"/>
            <a:ext cx="6705600" cy="404018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User-defined exception classes are derived from the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ApplicationException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class.</a:t>
            </a:r>
            <a:r>
              <a:rPr lang="en-US" sz="2000" dirty="0" smtClean="0">
                <a:latin typeface="Arial" charset="0"/>
              </a:rPr>
              <a:t> </a:t>
            </a:r>
          </a:p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Consider the following code snippet of user-defined exception named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CountIsZeroException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: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using System;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namespace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UserDefineEx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CountZero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{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static void Main(string[]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{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		Calculate calc = new Calculate();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try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Creating the User-Defined Exceptions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524000"/>
            <a:ext cx="6324600" cy="4114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lvl="1">
              <a:buFontTx/>
              <a:buNone/>
            </a:pP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calc.DoAverage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}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catch (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CountIsZeroException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e)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{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Console.WriteLine("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CountIsZeroException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: {0}",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e.Message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}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   Console.ReadLine();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CountIsZeroException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ApplicationException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Creating the User-Defined Exceptions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0" y="1447800"/>
            <a:ext cx="5561012" cy="472598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CountIsZeroException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(string message): base(message)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{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	  }</a:t>
            </a:r>
            <a:r>
              <a:rPr lang="en-US" sz="1600" dirty="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public class Calculate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int sum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int count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float average;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public void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DoAverage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if (count == 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throw (new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CountIsZeroException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("Zero count in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DoAverage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Creating the User-Defined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24000"/>
            <a:ext cx="4722812" cy="42672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else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average = sum/count;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    }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Creating the User-Defined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598613"/>
            <a:ext cx="6400800" cy="39639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To implement user-defined exceptions you need to raise your exception and throw an object of the user-defined exception class.</a:t>
            </a:r>
          </a:p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You can use the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statement to raise your own exceptions as shown in the following code snippet: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public void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DoAverage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{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	if (count == 0)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throw (new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CountIsZeroException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("Zero count 	in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DoAverage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"));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		else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     average = sum/count;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Creating the User-Defined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0" y="1598613"/>
            <a:ext cx="6096000" cy="4116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You can throw an object of an exception class by using the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statement.</a:t>
            </a:r>
          </a:p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object should be directly or indirectly derived from the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System.Exception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class. </a:t>
            </a:r>
          </a:p>
          <a:p>
            <a:pPr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following code snippet shows the use of the throw statement in the catch block to throw an object of the current exception: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catch(Exception caught)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{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. . .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throw caught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Describing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000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4099" name="Picture 7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2536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962400" y="1752600"/>
            <a:ext cx="3352800" cy="1066800"/>
          </a:xfrm>
          <a:prstGeom prst="wedgeRectCallout">
            <a:avLst>
              <a:gd name="adj1" fmla="val -77651"/>
              <a:gd name="adj2" fmla="val 57753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3810000" y="1905000"/>
            <a:ext cx="358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understand the concept of exceptions.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1598613"/>
            <a:ext cx="6934200" cy="411638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An exception is an error that occurs during program execution.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When an exception occurs in an application, the system throws an error.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error is handled through the process of exception handling.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Describing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Exceptions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Errors</a:t>
            </a: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1905000"/>
            <a:ext cx="5486400" cy="4114800"/>
            <a:chOff x="1468120" y="2057400"/>
            <a:chExt cx="5340096" cy="3962400"/>
          </a:xfrm>
        </p:grpSpPr>
        <p:pic>
          <p:nvPicPr>
            <p:cNvPr id="6149" name="Picture 4" descr="CCM01238.WM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8120" y="2400300"/>
              <a:ext cx="1524000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Cloud Callout 6"/>
            <p:cNvSpPr/>
            <p:nvPr/>
          </p:nvSpPr>
          <p:spPr>
            <a:xfrm>
              <a:off x="2846409" y="2057400"/>
              <a:ext cx="3961807" cy="1219906"/>
            </a:xfrm>
            <a:prstGeom prst="cloudCallout">
              <a:avLst>
                <a:gd name="adj1" fmla="val -56626"/>
                <a:gd name="adj2" fmla="val 7927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151" name="TextBox 11"/>
            <p:cNvSpPr txBox="1">
              <a:spLocks noChangeArrowheads="1"/>
            </p:cNvSpPr>
            <p:nvPr/>
          </p:nvSpPr>
          <p:spPr bwMode="auto">
            <a:xfrm>
              <a:off x="3099816" y="2350911"/>
              <a:ext cx="3352800" cy="68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C00000"/>
                  </a:solidFill>
                  <a:latin typeface="Arial" charset="0"/>
                  <a:cs typeface="Arial" charset="0"/>
                </a:rPr>
                <a:t>What are different types of errors?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Errors</a:t>
            </a:r>
            <a:endParaRPr lang="en-US" sz="2000" b="1" dirty="0">
              <a:solidFill>
                <a:schemeClr val="bg1"/>
              </a:solidFill>
              <a:latin typeface="Tahoma" pitchFamily="34" charset="0"/>
            </a:endParaRPr>
          </a:p>
          <a:p>
            <a:pPr marL="0" lvl="1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7171" name="Picture 7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2536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429000" y="1752600"/>
            <a:ext cx="3886200" cy="1066800"/>
          </a:xfrm>
          <a:prstGeom prst="wedgeRectCallout">
            <a:avLst>
              <a:gd name="adj1" fmla="val -77651"/>
              <a:gd name="adj2" fmla="val 57753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3352800" y="1905000"/>
            <a:ext cx="403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discuss the different types of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Errors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3988" y="1598613"/>
            <a:ext cx="7085012" cy="274478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There are three types of errors that can occur in an application:</a:t>
            </a:r>
            <a:r>
              <a:rPr lang="en-US" sz="2000" dirty="0" smtClean="0">
                <a:latin typeface="Arial" charset="0"/>
              </a:rPr>
              <a:t> 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Syntax errors: Occur when statements are not constructed properly, keywords are misspelled, or punctuation is omitted.</a:t>
            </a:r>
            <a:r>
              <a:rPr lang="en-IN" sz="1800" dirty="0" smtClean="0">
                <a:latin typeface="Arial" charset="0"/>
                <a:cs typeface="Times New Roman" pitchFamily="18" charset="0"/>
              </a:rPr>
              <a:t> </a:t>
            </a:r>
            <a:endParaRPr lang="en-US" sz="1800" dirty="0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Run-time errors: Occur when an application attempts to perform an operation, which is not allowed at run time.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Logical errors: Occur when an application compiles and runs </a:t>
            </a:r>
            <a:r>
              <a:rPr lang="en-US" sz="1800" dirty="0" err="1" smtClean="0">
                <a:latin typeface="Arial" charset="0"/>
                <a:cs typeface="Times New Roman" pitchFamily="18" charset="0"/>
              </a:rPr>
              <a:t>properly,but</a:t>
            </a:r>
            <a:r>
              <a:rPr lang="en-US" sz="1800" dirty="0" smtClean="0">
                <a:latin typeface="Arial" charset="0"/>
                <a:cs typeface="Times New Roman" pitchFamily="18" charset="0"/>
              </a:rPr>
              <a:t> does not produce the expected results.</a:t>
            </a:r>
            <a:r>
              <a:rPr lang="en-IN" sz="1800" dirty="0" smtClean="0">
                <a:latin typeface="Arial" charset="0"/>
                <a:cs typeface="Times New Roman" pitchFamily="18" charset="0"/>
              </a:rPr>
              <a:t> </a:t>
            </a:r>
            <a:endParaRPr lang="en-US" sz="1800" dirty="0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8196" name="Picture 7" descr="JBIZ044.WM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572000"/>
            <a:ext cx="182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352800" y="4459288"/>
            <a:ext cx="3886200" cy="722312"/>
          </a:xfrm>
          <a:prstGeom prst="wedgeRectCallout">
            <a:avLst>
              <a:gd name="adj1" fmla="val -78958"/>
              <a:gd name="adj2" fmla="val 50723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276600" y="4473575"/>
            <a:ext cx="403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understand each type of  error in detail.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Types of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Errors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838200" y="1981200"/>
            <a:ext cx="4038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 syntax_error</a:t>
            </a:r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838200" y="2362200"/>
            <a:ext cx="64008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endParaRPr lang="en-US" sz="1600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(“Enjoy Errors”)</a:t>
            </a:r>
          </a:p>
          <a:p>
            <a:endParaRPr lang="en-US" sz="1600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000" y="4876800"/>
            <a:ext cx="5181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Semicolon is missing from </a:t>
            </a:r>
            <a:r>
              <a:rPr lang="en-US" sz="200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 statement. This is a syntax error.</a:t>
            </a:r>
          </a:p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343400" y="3505200"/>
            <a:ext cx="20574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1203</Words>
  <Application>Microsoft Office PowerPoint</Application>
  <PresentationFormat>On-screen Show (4:3)</PresentationFormat>
  <Paragraphs>363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Tahoma</vt:lpstr>
      <vt:lpstr>Times New Roman</vt:lpstr>
      <vt:lpstr>Trebuchet MS</vt:lpstr>
      <vt:lpstr>Wingdings</vt:lpstr>
      <vt:lpstr>Wingdings 3</vt:lpstr>
      <vt:lpstr>Facet</vt:lpstr>
      <vt:lpstr>Object-Oriented Programming Using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Citrix® XenApp Server 6: -</dc:title>
  <dc:creator>admin</dc:creator>
  <cp:lastModifiedBy>Naveen</cp:lastModifiedBy>
  <cp:revision>41</cp:revision>
  <dcterms:created xsi:type="dcterms:W3CDTF">2011-11-20T13:00:57Z</dcterms:created>
  <dcterms:modified xsi:type="dcterms:W3CDTF">2014-03-18T07:38:56Z</dcterms:modified>
</cp:coreProperties>
</file>