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5"/>
  </p:notesMasterIdLst>
  <p:sldIdLst>
    <p:sldId id="301" r:id="rId2"/>
    <p:sldId id="329" r:id="rId3"/>
    <p:sldId id="330" r:id="rId4"/>
    <p:sldId id="331" r:id="rId5"/>
    <p:sldId id="332" r:id="rId6"/>
    <p:sldId id="333" r:id="rId7"/>
    <p:sldId id="334" r:id="rId8"/>
    <p:sldId id="335" r:id="rId9"/>
    <p:sldId id="336" r:id="rId10"/>
    <p:sldId id="337" r:id="rId11"/>
    <p:sldId id="338" r:id="rId12"/>
    <p:sldId id="339" r:id="rId13"/>
    <p:sldId id="342" r:id="rId14"/>
    <p:sldId id="343" r:id="rId15"/>
    <p:sldId id="344" r:id="rId16"/>
    <p:sldId id="345" r:id="rId17"/>
    <p:sldId id="346" r:id="rId18"/>
    <p:sldId id="347"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60" autoAdjust="0"/>
  </p:normalViewPr>
  <p:slideViewPr>
    <p:cSldViewPr>
      <p:cViewPr varScale="1">
        <p:scale>
          <a:sx n="68" d="100"/>
          <a:sy n="68" d="100"/>
        </p:scale>
        <p:origin x="144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D81AC3-4A6D-4DC8-84EC-4D54D3BAB5F5}" type="datetimeFigureOut">
              <a:rPr lang="en-US" smtClean="0"/>
              <a:pPr/>
              <a:t>7/4/2014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08B21-208B-4216-A5F4-75FA8459D3F9}" type="slidenum">
              <a:rPr lang="en-US" smtClean="0"/>
              <a:pPr/>
              <a:t>‹#›</a:t>
            </a:fld>
            <a:endParaRPr lang="en-US"/>
          </a:p>
        </p:txBody>
      </p:sp>
    </p:spTree>
    <p:extLst>
      <p:ext uri="{BB962C8B-B14F-4D97-AF65-F5344CB8AC3E}">
        <p14:creationId xmlns:p14="http://schemas.microsoft.com/office/powerpoint/2010/main" val="155908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9E7D0AF-B164-464E-A750-2DCA7D5D9115}" type="slidenum">
              <a:rPr lang="en-US" smtClean="0"/>
              <a:pPr/>
              <a:t>1</a:t>
            </a:fld>
            <a:endParaRPr lang="en-US" smtClean="0"/>
          </a:p>
        </p:txBody>
      </p:sp>
      <p:sp>
        <p:nvSpPr>
          <p:cNvPr id="41987" name="Rectangle 2"/>
          <p:cNvSpPr>
            <a:spLocks noGrp="1" noRot="1" noChangeAspect="1" noChangeArrowheads="1" noTextEdit="1"/>
          </p:cNvSpPr>
          <p:nvPr>
            <p:ph type="sldImg"/>
          </p:nvPr>
        </p:nvSpPr>
        <p:spPr>
          <a:xfrm>
            <a:off x="1143000" y="687388"/>
            <a:ext cx="4572000" cy="3429000"/>
          </a:xfrm>
          <a:ln/>
        </p:spPr>
      </p:sp>
      <p:sp>
        <p:nvSpPr>
          <p:cNvPr id="41988" name="Rectangle 3"/>
          <p:cNvSpPr>
            <a:spLocks noGrp="1" noChangeArrowheads="1"/>
          </p:cNvSpPr>
          <p:nvPr>
            <p:ph type="body" idx="1"/>
          </p:nvPr>
        </p:nvSpPr>
        <p:spPr>
          <a:xfrm>
            <a:off x="914711" y="4344025"/>
            <a:ext cx="5028579" cy="263890"/>
          </a:xfrm>
          <a:noFill/>
          <a:ln/>
        </p:spPr>
        <p:txBody>
          <a:bodyPr>
            <a:normAutofit lnSpcReduction="10000"/>
          </a:bodyPr>
          <a:lstStyle/>
          <a:p>
            <a:pPr eaLnBrk="1" hangingPunct="1"/>
            <a:endParaRPr lang="en-US" smtClean="0"/>
          </a:p>
        </p:txBody>
      </p:sp>
    </p:spTree>
    <p:extLst>
      <p:ext uri="{BB962C8B-B14F-4D97-AF65-F5344CB8AC3E}">
        <p14:creationId xmlns:p14="http://schemas.microsoft.com/office/powerpoint/2010/main" val="1138409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5"/>
          <p:cNvSpPr>
            <a:spLocks noGrp="1" noChangeArrowheads="1"/>
          </p:cNvSpPr>
          <p:nvPr>
            <p:ph type="sldNum" sz="quarter" idx="5"/>
          </p:nvPr>
        </p:nvSpPr>
        <p:spPr>
          <a:noFill/>
        </p:spPr>
        <p:txBody>
          <a:bodyPr/>
          <a:lstStyle/>
          <a:p>
            <a:fld id="{8F1FC6C3-F51A-4D1A-AF4A-5FD1D5EC8534}" type="slidenum">
              <a:rPr lang="en-US" smtClean="0"/>
              <a:pPr/>
              <a:t>10</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737137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a:noFill/>
        </p:spPr>
        <p:txBody>
          <a:bodyPr/>
          <a:lstStyle/>
          <a:p>
            <a:fld id="{DA3B58A4-3839-45E4-AF3B-D28370C61698}" type="slidenum">
              <a:rPr lang="en-US" smtClean="0"/>
              <a:pPr/>
              <a:t>11</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8432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5"/>
          <p:cNvSpPr>
            <a:spLocks noGrp="1" noChangeArrowheads="1"/>
          </p:cNvSpPr>
          <p:nvPr>
            <p:ph type="sldNum" sz="quarter" idx="5"/>
          </p:nvPr>
        </p:nvSpPr>
        <p:spPr>
          <a:noFill/>
        </p:spPr>
        <p:txBody>
          <a:bodyPr/>
          <a:lstStyle/>
          <a:p>
            <a:fld id="{C72E9FAC-6786-41C8-83ED-66B0352CAAD0}" type="slidenum">
              <a:rPr lang="en-US" smtClean="0"/>
              <a:pPr/>
              <a:t>12</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174303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5"/>
          <p:cNvSpPr>
            <a:spLocks noGrp="1" noChangeArrowheads="1"/>
          </p:cNvSpPr>
          <p:nvPr>
            <p:ph type="sldNum" sz="quarter" idx="5"/>
          </p:nvPr>
        </p:nvSpPr>
        <p:spPr>
          <a:noFill/>
        </p:spPr>
        <p:txBody>
          <a:bodyPr/>
          <a:lstStyle/>
          <a:p>
            <a:fld id="{6DDDBB7A-B140-430E-A770-F8EBE96A5469}" type="slidenum">
              <a:rPr lang="en-US" smtClean="0"/>
              <a:pPr/>
              <a:t>13</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630978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noFill/>
        </p:spPr>
        <p:txBody>
          <a:bodyPr/>
          <a:lstStyle/>
          <a:p>
            <a:fld id="{ADE41EBF-8987-4066-BDA8-BC6E97D76A10}" type="slidenum">
              <a:rPr lang="en-US" smtClean="0"/>
              <a:pPr/>
              <a:t>14</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249080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a:spLocks noGrp="1" noChangeArrowheads="1"/>
          </p:cNvSpPr>
          <p:nvPr>
            <p:ph type="sldNum" sz="quarter" idx="5"/>
          </p:nvPr>
        </p:nvSpPr>
        <p:spPr>
          <a:noFill/>
        </p:spPr>
        <p:txBody>
          <a:bodyPr/>
          <a:lstStyle/>
          <a:p>
            <a:fld id="{7B006889-270B-4944-B4A7-7857BE32DFD8}"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87527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5"/>
          <p:cNvSpPr>
            <a:spLocks noGrp="1" noChangeArrowheads="1"/>
          </p:cNvSpPr>
          <p:nvPr>
            <p:ph type="sldNum" sz="quarter" idx="5"/>
          </p:nvPr>
        </p:nvSpPr>
        <p:spPr>
          <a:noFill/>
        </p:spPr>
        <p:txBody>
          <a:bodyPr/>
          <a:lstStyle/>
          <a:p>
            <a:fld id="{9DCDBEB0-54BA-4DCF-865B-892ED2BC8FE9}" type="slidenum">
              <a:rPr lang="en-US" smtClean="0"/>
              <a:pPr/>
              <a:t>16</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034475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5"/>
          <p:cNvSpPr>
            <a:spLocks noGrp="1" noChangeArrowheads="1"/>
          </p:cNvSpPr>
          <p:nvPr>
            <p:ph type="sldNum" sz="quarter" idx="5"/>
          </p:nvPr>
        </p:nvSpPr>
        <p:spPr>
          <a:noFill/>
        </p:spPr>
        <p:txBody>
          <a:bodyPr/>
          <a:lstStyle/>
          <a:p>
            <a:fld id="{2B901B58-8A5A-4730-ABBD-FC01E118CF74}" type="slidenum">
              <a:rPr lang="en-US" smtClean="0"/>
              <a:pPr/>
              <a:t>17</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107030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5"/>
          <p:cNvSpPr>
            <a:spLocks noGrp="1" noChangeArrowheads="1"/>
          </p:cNvSpPr>
          <p:nvPr>
            <p:ph type="sldNum" sz="quarter" idx="5"/>
          </p:nvPr>
        </p:nvSpPr>
        <p:spPr>
          <a:noFill/>
        </p:spPr>
        <p:txBody>
          <a:bodyPr/>
          <a:lstStyle/>
          <a:p>
            <a:fld id="{DFEC2AE7-55A6-4AD6-B460-892C87717346}" type="slidenum">
              <a:rPr lang="en-US" smtClean="0"/>
              <a:pPr/>
              <a:t>18</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049929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5"/>
          <p:cNvSpPr>
            <a:spLocks noGrp="1" noChangeArrowheads="1"/>
          </p:cNvSpPr>
          <p:nvPr>
            <p:ph type="sldNum" sz="quarter" idx="5"/>
          </p:nvPr>
        </p:nvSpPr>
        <p:spPr>
          <a:noFill/>
        </p:spPr>
        <p:txBody>
          <a:bodyPr/>
          <a:lstStyle/>
          <a:p>
            <a:fld id="{B353126F-41F0-4043-8B59-F09782812873}" type="slidenum">
              <a:rPr lang="en-US" smtClean="0"/>
              <a:pPr/>
              <a:t>19</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21558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a:noFill/>
        </p:spPr>
        <p:txBody>
          <a:bodyPr/>
          <a:lstStyle/>
          <a:p>
            <a:fld id="{50BA7813-0AE8-4BA6-BAD1-2407926DD048}" type="slidenum">
              <a:rPr lang="en-US" smtClean="0"/>
              <a:pPr/>
              <a:t>2</a:t>
            </a:fld>
            <a:endParaRPr lang="en-US" smtClean="0"/>
          </a:p>
        </p:txBody>
      </p:sp>
      <p:sp>
        <p:nvSpPr>
          <p:cNvPr id="23555" name="Rectangle 3074"/>
          <p:cNvSpPr>
            <a:spLocks noGrp="1" noRot="1" noChangeAspect="1" noChangeArrowheads="1" noTextEdit="1"/>
          </p:cNvSpPr>
          <p:nvPr>
            <p:ph type="sldImg"/>
          </p:nvPr>
        </p:nvSpPr>
        <p:spPr>
          <a:solidFill>
            <a:srgbClr val="FFFFFF"/>
          </a:solidFill>
          <a:ln/>
        </p:spPr>
      </p:sp>
      <p:sp>
        <p:nvSpPr>
          <p:cNvPr id="23556"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561994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a:noFill/>
        </p:spPr>
        <p:txBody>
          <a:bodyPr/>
          <a:lstStyle/>
          <a:p>
            <a:fld id="{9B585133-F6B1-4D35-B9B4-89AFA5A4F4E1}" type="slidenum">
              <a:rPr lang="en-US" smtClean="0"/>
              <a:pPr/>
              <a:t>20</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85150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a:noFill/>
        </p:spPr>
        <p:txBody>
          <a:bodyPr/>
          <a:lstStyle/>
          <a:p>
            <a:fld id="{A3F92D47-D7D9-49AC-BA2C-549C3AA68652}" type="slidenum">
              <a:rPr lang="en-US" smtClean="0"/>
              <a:pPr/>
              <a:t>21</a:t>
            </a:fld>
            <a:endParaRPr lang="en-US" smtClean="0"/>
          </a:p>
        </p:txBody>
      </p:sp>
      <p:sp>
        <p:nvSpPr>
          <p:cNvPr id="35843" name="Rectangle 3074"/>
          <p:cNvSpPr>
            <a:spLocks noGrp="1" noRot="1" noChangeAspect="1" noChangeArrowheads="1" noTextEdit="1"/>
          </p:cNvSpPr>
          <p:nvPr>
            <p:ph type="sldImg"/>
          </p:nvPr>
        </p:nvSpPr>
        <p:spPr>
          <a:solidFill>
            <a:srgbClr val="FFFFFF"/>
          </a:solidFill>
          <a:ln/>
        </p:spPr>
      </p:sp>
      <p:sp>
        <p:nvSpPr>
          <p:cNvPr id="35844"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456357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9C29FCC2-768B-4F17-8F0F-3DDA4B4007AE}" type="slidenum">
              <a:rPr lang="en-US" sz="1200"/>
              <a:pPr algn="r"/>
              <a:t>22</a:t>
            </a:fld>
            <a:endParaRPr lang="en-US" sz="1200"/>
          </a:p>
        </p:txBody>
      </p:sp>
      <p:sp>
        <p:nvSpPr>
          <p:cNvPr id="36867" name="Rectangle 3074"/>
          <p:cNvSpPr>
            <a:spLocks noGrp="1" noRot="1" noChangeAspect="1" noChangeArrowheads="1" noTextEdit="1"/>
          </p:cNvSpPr>
          <p:nvPr>
            <p:ph type="sldImg"/>
          </p:nvPr>
        </p:nvSpPr>
        <p:spPr>
          <a:solidFill>
            <a:srgbClr val="FFFFFF"/>
          </a:solidFill>
          <a:ln/>
        </p:spPr>
      </p:sp>
      <p:sp>
        <p:nvSpPr>
          <p:cNvPr id="36868"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133995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noFill/>
        </p:spPr>
        <p:txBody>
          <a:bodyPr/>
          <a:lstStyle/>
          <a:p>
            <a:fld id="{2ACD974E-4678-4F95-BC96-EBCEE5E51B91}" type="slidenum">
              <a:rPr lang="en-US" smtClean="0"/>
              <a:pPr/>
              <a:t>23</a:t>
            </a:fld>
            <a:endParaRPr lang="en-US" smtClean="0"/>
          </a:p>
        </p:txBody>
      </p:sp>
      <p:sp>
        <p:nvSpPr>
          <p:cNvPr id="37891" name="Rectangle 3074"/>
          <p:cNvSpPr>
            <a:spLocks noGrp="1" noRot="1" noChangeAspect="1" noChangeArrowheads="1" noTextEdit="1"/>
          </p:cNvSpPr>
          <p:nvPr>
            <p:ph type="sldImg"/>
          </p:nvPr>
        </p:nvSpPr>
        <p:spPr>
          <a:solidFill>
            <a:srgbClr val="FFFFFF"/>
          </a:solidFill>
          <a:ln/>
        </p:spPr>
      </p:sp>
      <p:sp>
        <p:nvSpPr>
          <p:cNvPr id="37892"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280338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a:spLocks noGrp="1" noChangeArrowheads="1"/>
          </p:cNvSpPr>
          <p:nvPr>
            <p:ph type="sldNum" sz="quarter" idx="5"/>
          </p:nvPr>
        </p:nvSpPr>
        <p:spPr>
          <a:noFill/>
        </p:spPr>
        <p:txBody>
          <a:bodyPr/>
          <a:lstStyle/>
          <a:p>
            <a:fld id="{08975AC5-F45D-4B19-A01E-B78D473A79CE}" type="slidenum">
              <a:rPr lang="en-US" smtClean="0"/>
              <a:pPr/>
              <a:t>24</a:t>
            </a:fld>
            <a:endParaRPr lang="en-US" smtClean="0"/>
          </a:p>
        </p:txBody>
      </p:sp>
      <p:sp>
        <p:nvSpPr>
          <p:cNvPr id="38915" name="Rectangle 3074"/>
          <p:cNvSpPr>
            <a:spLocks noGrp="1" noRot="1" noChangeAspect="1" noChangeArrowheads="1" noTextEdit="1"/>
          </p:cNvSpPr>
          <p:nvPr>
            <p:ph type="sldImg"/>
          </p:nvPr>
        </p:nvSpPr>
        <p:spPr>
          <a:solidFill>
            <a:srgbClr val="FFFFFF"/>
          </a:solidFill>
          <a:ln/>
        </p:spPr>
      </p:sp>
      <p:sp>
        <p:nvSpPr>
          <p:cNvPr id="38916"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435900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4CBECACC-E32A-4EAE-863A-DEF82B11E560}" type="slidenum">
              <a:rPr lang="en-US" sz="1200"/>
              <a:pPr algn="r"/>
              <a:t>25</a:t>
            </a:fld>
            <a:endParaRPr lang="en-US" sz="1200"/>
          </a:p>
        </p:txBody>
      </p:sp>
      <p:sp>
        <p:nvSpPr>
          <p:cNvPr id="39939" name="Rectangle 3074"/>
          <p:cNvSpPr>
            <a:spLocks noGrp="1" noRot="1" noChangeAspect="1" noChangeArrowheads="1" noTextEdit="1"/>
          </p:cNvSpPr>
          <p:nvPr>
            <p:ph type="sldImg"/>
          </p:nvPr>
        </p:nvSpPr>
        <p:spPr>
          <a:solidFill>
            <a:srgbClr val="FFFFFF"/>
          </a:solidFill>
          <a:ln/>
        </p:spPr>
      </p:sp>
      <p:sp>
        <p:nvSpPr>
          <p:cNvPr id="39940"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116315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5"/>
          <p:cNvSpPr>
            <a:spLocks noGrp="1" noChangeArrowheads="1"/>
          </p:cNvSpPr>
          <p:nvPr>
            <p:ph type="sldNum" sz="quarter" idx="5"/>
          </p:nvPr>
        </p:nvSpPr>
        <p:spPr>
          <a:noFill/>
        </p:spPr>
        <p:txBody>
          <a:bodyPr/>
          <a:lstStyle/>
          <a:p>
            <a:fld id="{2B04CE47-E44A-4429-9EB7-7E8DA9E2FF4E}" type="slidenum">
              <a:rPr lang="en-US" smtClean="0"/>
              <a:pPr/>
              <a:t>26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228600" indent="-228600"/>
            <a:endParaRPr lang="en-US" dirty="0" smtClean="0"/>
          </a:p>
        </p:txBody>
      </p:sp>
    </p:spTree>
    <p:extLst>
      <p:ext uri="{BB962C8B-B14F-4D97-AF65-F5344CB8AC3E}">
        <p14:creationId xmlns:p14="http://schemas.microsoft.com/office/powerpoint/2010/main" val="1575619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30D22A57-D05D-48BB-BB18-46716904C8C5}" type="slidenum">
              <a:rPr lang="en-US" sz="1200"/>
              <a:pPr algn="r"/>
              <a:t>27</a:t>
            </a:fld>
            <a:endParaRPr lang="en-US" sz="1200"/>
          </a:p>
        </p:txBody>
      </p:sp>
      <p:sp>
        <p:nvSpPr>
          <p:cNvPr id="41987" name="Rectangle 3074"/>
          <p:cNvSpPr>
            <a:spLocks noGrp="1" noRot="1" noChangeAspect="1" noChangeArrowheads="1" noTextEdit="1"/>
          </p:cNvSpPr>
          <p:nvPr>
            <p:ph type="sldImg"/>
          </p:nvPr>
        </p:nvSpPr>
        <p:spPr>
          <a:solidFill>
            <a:srgbClr val="FFFFFF"/>
          </a:solidFill>
          <a:ln/>
        </p:spPr>
      </p:sp>
      <p:sp>
        <p:nvSpPr>
          <p:cNvPr id="41988"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188141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6461C70D-639D-465A-B1DC-70BB958817D5}" type="slidenum">
              <a:rPr lang="en-US" sz="1200"/>
              <a:pPr algn="r"/>
              <a:t>28</a:t>
            </a:fld>
            <a:endParaRPr lang="en-US" sz="1200"/>
          </a:p>
        </p:txBody>
      </p:sp>
      <p:sp>
        <p:nvSpPr>
          <p:cNvPr id="43011" name="Rectangle 3074"/>
          <p:cNvSpPr>
            <a:spLocks noGrp="1" noRot="1" noChangeAspect="1" noChangeArrowheads="1" noTextEdit="1"/>
          </p:cNvSpPr>
          <p:nvPr>
            <p:ph type="sldImg"/>
          </p:nvPr>
        </p:nvSpPr>
        <p:spPr>
          <a:solidFill>
            <a:srgbClr val="FFFFFF"/>
          </a:solidFill>
          <a:ln/>
        </p:spPr>
      </p:sp>
      <p:sp>
        <p:nvSpPr>
          <p:cNvPr id="43012"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125367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9FEA0EF6-81C5-4856-AA80-8E374BA43B80}" type="slidenum">
              <a:rPr lang="en-US" sz="1200"/>
              <a:pPr algn="r"/>
              <a:t>29</a:t>
            </a:fld>
            <a:endParaRPr lang="en-US" sz="1200"/>
          </a:p>
        </p:txBody>
      </p:sp>
      <p:sp>
        <p:nvSpPr>
          <p:cNvPr id="44035" name="Rectangle 3074"/>
          <p:cNvSpPr>
            <a:spLocks noGrp="1" noRot="1" noChangeAspect="1" noChangeArrowheads="1" noTextEdit="1"/>
          </p:cNvSpPr>
          <p:nvPr>
            <p:ph type="sldImg"/>
          </p:nvPr>
        </p:nvSpPr>
        <p:spPr>
          <a:solidFill>
            <a:srgbClr val="FFFFFF"/>
          </a:solidFill>
          <a:ln/>
        </p:spPr>
      </p:sp>
      <p:sp>
        <p:nvSpPr>
          <p:cNvPr id="44036"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32739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5"/>
          <p:cNvSpPr>
            <a:spLocks noGrp="1" noChangeArrowheads="1"/>
          </p:cNvSpPr>
          <p:nvPr>
            <p:ph type="sldNum" sz="quarter" idx="5"/>
          </p:nvPr>
        </p:nvSpPr>
        <p:spPr>
          <a:noFill/>
        </p:spPr>
        <p:txBody>
          <a:bodyPr/>
          <a:lstStyle/>
          <a:p>
            <a:fld id="{45509ACF-DDE7-4B19-A3F5-C21511CB23D2}" type="slidenum">
              <a:rPr lang="en-US" smtClean="0"/>
              <a:pPr/>
              <a:t>3</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70770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1DFBBC8-5D52-4ABB-8AB2-10DFAEB3575D}" type="slidenum">
              <a:rPr lang="en-US" sz="1200"/>
              <a:pPr algn="r"/>
              <a:t>30</a:t>
            </a:fld>
            <a:endParaRPr lang="en-US" sz="1200"/>
          </a:p>
        </p:txBody>
      </p:sp>
      <p:sp>
        <p:nvSpPr>
          <p:cNvPr id="45059" name="Rectangle 3074"/>
          <p:cNvSpPr>
            <a:spLocks noGrp="1" noRot="1" noChangeAspect="1" noChangeArrowheads="1" noTextEdit="1"/>
          </p:cNvSpPr>
          <p:nvPr>
            <p:ph type="sldImg"/>
          </p:nvPr>
        </p:nvSpPr>
        <p:spPr>
          <a:solidFill>
            <a:srgbClr val="FFFFFF"/>
          </a:solidFill>
          <a:ln/>
        </p:spPr>
      </p:sp>
      <p:sp>
        <p:nvSpPr>
          <p:cNvPr id="45060"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46068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47B5DEB4-C868-481F-82DE-F0F881FB3F74}" type="slidenum">
              <a:rPr lang="en-US" sz="1200"/>
              <a:pPr algn="r"/>
              <a:t>31</a:t>
            </a:fld>
            <a:endParaRPr lang="en-US" sz="1200"/>
          </a:p>
        </p:txBody>
      </p:sp>
      <p:sp>
        <p:nvSpPr>
          <p:cNvPr id="46083" name="Rectangle 3074"/>
          <p:cNvSpPr>
            <a:spLocks noGrp="1" noRot="1" noChangeAspect="1" noChangeArrowheads="1" noTextEdit="1"/>
          </p:cNvSpPr>
          <p:nvPr>
            <p:ph type="sldImg"/>
          </p:nvPr>
        </p:nvSpPr>
        <p:spPr>
          <a:solidFill>
            <a:srgbClr val="FFFFFF"/>
          </a:solidFill>
          <a:ln/>
        </p:spPr>
      </p:sp>
      <p:sp>
        <p:nvSpPr>
          <p:cNvPr id="46084"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289693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CE1E284-BE8B-460C-8003-32C9E9317B30}" type="slidenum">
              <a:rPr lang="en-US" sz="1200"/>
              <a:pPr algn="r"/>
              <a:t>32</a:t>
            </a:fld>
            <a:endParaRPr lang="en-US" sz="1200"/>
          </a:p>
        </p:txBody>
      </p:sp>
      <p:sp>
        <p:nvSpPr>
          <p:cNvPr id="47107" name="Rectangle 3074"/>
          <p:cNvSpPr>
            <a:spLocks noGrp="1" noRot="1" noChangeAspect="1" noChangeArrowheads="1" noTextEdit="1"/>
          </p:cNvSpPr>
          <p:nvPr>
            <p:ph type="sldImg"/>
          </p:nvPr>
        </p:nvSpPr>
        <p:spPr>
          <a:solidFill>
            <a:srgbClr val="FFFFFF"/>
          </a:solidFill>
          <a:ln/>
        </p:spPr>
      </p:sp>
      <p:sp>
        <p:nvSpPr>
          <p:cNvPr id="47108"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20212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46ECAFBB-0137-4D45-9731-97D7D9D85369}" type="slidenum">
              <a:rPr lang="en-US" sz="1200"/>
              <a:pPr algn="r"/>
              <a:t>33</a:t>
            </a:fld>
            <a:endParaRPr lang="en-US" sz="1200"/>
          </a:p>
        </p:txBody>
      </p:sp>
      <p:sp>
        <p:nvSpPr>
          <p:cNvPr id="48131" name="Rectangle 3074"/>
          <p:cNvSpPr>
            <a:spLocks noGrp="1" noRot="1" noChangeAspect="1" noChangeArrowheads="1" noTextEdit="1"/>
          </p:cNvSpPr>
          <p:nvPr>
            <p:ph type="sldImg"/>
          </p:nvPr>
        </p:nvSpPr>
        <p:spPr>
          <a:solidFill>
            <a:srgbClr val="FFFFFF"/>
          </a:solidFill>
          <a:ln/>
        </p:spPr>
      </p:sp>
      <p:sp>
        <p:nvSpPr>
          <p:cNvPr id="48132"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350387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8622280F-7E2A-4A98-AAE1-12CA1F6133C9}" type="slidenum">
              <a:rPr lang="en-US" sz="1200"/>
              <a:pPr algn="r"/>
              <a:t>34</a:t>
            </a:fld>
            <a:endParaRPr lang="en-US" sz="1200"/>
          </a:p>
        </p:txBody>
      </p:sp>
      <p:sp>
        <p:nvSpPr>
          <p:cNvPr id="49155" name="Rectangle 3074"/>
          <p:cNvSpPr>
            <a:spLocks noGrp="1" noRot="1" noChangeAspect="1" noChangeArrowheads="1" noTextEdit="1"/>
          </p:cNvSpPr>
          <p:nvPr>
            <p:ph type="sldImg"/>
          </p:nvPr>
        </p:nvSpPr>
        <p:spPr>
          <a:solidFill>
            <a:srgbClr val="FFFFFF"/>
          </a:solidFill>
          <a:ln/>
        </p:spPr>
      </p:sp>
      <p:sp>
        <p:nvSpPr>
          <p:cNvPr id="49156"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r>
              <a:rPr lang="en-US" smtClean="0"/>
              <a:t>Students already know about different types of dimension tables. Therefore, you can start the session by recapitulating the concepts. Initiate the class by asking the following questions:</a:t>
            </a:r>
          </a:p>
          <a:p>
            <a:pPr marL="228600" indent="-228600" eaLnBrk="1" hangingPunct="1"/>
            <a:r>
              <a:rPr lang="en-US" smtClean="0"/>
              <a:t>1. What are the different types of dimensions?</a:t>
            </a:r>
          </a:p>
          <a:p>
            <a:pPr marL="228600" indent="-228600" eaLnBrk="1" hangingPunct="1"/>
            <a:r>
              <a:rPr lang="en-US" smtClean="0"/>
              <a:t>2. Define flat dimension.</a:t>
            </a:r>
          </a:p>
          <a:p>
            <a:pPr marL="228600" indent="-228600" eaLnBrk="1" hangingPunct="1"/>
            <a:r>
              <a:rPr lang="en-US" smtClean="0"/>
              <a:t>3. What are conformed dimension?</a:t>
            </a:r>
          </a:p>
          <a:p>
            <a:pPr marL="228600" indent="-228600" eaLnBrk="1" hangingPunct="1"/>
            <a:r>
              <a:rPr lang="en-US" smtClean="0"/>
              <a:t>4. Define large dimension.</a:t>
            </a:r>
          </a:p>
          <a:p>
            <a:pPr marL="228600" indent="-228600" eaLnBrk="1" hangingPunct="1"/>
            <a:r>
              <a:rPr lang="en-US" smtClean="0"/>
              <a:t>5. Define small dimension.</a:t>
            </a:r>
          </a:p>
          <a:p>
            <a:pPr marL="228600" indent="-228600" eaLnBrk="1" hangingPunct="1"/>
            <a:r>
              <a:rPr lang="en-US" smtClean="0"/>
              <a:t>6. What is the importance of surrogate key in a dimension table? </a:t>
            </a:r>
          </a:p>
          <a:p>
            <a:pPr marL="228600" indent="-228600" eaLnBrk="1" hangingPunct="1"/>
            <a:r>
              <a:rPr lang="en-US" smtClean="0"/>
              <a:t>Students will learn the loading and update strategies theoretically in this session. The demonstration to load and update the data in the dimension table will be covered in next session.</a:t>
            </a:r>
          </a:p>
        </p:txBody>
      </p:sp>
    </p:spTree>
    <p:extLst>
      <p:ext uri="{BB962C8B-B14F-4D97-AF65-F5344CB8AC3E}">
        <p14:creationId xmlns:p14="http://schemas.microsoft.com/office/powerpoint/2010/main" val="3304473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3B6BF080-336C-4954-A412-B1D55A7BE526}" type="slidenum">
              <a:rPr lang="en-US" sz="1200"/>
              <a:pPr algn="r"/>
              <a:t>35</a:t>
            </a:fld>
            <a:endParaRPr lang="en-US" sz="1200"/>
          </a:p>
        </p:txBody>
      </p:sp>
      <p:sp>
        <p:nvSpPr>
          <p:cNvPr id="50179" name="Rectangle 3074"/>
          <p:cNvSpPr>
            <a:spLocks noGrp="1" noRot="1" noChangeAspect="1" noChangeArrowheads="1" noTextEdit="1"/>
          </p:cNvSpPr>
          <p:nvPr>
            <p:ph type="sldImg"/>
          </p:nvPr>
        </p:nvSpPr>
        <p:spPr>
          <a:solidFill>
            <a:srgbClr val="FFFFFF"/>
          </a:solidFill>
          <a:ln/>
        </p:spPr>
      </p:sp>
      <p:sp>
        <p:nvSpPr>
          <p:cNvPr id="50180"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656109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D3660EFD-4255-42CB-B837-1B0A0A68F477}" type="slidenum">
              <a:rPr lang="en-US" sz="1200"/>
              <a:pPr algn="r"/>
              <a:t>36</a:t>
            </a:fld>
            <a:endParaRPr lang="en-US" sz="1200"/>
          </a:p>
        </p:txBody>
      </p:sp>
      <p:sp>
        <p:nvSpPr>
          <p:cNvPr id="51203" name="Rectangle 3074"/>
          <p:cNvSpPr>
            <a:spLocks noGrp="1" noRot="1" noChangeAspect="1" noChangeArrowheads="1" noTextEdit="1"/>
          </p:cNvSpPr>
          <p:nvPr>
            <p:ph type="sldImg"/>
          </p:nvPr>
        </p:nvSpPr>
        <p:spPr>
          <a:solidFill>
            <a:srgbClr val="FFFFFF"/>
          </a:solidFill>
          <a:ln/>
        </p:spPr>
      </p:sp>
      <p:sp>
        <p:nvSpPr>
          <p:cNvPr id="51204"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270650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a:spLocks noGrp="1" noChangeArrowheads="1"/>
          </p:cNvSpPr>
          <p:nvPr>
            <p:ph type="sldNum" sz="quarter" idx="5"/>
          </p:nvPr>
        </p:nvSpPr>
        <p:spPr>
          <a:noFill/>
        </p:spPr>
        <p:txBody>
          <a:bodyPr/>
          <a:lstStyle/>
          <a:p>
            <a:fld id="{73B8FCAE-91E7-4D04-9130-CAF7D872949D}" type="slidenum">
              <a:rPr lang="en-US" smtClean="0"/>
              <a:pPr/>
              <a:t>37</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54611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a:spLocks noGrp="1" noChangeArrowheads="1"/>
          </p:cNvSpPr>
          <p:nvPr>
            <p:ph type="sldNum" sz="quarter" idx="5"/>
          </p:nvPr>
        </p:nvSpPr>
        <p:spPr>
          <a:noFill/>
        </p:spPr>
        <p:txBody>
          <a:bodyPr/>
          <a:lstStyle/>
          <a:p>
            <a:fld id="{8FBD5DF9-C37D-49AE-9B27-B8C5044689A4}" type="slidenum">
              <a:rPr lang="en-US" smtClean="0"/>
              <a:pPr/>
              <a:t>38</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107471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7086C7CF-DD4D-4CF2-8910-15FCF412B8DE}" type="slidenum">
              <a:rPr lang="en-US" sz="1200"/>
              <a:pPr algn="r"/>
              <a:t>39</a:t>
            </a:fld>
            <a:endParaRPr lang="en-US" sz="1200"/>
          </a:p>
        </p:txBody>
      </p:sp>
      <p:sp>
        <p:nvSpPr>
          <p:cNvPr id="54275" name="Rectangle 3074"/>
          <p:cNvSpPr>
            <a:spLocks noGrp="1" noRot="1" noChangeAspect="1" noChangeArrowheads="1" noTextEdit="1"/>
          </p:cNvSpPr>
          <p:nvPr>
            <p:ph type="sldImg"/>
          </p:nvPr>
        </p:nvSpPr>
        <p:spPr>
          <a:solidFill>
            <a:srgbClr val="FFFFFF"/>
          </a:solidFill>
          <a:ln/>
        </p:spPr>
      </p:sp>
      <p:sp>
        <p:nvSpPr>
          <p:cNvPr id="54276" name="Rectangle 3075"/>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65904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5"/>
          <p:cNvSpPr>
            <a:spLocks noGrp="1" noChangeArrowheads="1"/>
          </p:cNvSpPr>
          <p:nvPr>
            <p:ph type="sldNum" sz="quarter" idx="5"/>
          </p:nvPr>
        </p:nvSpPr>
        <p:spPr>
          <a:noFill/>
        </p:spPr>
        <p:txBody>
          <a:bodyPr/>
          <a:lstStyle/>
          <a:p>
            <a:fld id="{E82636A2-167A-4633-9D0C-52A1346F77AA}" type="slidenum">
              <a:rPr lang="en-US" smtClean="0"/>
              <a:pPr/>
              <a:t>4</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193584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a:spLocks noGrp="1" noChangeArrowheads="1"/>
          </p:cNvSpPr>
          <p:nvPr>
            <p:ph type="sldNum" sz="quarter" idx="5"/>
          </p:nvPr>
        </p:nvSpPr>
        <p:spPr>
          <a:noFill/>
        </p:spPr>
        <p:txBody>
          <a:bodyPr/>
          <a:lstStyle/>
          <a:p>
            <a:fld id="{9FA026A6-0CAE-4239-AF21-E73B5A119021}" type="slidenum">
              <a:rPr lang="en-US" smtClean="0"/>
              <a:pPr/>
              <a:t>40</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223322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a:spLocks noGrp="1" noChangeArrowheads="1"/>
          </p:cNvSpPr>
          <p:nvPr>
            <p:ph type="sldNum" sz="quarter" idx="5"/>
          </p:nvPr>
        </p:nvSpPr>
        <p:spPr>
          <a:noFill/>
        </p:spPr>
        <p:txBody>
          <a:bodyPr/>
          <a:lstStyle/>
          <a:p>
            <a:fld id="{8FDB341A-033F-430A-B709-97468F5E130D}" type="slidenum">
              <a:rPr lang="en-US" smtClean="0"/>
              <a:pPr/>
              <a:t>41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0157106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a:spLocks noGrp="1" noChangeArrowheads="1"/>
          </p:cNvSpPr>
          <p:nvPr>
            <p:ph type="sldNum" sz="quarter" idx="5"/>
          </p:nvPr>
        </p:nvSpPr>
        <p:spPr>
          <a:noFill/>
        </p:spPr>
        <p:txBody>
          <a:bodyPr/>
          <a:lstStyle/>
          <a:p>
            <a:fld id="{B9C24267-91C2-4FD8-A298-5E96E8EAE7CE}" type="slidenum">
              <a:rPr lang="en-US" smtClean="0"/>
              <a:pPr/>
              <a:t>42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14320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a:spLocks noGrp="1" noChangeArrowheads="1"/>
          </p:cNvSpPr>
          <p:nvPr>
            <p:ph type="sldNum" sz="quarter" idx="5"/>
          </p:nvPr>
        </p:nvSpPr>
        <p:spPr>
          <a:noFill/>
        </p:spPr>
        <p:txBody>
          <a:bodyPr/>
          <a:lstStyle/>
          <a:p>
            <a:fld id="{637C6BCE-821B-48B0-B695-782346F15602}" type="slidenum">
              <a:rPr lang="en-US" smtClean="0"/>
              <a:pPr/>
              <a:t>43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63038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5"/>
          <p:cNvSpPr>
            <a:spLocks noGrp="1" noChangeArrowheads="1"/>
          </p:cNvSpPr>
          <p:nvPr>
            <p:ph type="sldNum" sz="quarter" idx="5"/>
          </p:nvPr>
        </p:nvSpPr>
        <p:spPr>
          <a:noFill/>
        </p:spPr>
        <p:txBody>
          <a:bodyPr/>
          <a:lstStyle/>
          <a:p>
            <a:fld id="{1B9AAA86-FBDF-4835-848E-7E542083A7FA}" type="slidenum">
              <a:rPr lang="en-US" smtClean="0"/>
              <a:pPr/>
              <a:t>5</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32952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5"/>
          <p:cNvSpPr>
            <a:spLocks noGrp="1" noChangeArrowheads="1"/>
          </p:cNvSpPr>
          <p:nvPr>
            <p:ph type="sldNum" sz="quarter" idx="5"/>
          </p:nvPr>
        </p:nvSpPr>
        <p:spPr>
          <a:noFill/>
        </p:spPr>
        <p:txBody>
          <a:bodyPr/>
          <a:lstStyle/>
          <a:p>
            <a:fld id="{A40E28B8-E1CD-4BA1-A47B-EE248EF96278}" type="slidenum">
              <a:rPr lang="en-US" smtClean="0"/>
              <a:pPr/>
              <a:t>6</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91850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a:spLocks noGrp="1" noChangeArrowheads="1"/>
          </p:cNvSpPr>
          <p:nvPr>
            <p:ph type="sldNum" sz="quarter" idx="5"/>
          </p:nvPr>
        </p:nvSpPr>
        <p:spPr>
          <a:noFill/>
        </p:spPr>
        <p:txBody>
          <a:bodyPr/>
          <a:lstStyle/>
          <a:p>
            <a:fld id="{059283D0-ECCC-4CE4-AB17-ABF1528E842D}" type="slidenum">
              <a:rPr lang="en-US" smtClean="0"/>
              <a:pPr/>
              <a:t>7</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903666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5"/>
          <p:cNvSpPr>
            <a:spLocks noGrp="1" noChangeArrowheads="1"/>
          </p:cNvSpPr>
          <p:nvPr>
            <p:ph type="sldNum" sz="quarter" idx="5"/>
          </p:nvPr>
        </p:nvSpPr>
        <p:spPr>
          <a:noFill/>
        </p:spPr>
        <p:txBody>
          <a:bodyPr/>
          <a:lstStyle/>
          <a:p>
            <a:fld id="{CF1F6CF8-C4D9-4960-A93C-B667955288FD}" type="slidenum">
              <a:rPr lang="en-US" smtClean="0"/>
              <a:pPr/>
              <a:t>8</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844355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5"/>
          <p:cNvSpPr>
            <a:spLocks noGrp="1" noChangeArrowheads="1"/>
          </p:cNvSpPr>
          <p:nvPr>
            <p:ph type="sldNum" sz="quarter" idx="5"/>
          </p:nvPr>
        </p:nvSpPr>
        <p:spPr>
          <a:noFill/>
        </p:spPr>
        <p:txBody>
          <a:bodyPr/>
          <a:lstStyle/>
          <a:p>
            <a:fld id="{2D0F0880-3639-4421-838E-7DBFA7E8CB06}" type="slidenum">
              <a:rPr lang="en-US" smtClean="0"/>
              <a:pPr/>
              <a:t>9</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8056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54335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117150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544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2766494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1798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3808424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2173527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4167624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246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940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24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1008939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7254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8065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7030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549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184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4457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2921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4900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666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470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211D2-CCBB-4C81-8E4E-718EB0B3CE8B}" type="datetimeFigureOut">
              <a:rPr lang="en-US" smtClean="0"/>
              <a:pPr/>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8466260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03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E211D2-CCBB-4C81-8E4E-718EB0B3CE8B}" type="datetimeFigureOut">
              <a:rPr lang="en-US" smtClean="0"/>
              <a:pPr/>
              <a:t>7/4/2014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413403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E211D2-CCBB-4C81-8E4E-718EB0B3CE8B}" type="datetimeFigureOut">
              <a:rPr lang="en-US" smtClean="0"/>
              <a:pPr/>
              <a:t>7/4/2014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171665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E211D2-CCBB-4C81-8E4E-718EB0B3CE8B}" type="datetimeFigureOut">
              <a:rPr lang="en-US" smtClean="0"/>
              <a:pPr/>
              <a:t>7/4/2014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271075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211D2-CCBB-4C81-8E4E-718EB0B3CE8B}" type="datetimeFigureOut">
              <a:rPr lang="en-US" smtClean="0"/>
              <a:pPr/>
              <a:t>7/4/2014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392954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211D2-CCBB-4C81-8E4E-718EB0B3CE8B}" type="datetimeFigureOut">
              <a:rPr lang="en-US" smtClean="0"/>
              <a:pPr/>
              <a:t>7/4/2014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176088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211D2-CCBB-4C81-8E4E-718EB0B3CE8B}" type="datetimeFigureOut">
              <a:rPr lang="en-US" smtClean="0"/>
              <a:pPr/>
              <a:t>7/4/2014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445E8-D9F2-4294-A374-A92222BFCD26}" type="slidenum">
              <a:rPr lang="en-US" smtClean="0"/>
              <a:pPr/>
              <a:t>‹#›</a:t>
            </a:fld>
            <a:endParaRPr lang="en-US"/>
          </a:p>
        </p:txBody>
      </p:sp>
    </p:spTree>
    <p:extLst>
      <p:ext uri="{BB962C8B-B14F-4D97-AF65-F5344CB8AC3E}">
        <p14:creationId xmlns:p14="http://schemas.microsoft.com/office/powerpoint/2010/main" val="262762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E211D2-CCBB-4C81-8E4E-718EB0B3CE8B}" type="datetimeFigureOut">
              <a:rPr lang="en-US" smtClean="0"/>
              <a:pPr/>
              <a:t>7/4/2014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7D445E8-D9F2-4294-A374-A92222BFCD26}" type="slidenum">
              <a:rPr lang="en-US" smtClean="0"/>
              <a:pPr/>
              <a:t>‹#›</a:t>
            </a:fld>
            <a:endParaRPr lang="en-US"/>
          </a:p>
        </p:txBody>
      </p:sp>
    </p:spTree>
    <p:extLst>
      <p:ext uri="{BB962C8B-B14F-4D97-AF65-F5344CB8AC3E}">
        <p14:creationId xmlns:p14="http://schemas.microsoft.com/office/powerpoint/2010/main" val="362711029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76200" y="1371600"/>
            <a:ext cx="8289925" cy="2514600"/>
          </a:xfrm>
        </p:spPr>
        <p:txBody>
          <a:bodyPr>
            <a:normAutofit fontScale="90000"/>
          </a:bodyPr>
          <a:lstStyle/>
          <a:p>
            <a:pPr algn="ctr" eaLnBrk="1" hangingPunct="1"/>
            <a:r>
              <a:rPr lang="en-US" sz="6600" dirty="0" smtClean="0"/>
              <a:t>Object-Oriented Programming Using C#</a:t>
            </a:r>
          </a:p>
        </p:txBody>
      </p:sp>
      <p:sp>
        <p:nvSpPr>
          <p:cNvPr id="15363" name="Rectangle 3"/>
          <p:cNvSpPr>
            <a:spLocks noGrp="1" noChangeArrowheads="1"/>
          </p:cNvSpPr>
          <p:nvPr>
            <p:ph type="subTitle" idx="1"/>
          </p:nvPr>
        </p:nvSpPr>
        <p:spPr>
          <a:xfrm>
            <a:off x="685800" y="3733800"/>
            <a:ext cx="8458200" cy="2362200"/>
          </a:xfrm>
        </p:spPr>
        <p:txBody>
          <a:bodyPr>
            <a:normAutofit/>
          </a:bodyPr>
          <a:lstStyle/>
          <a:p>
            <a:pPr algn="ctr" eaLnBrk="1" hangingPunct="1">
              <a:buFont typeface="Wingdings" charset="2"/>
              <a:buNone/>
            </a:pPr>
            <a:r>
              <a:rPr lang="en-US" sz="3600" dirty="0" smtClean="0"/>
              <a:t> </a:t>
            </a:r>
          </a:p>
          <a:p>
            <a:pPr algn="ctr"/>
            <a:r>
              <a:rPr lang="en-US" sz="3200" dirty="0" smtClean="0"/>
              <a:t> </a:t>
            </a:r>
            <a:endParaRPr lang="en-US" sz="3600" dirty="0" smtClean="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152400" y="1598613"/>
            <a:ext cx="7313612" cy="4954587"/>
          </a:xfrm>
          <a:prstGeom prst="rect">
            <a:avLst/>
          </a:prstGeom>
          <a:noFill/>
          <a:ln>
            <a:miter lim="800000"/>
            <a:headEnd/>
            <a:tailEnd/>
          </a:ln>
        </p:spPr>
        <p:txBody>
          <a:bodyPr>
            <a:normAutofit fontScale="92500" lnSpcReduction="20000"/>
          </a:bodyPr>
          <a:lstStyle/>
          <a:p>
            <a:pPr eaLnBrk="1" hangingPunct="1">
              <a:buFontTx/>
              <a:buBlip>
                <a:blip r:embed="rId3"/>
              </a:buBlip>
            </a:pPr>
            <a:r>
              <a:rPr lang="en-US" sz="2000" dirty="0" smtClean="0">
                <a:latin typeface="Arial" charset="0"/>
                <a:cs typeface="Times New Roman" pitchFamily="18" charset="0"/>
              </a:rPr>
              <a:t>The following code shows the use of overloading constructors:</a:t>
            </a:r>
            <a:endParaRPr lang="en-US" sz="1600" dirty="0" smtClean="0">
              <a:latin typeface="Arial" charset="0"/>
              <a:cs typeface="Times New Roman" pitchFamily="18" charset="0"/>
            </a:endParaRPr>
          </a:p>
          <a:p>
            <a:pPr eaLnBrk="1" hangingPunct="1">
              <a:buFontTx/>
              <a:buNone/>
            </a:pPr>
            <a:r>
              <a:rPr lang="en-US" sz="1800" dirty="0" smtClean="0">
                <a:latin typeface="Courier New" pitchFamily="49" charset="0"/>
                <a:cs typeface="Courier New" pitchFamily="49" charset="0"/>
              </a:rPr>
              <a:t>	 </a:t>
            </a:r>
            <a:r>
              <a:rPr lang="en-US" sz="1600" dirty="0" smtClean="0">
                <a:latin typeface="Courier New" pitchFamily="49" charset="0"/>
                <a:cs typeface="Courier New" pitchFamily="49" charset="0"/>
              </a:rPr>
              <a:t>using System;</a:t>
            </a:r>
          </a:p>
          <a:p>
            <a:pPr eaLnBrk="1" hangingPunct="1">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CalculateNumber</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private int number1, number2, total;</a:t>
            </a:r>
          </a:p>
          <a:p>
            <a:pPr eaLnBrk="1" hangingPunct="1">
              <a:buFontTx/>
              <a:buNone/>
            </a:pPr>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CalculateNumber</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number1= number2= total = 0;</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CalculateNumber</a:t>
            </a:r>
            <a:r>
              <a:rPr lang="en-US" sz="1600" dirty="0" smtClean="0">
                <a:latin typeface="Courier New" pitchFamily="49" charset="0"/>
                <a:cs typeface="Courier New" pitchFamily="49" charset="0"/>
              </a:rPr>
              <a:t>(int num1, int num2) </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number1= num1;</a:t>
            </a:r>
          </a:p>
          <a:p>
            <a:pPr eaLnBrk="1" hangingPunct="1">
              <a:buFontTx/>
              <a:buNone/>
            </a:pPr>
            <a:r>
              <a:rPr lang="en-US" sz="1600" dirty="0" smtClean="0">
                <a:latin typeface="Courier New" pitchFamily="49" charset="0"/>
                <a:cs typeface="Courier New" pitchFamily="49" charset="0"/>
              </a:rPr>
              <a:t>			number2= num2;</a:t>
            </a:r>
          </a:p>
          <a:p>
            <a:pPr eaLnBrk="1" hangingPunct="1">
              <a:buFontTx/>
              <a:buNone/>
            </a:pPr>
            <a:r>
              <a:rPr lang="en-US" sz="1600" dirty="0" smtClean="0">
                <a:latin typeface="Courier New" pitchFamily="49" charset="0"/>
                <a:cs typeface="Courier New" pitchFamily="49" charset="0"/>
              </a:rPr>
              <a:t>			total = 0;    </a:t>
            </a:r>
          </a:p>
          <a:p>
            <a:pPr eaLnBrk="1" hangingPunct="1">
              <a:buFontTx/>
              <a:buNone/>
            </a:pPr>
            <a:r>
              <a:rPr lang="en-US" sz="1600" dirty="0" smtClean="0">
                <a:latin typeface="Courier New" pitchFamily="49" charset="0"/>
                <a:cs typeface="Courier New" pitchFamily="49" charset="0"/>
              </a:rPr>
              <a:t>		}</a:t>
            </a:r>
          </a:p>
        </p:txBody>
      </p:sp>
      <p:sp>
        <p:nvSpPr>
          <p:cNvPr id="10243"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dirty="0">
                <a:latin typeface="+mj-lt"/>
                <a:cs typeface="Times New Roman" pitchFamily="18" charset="0"/>
              </a:rPr>
              <a:t> </a:t>
            </a:r>
            <a:r>
              <a:rPr lang="en-US" sz="2800" b="1" dirty="0">
                <a:latin typeface="+mj-lt"/>
                <a:cs typeface="Times New Roman" pitchFamily="18" charset="0"/>
              </a:rPr>
              <a:t>Constructor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228600" y="1598613"/>
            <a:ext cx="7313612" cy="4570412"/>
          </a:xfrm>
          <a:prstGeom prst="rect">
            <a:avLst/>
          </a:prstGeom>
          <a:noFill/>
          <a:ln>
            <a:miter lim="800000"/>
            <a:headEnd/>
            <a:tailEnd/>
          </a:ln>
        </p:spPr>
        <p:txBody>
          <a:bodyPr>
            <a:normAutofit fontScale="92500" lnSpcReduction="10000"/>
          </a:bodyPr>
          <a:lstStyle/>
          <a:p>
            <a:pPr eaLnBrk="1" hangingPunct="1">
              <a:buFontTx/>
              <a:buNone/>
            </a:pPr>
            <a:r>
              <a:rPr lang="en-US" sz="16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AddNumber</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total = number1 + number2;</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public void </a:t>
            </a:r>
            <a:r>
              <a:rPr lang="en-US" sz="1600" dirty="0" err="1" smtClean="0">
                <a:latin typeface="Courier New" pitchFamily="49" charset="0"/>
                <a:cs typeface="Courier New" pitchFamily="49" charset="0"/>
              </a:rPr>
              <a:t>DisplayNumber</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Console.WriteLine("The sum of two numbers is {0}", 			   total);</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CalNum</a:t>
            </a:r>
            <a:endParaRPr lang="en-US" sz="1600" dirty="0" smtClean="0">
              <a:latin typeface="Courier New" pitchFamily="49" charset="0"/>
              <a:cs typeface="Courier New" pitchFamily="49" charset="0"/>
            </a:endParaRP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static int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p:txBody>
      </p:sp>
      <p:sp>
        <p:nvSpPr>
          <p:cNvPr id="11267"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dirty="0">
                <a:latin typeface="+mj-lt"/>
                <a:cs typeface="Times New Roman" pitchFamily="18" charset="0"/>
              </a:rPr>
              <a:t> </a:t>
            </a:r>
            <a:r>
              <a:rPr lang="en-US" sz="2800" b="1" dirty="0">
                <a:latin typeface="+mj-lt"/>
                <a:cs typeface="Times New Roman" pitchFamily="18" charset="0"/>
              </a:rPr>
              <a:t>Constructor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bwMode="auto">
          <a:xfrm>
            <a:off x="76200" y="1598613"/>
            <a:ext cx="7313612" cy="4570412"/>
          </a:xfrm>
          <a:prstGeom prst="rect">
            <a:avLst/>
          </a:prstGeom>
          <a:noFill/>
          <a:ln>
            <a:miter lim="800000"/>
            <a:headEnd/>
            <a:tailEnd/>
          </a:ln>
        </p:spPr>
        <p:txBody>
          <a:bodyPr/>
          <a:lstStyle/>
          <a:p>
            <a:pPr lvl="1" eaLnBrk="1" hangingPunct="1">
              <a:buFontTx/>
              <a:buNone/>
            </a:pPr>
            <a:r>
              <a:rPr lang="en-US" sz="1400" dirty="0" smtClean="0">
                <a:solidFill>
                  <a:schemeClr val="accent2"/>
                </a:solidFill>
                <a:latin typeface="Courier New" pitchFamily="49" charset="0"/>
                <a:cs typeface="Courier New" pitchFamily="49" charset="0"/>
              </a:rPr>
              <a:t>	</a:t>
            </a:r>
            <a:r>
              <a:rPr lang="en-US" sz="1600" dirty="0" err="1" smtClean="0">
                <a:latin typeface="Courier New" pitchFamily="49" charset="0"/>
                <a:cs typeface="Courier New" pitchFamily="49" charset="0"/>
              </a:rPr>
              <a:t>CalculateNumber</a:t>
            </a:r>
            <a:r>
              <a:rPr lang="en-US" sz="1600" dirty="0" smtClean="0">
                <a:latin typeface="Courier New" pitchFamily="49" charset="0"/>
                <a:cs typeface="Courier New" pitchFamily="49" charset="0"/>
              </a:rPr>
              <a:t> cal1 = new </a:t>
            </a:r>
            <a:r>
              <a:rPr lang="en-US" sz="1600" dirty="0" err="1" smtClean="0">
                <a:latin typeface="Courier New" pitchFamily="49" charset="0"/>
                <a:cs typeface="Courier New" pitchFamily="49" charset="0"/>
              </a:rPr>
              <a:t>CalculateNumber</a:t>
            </a:r>
            <a:r>
              <a:rPr lang="en-US" sz="1600" dirty="0" smtClean="0">
                <a:latin typeface="Courier New" pitchFamily="49" charset="0"/>
                <a:cs typeface="Courier New" pitchFamily="49" charset="0"/>
              </a:rPr>
              <a:t>(); </a:t>
            </a:r>
          </a:p>
          <a:p>
            <a:pPr lvl="1" eaLnBrk="1" hangingPunct="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CalculateNumber</a:t>
            </a:r>
            <a:r>
              <a:rPr lang="en-US" sz="1600" dirty="0" smtClean="0">
                <a:latin typeface="Courier New" pitchFamily="49" charset="0"/>
                <a:cs typeface="Courier New" pitchFamily="49" charset="0"/>
              </a:rPr>
              <a:t> cal2 = new </a:t>
            </a:r>
            <a:r>
              <a:rPr lang="en-US" sz="1600" dirty="0" err="1" smtClean="0">
                <a:latin typeface="Courier New" pitchFamily="49" charset="0"/>
                <a:cs typeface="Courier New" pitchFamily="49" charset="0"/>
              </a:rPr>
              <a:t>CalculateNumber</a:t>
            </a:r>
            <a:r>
              <a:rPr lang="en-US" sz="1600" dirty="0" smtClean="0">
                <a:latin typeface="Courier New" pitchFamily="49" charset="0"/>
                <a:cs typeface="Courier New" pitchFamily="49" charset="0"/>
              </a:rPr>
              <a:t>(4,3);  </a:t>
            </a:r>
          </a:p>
          <a:p>
            <a:pPr lvl="1" eaLnBrk="1" hangingPunct="1">
              <a:buFontTx/>
              <a:buNone/>
            </a:pPr>
            <a:r>
              <a:rPr lang="en-US" sz="1600" dirty="0" smtClean="0">
                <a:latin typeface="Courier New" pitchFamily="49" charset="0"/>
                <a:cs typeface="Courier New" pitchFamily="49" charset="0"/>
              </a:rPr>
              <a:t>	cal1.AddNumber(); </a:t>
            </a:r>
          </a:p>
          <a:p>
            <a:pPr lvl="1" eaLnBrk="1" hangingPunct="1">
              <a:buFontTx/>
              <a:buNone/>
            </a:pPr>
            <a:r>
              <a:rPr lang="en-US" sz="1600" dirty="0" smtClean="0">
                <a:latin typeface="Courier New" pitchFamily="49" charset="0"/>
                <a:cs typeface="Courier New" pitchFamily="49" charset="0"/>
              </a:rPr>
              <a:t>  	cal1.DisplayNumber();</a:t>
            </a:r>
          </a:p>
          <a:p>
            <a:pPr lvl="1" eaLnBrk="1" hangingPunct="1">
              <a:buFontTx/>
              <a:buNone/>
            </a:pPr>
            <a:r>
              <a:rPr lang="en-US" sz="1600" dirty="0" smtClean="0">
                <a:latin typeface="Courier New" pitchFamily="49" charset="0"/>
                <a:cs typeface="Courier New" pitchFamily="49" charset="0"/>
              </a:rPr>
              <a:t>  cal2.AddNumber(); </a:t>
            </a:r>
          </a:p>
          <a:p>
            <a:pPr lvl="1" eaLnBrk="1" hangingPunct="1">
              <a:buFontTx/>
              <a:buNone/>
            </a:pPr>
            <a:r>
              <a:rPr lang="en-US" sz="1600" dirty="0" smtClean="0">
                <a:latin typeface="Courier New" pitchFamily="49" charset="0"/>
                <a:cs typeface="Courier New" pitchFamily="49" charset="0"/>
              </a:rPr>
              <a:t>  cal2.DisplayNumber();</a:t>
            </a:r>
          </a:p>
          <a:p>
            <a:pPr lvl="1" eaLnBrk="1" hangingPunct="1">
              <a:buFontTx/>
              <a:buNone/>
            </a:pPr>
            <a:r>
              <a:rPr lang="en-US" sz="1600" dirty="0" smtClean="0">
                <a:latin typeface="Courier New" pitchFamily="49" charset="0"/>
                <a:cs typeface="Courier New" pitchFamily="49" charset="0"/>
              </a:rPr>
              <a:t>  return 0;</a:t>
            </a:r>
          </a:p>
          <a:p>
            <a:pPr lvl="1" eaLnBrk="1" hangingPunct="1">
              <a:buFontTx/>
              <a:buNone/>
            </a:pPr>
            <a:r>
              <a:rPr lang="en-US" sz="1600" dirty="0" smtClean="0">
                <a:latin typeface="Courier New" pitchFamily="49" charset="0"/>
                <a:cs typeface="Courier New" pitchFamily="49" charset="0"/>
              </a:rPr>
              <a:t>  }</a:t>
            </a:r>
          </a:p>
          <a:p>
            <a:pPr lvl="1" eaLnBrk="1" hangingPunct="1">
              <a:buFontTx/>
              <a:buNone/>
            </a:pPr>
            <a:r>
              <a:rPr lang="en-US" sz="1600" dirty="0" smtClean="0">
                <a:latin typeface="Courier New" pitchFamily="49" charset="0"/>
                <a:cs typeface="Courier New" pitchFamily="49" charset="0"/>
              </a:rPr>
              <a:t>}</a:t>
            </a:r>
          </a:p>
          <a:p>
            <a:pPr eaLnBrk="1" hangingPunct="1">
              <a:buFontTx/>
              <a:buNone/>
            </a:pPr>
            <a:endParaRPr lang="en-US" sz="2000" dirty="0" smtClean="0">
              <a:solidFill>
                <a:schemeClr val="accent2"/>
              </a:solidFill>
              <a:latin typeface="Arial" charset="0"/>
              <a:cs typeface="Times New Roman" pitchFamily="18" charset="0"/>
            </a:endParaRPr>
          </a:p>
        </p:txBody>
      </p:sp>
      <p:sp>
        <p:nvSpPr>
          <p:cNvPr id="12291"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dirty="0">
                <a:latin typeface="+mj-lt"/>
                <a:cs typeface="Times New Roman" pitchFamily="18" charset="0"/>
              </a:rPr>
              <a:t> </a:t>
            </a:r>
            <a:r>
              <a:rPr lang="en-US" sz="2800" b="1" dirty="0">
                <a:latin typeface="+mj-lt"/>
                <a:cs typeface="Times New Roman" pitchFamily="18" charset="0"/>
              </a:rPr>
              <a:t>Constructor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711200"/>
            <a:ext cx="7391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 Implementing Operator Overloading </a:t>
            </a:r>
          </a:p>
        </p:txBody>
      </p:sp>
      <p:sp>
        <p:nvSpPr>
          <p:cNvPr id="15363" name="Rectangle 3"/>
          <p:cNvSpPr>
            <a:spLocks noGrp="1" noChangeArrowheads="1"/>
          </p:cNvSpPr>
          <p:nvPr>
            <p:ph type="body" idx="4294967295"/>
          </p:nvPr>
        </p:nvSpPr>
        <p:spPr bwMode="auto">
          <a:xfrm>
            <a:off x="152400" y="1598613"/>
            <a:ext cx="7313612" cy="4570412"/>
          </a:xfrm>
          <a:prstGeom prst="rect">
            <a:avLst/>
          </a:prstGeom>
          <a:noFill/>
          <a:ln>
            <a:miter lim="800000"/>
            <a:headEnd/>
            <a:tailEnd/>
          </a:ln>
        </p:spPr>
        <p:txBody>
          <a:bodyPr/>
          <a:lstStyle/>
          <a:p>
            <a:pPr eaLnBrk="1" hangingPunct="1">
              <a:buFontTx/>
              <a:buBlip>
                <a:blip r:embed="rId3"/>
              </a:buBlip>
            </a:pPr>
            <a:r>
              <a:rPr lang="en-US" sz="2000" dirty="0" smtClean="0">
                <a:latin typeface="Arial" charset="0"/>
                <a:cs typeface="Times New Roman" pitchFamily="18" charset="0"/>
              </a:rPr>
              <a:t>Operator overloading provides additional capabilities to C# operators when they are applied to user-defined data types.</a:t>
            </a:r>
          </a:p>
          <a:p>
            <a:pPr eaLnBrk="1" hangingPunct="1">
              <a:buFontTx/>
              <a:buBlip>
                <a:blip r:embed="rId3"/>
              </a:buBlip>
            </a:pPr>
            <a:r>
              <a:rPr lang="en-US" sz="2000" dirty="0" smtClean="0">
                <a:latin typeface="Arial" charset="0"/>
                <a:cs typeface="Times New Roman" pitchFamily="18" charset="0"/>
              </a:rPr>
              <a:t>Only the predefined set of C# operators can be overloaded.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711200"/>
            <a:ext cx="5486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 Need for Operator Overloading</a:t>
            </a:r>
          </a:p>
        </p:txBody>
      </p:sp>
      <p:sp>
        <p:nvSpPr>
          <p:cNvPr id="16387" name="Rectangle 3"/>
          <p:cNvSpPr>
            <a:spLocks noGrp="1" noChangeArrowheads="1"/>
          </p:cNvSpPr>
          <p:nvPr>
            <p:ph type="body" sz="half" idx="1"/>
          </p:nvPr>
        </p:nvSpPr>
        <p:spPr bwMode="auto">
          <a:xfrm>
            <a:off x="152400" y="1600200"/>
            <a:ext cx="7313612"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To use operators with user-defined data types, they need to be overloaded according to a programmer’s requirement.</a:t>
            </a:r>
          </a:p>
          <a:p>
            <a:pPr eaLnBrk="1" hangingPunct="1">
              <a:buFontTx/>
              <a:buBlip>
                <a:blip r:embed="rId3"/>
              </a:buBlip>
            </a:pPr>
            <a:r>
              <a:rPr lang="en-US" sz="2000" dirty="0" smtClean="0">
                <a:latin typeface="Arial" charset="0"/>
                <a:cs typeface="Times New Roman" pitchFamily="18" charset="0"/>
              </a:rPr>
              <a:t>An operator can be overloaded by defining a function to it. </a:t>
            </a:r>
          </a:p>
          <a:p>
            <a:pPr eaLnBrk="1" hangingPunct="1">
              <a:buFontTx/>
              <a:buBlip>
                <a:blip r:embed="rId3"/>
              </a:buBlip>
            </a:pPr>
            <a:r>
              <a:rPr lang="en-US" sz="2000" dirty="0" smtClean="0">
                <a:latin typeface="Arial" charset="0"/>
                <a:cs typeface="Times New Roman" pitchFamily="18" charset="0"/>
              </a:rPr>
              <a:t>The function for the operator is declared by using the </a:t>
            </a:r>
            <a:r>
              <a:rPr lang="en-US" sz="2000" dirty="0" smtClean="0">
                <a:latin typeface="Courier New" pitchFamily="49" charset="0"/>
                <a:cs typeface="Courier New" pitchFamily="49" charset="0"/>
              </a:rPr>
              <a:t>operator</a:t>
            </a:r>
            <a:r>
              <a:rPr lang="en-US" sz="2000" dirty="0" smtClean="0">
                <a:latin typeface="Arial" charset="0"/>
                <a:cs typeface="Times New Roman" pitchFamily="18" charset="0"/>
              </a:rPr>
              <a:t> keyword.</a:t>
            </a:r>
          </a:p>
          <a:p>
            <a:pPr eaLnBrk="1" hangingPunct="1">
              <a:buFontTx/>
              <a:buBlip>
                <a:blip r:embed="rId3"/>
              </a:buBlip>
            </a:pPr>
            <a:endParaRPr lang="en-US" sz="2400" dirty="0" smtClean="0">
              <a:solidFill>
                <a:schemeClr val="accent2"/>
              </a:solidFill>
              <a:latin typeface="Arial"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 Need for Operator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pic>
        <p:nvPicPr>
          <p:cNvPr id="17411" name="Picture 4" descr="JBIZ044.WMF"/>
          <p:cNvPicPr>
            <a:picLocks noChangeAspect="1"/>
          </p:cNvPicPr>
          <p:nvPr/>
        </p:nvPicPr>
        <p:blipFill>
          <a:blip r:embed="rId3" cstate="print"/>
          <a:srcRect/>
          <a:stretch>
            <a:fillRect/>
          </a:stretch>
        </p:blipFill>
        <p:spPr bwMode="auto">
          <a:xfrm>
            <a:off x="838200" y="2286000"/>
            <a:ext cx="2355850" cy="3422650"/>
          </a:xfrm>
          <a:prstGeom prst="rect">
            <a:avLst/>
          </a:prstGeom>
          <a:noFill/>
          <a:ln w="9525">
            <a:noFill/>
            <a:miter lim="800000"/>
            <a:headEnd/>
            <a:tailEnd/>
          </a:ln>
        </p:spPr>
      </p:pic>
      <p:sp>
        <p:nvSpPr>
          <p:cNvPr id="5" name="Rectangular Callout 4"/>
          <p:cNvSpPr/>
          <p:nvPr/>
        </p:nvSpPr>
        <p:spPr>
          <a:xfrm>
            <a:off x="3200400" y="2133600"/>
            <a:ext cx="3657600" cy="1219200"/>
          </a:xfrm>
          <a:prstGeom prst="wedgeRectCallout">
            <a:avLst>
              <a:gd name="adj1" fmla="val -73893"/>
              <a:gd name="adj2" fmla="val 40990"/>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3" name="TextBox 5"/>
          <p:cNvSpPr txBox="1">
            <a:spLocks noChangeArrowheads="1"/>
          </p:cNvSpPr>
          <p:nvPr/>
        </p:nvSpPr>
        <p:spPr bwMode="auto">
          <a:xfrm>
            <a:off x="3200400" y="2209800"/>
            <a:ext cx="3657600" cy="1016000"/>
          </a:xfrm>
          <a:prstGeom prst="rect">
            <a:avLst/>
          </a:prstGeom>
          <a:noFill/>
          <a:ln w="9525">
            <a:noFill/>
            <a:miter lim="800000"/>
            <a:headEnd/>
            <a:tailEnd/>
          </a:ln>
        </p:spPr>
        <p:txBody>
          <a:bodyPr>
            <a:spAutoFit/>
          </a:bodyPr>
          <a:lstStyle/>
          <a:p>
            <a:r>
              <a:rPr lang="en-US" sz="2000">
                <a:solidFill>
                  <a:srgbClr val="C00000"/>
                </a:solidFill>
                <a:latin typeface="Arial" charset="0"/>
                <a:cs typeface="Arial" charset="0"/>
              </a:rPr>
              <a:t>Let us understand the use of operator overloading with the help of a program.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711200"/>
            <a:ext cx="5486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 Need for Operator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sp>
        <p:nvSpPr>
          <p:cNvPr id="18435" name="Rectangle 3"/>
          <p:cNvSpPr>
            <a:spLocks noGrp="1" noChangeArrowheads="1"/>
          </p:cNvSpPr>
          <p:nvPr>
            <p:ph type="body" sz="half" idx="1"/>
          </p:nvPr>
        </p:nvSpPr>
        <p:spPr bwMode="auto">
          <a:xfrm>
            <a:off x="152400" y="1600200"/>
            <a:ext cx="7618412"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following code snippet shows the use of operator overloading:</a:t>
            </a:r>
            <a:endParaRPr lang="en-US" sz="2400" dirty="0" smtClean="0">
              <a:latin typeface="Arial" charset="0"/>
              <a:cs typeface="Times New Roman" pitchFamily="18" charset="0"/>
            </a:endParaRPr>
          </a:p>
          <a:p>
            <a:pPr eaLnBrk="1" hangingPunct="1">
              <a:buFontTx/>
              <a:buNone/>
            </a:pPr>
            <a:r>
              <a:rPr lang="en-US" sz="1600" dirty="0" smtClean="0">
                <a:latin typeface="Courier New" pitchFamily="49" charset="0"/>
                <a:cs typeface="Courier New" pitchFamily="49" charset="0"/>
              </a:rPr>
              <a:t>	class Distance</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int dist;</a:t>
            </a:r>
          </a:p>
          <a:p>
            <a:pPr eaLnBrk="1" hangingPunct="1">
              <a:buFontTx/>
              <a:buNone/>
            </a:pPr>
            <a:r>
              <a:rPr lang="en-US" sz="1600" dirty="0" smtClean="0">
                <a:latin typeface="Courier New" pitchFamily="49" charset="0"/>
                <a:cs typeface="Courier New" pitchFamily="49" charset="0"/>
              </a:rPr>
              <a:t>	public Distance(int d)</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this.dist</a:t>
            </a:r>
            <a:r>
              <a:rPr lang="en-US" sz="1600" dirty="0" smtClean="0">
                <a:latin typeface="Courier New" pitchFamily="49" charset="0"/>
                <a:cs typeface="Courier New" pitchFamily="49" charset="0"/>
              </a:rPr>
              <a:t> = d;</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public static Distance operator +(Distance d1,Distance d2)</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return new Distance(d1.dist + d2.dist);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 y="711200"/>
            <a:ext cx="54864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 Need for Operator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sp>
        <p:nvSpPr>
          <p:cNvPr id="19459" name="Rectangle 3"/>
          <p:cNvSpPr>
            <a:spLocks noGrp="1" noChangeArrowheads="1"/>
          </p:cNvSpPr>
          <p:nvPr>
            <p:ph type="body" sz="half" idx="1"/>
          </p:nvPr>
        </p:nvSpPr>
        <p:spPr bwMode="auto">
          <a:xfrm>
            <a:off x="609600" y="1600200"/>
            <a:ext cx="7313612"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6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class Program</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Distance d1 = new Distance(3);</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Distance d2 = new Distance(10); 			Distance d3;</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d3 = d1 + d2;</a:t>
            </a:r>
          </a:p>
          <a:p>
            <a:pPr eaLnBrk="1" hangingPunct="1">
              <a:buFontTx/>
              <a:buNone/>
            </a:pPr>
            <a:r>
              <a:rPr lang="en-US" sz="1600" dirty="0" smtClean="0">
                <a:latin typeface="Courier New" pitchFamily="49" charset="0"/>
                <a:cs typeface="Courier New" pitchFamily="49" charset="0"/>
              </a:rPr>
              <a:t>				int a = (int) d3;</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Console.WriteLine(a);</a:t>
            </a:r>
          </a:p>
          <a:p>
            <a:pPr eaLnBrk="1" hangingPunct="1">
              <a:buFontTx/>
              <a:buNone/>
            </a:pPr>
            <a:r>
              <a:rPr lang="en-US" sz="1600" dirty="0" smtClean="0">
                <a:latin typeface="Courier New" pitchFamily="49" charset="0"/>
                <a:cs typeface="Courier New" pitchFamily="49" charset="0"/>
              </a:rPr>
              <a:t>			}</a:t>
            </a:r>
          </a:p>
          <a:p>
            <a:pPr eaLnBrk="1" hangingPunct="1">
              <a:buFontTx/>
              <a:buNone/>
            </a:pPr>
            <a:r>
              <a:rPr lang="en-US" sz="1600" dirty="0" smtClean="0">
                <a:latin typeface="Courier New" pitchFamily="49" charset="0"/>
                <a:cs typeface="Courier New" pitchFamily="49" charset="0"/>
              </a:rPr>
              <a:t>		}</a:t>
            </a:r>
          </a:p>
          <a:p>
            <a:pPr eaLnBrk="1" hangingPunct="1">
              <a:buFontTx/>
              <a:buNone/>
            </a:pPr>
            <a:endParaRPr lang="en-US" sz="2000" dirty="0" smtClean="0">
              <a:solidFill>
                <a:schemeClr val="accent2"/>
              </a:solidFill>
              <a:latin typeface="Arial"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711200"/>
            <a:ext cx="8382000" cy="523220"/>
          </a:xfrm>
          <a:prstGeom prst="rect">
            <a:avLst/>
          </a:prstGeom>
          <a:noFill/>
          <a:ln w="9525">
            <a:noFill/>
            <a:miter lim="800000"/>
            <a:headEnd/>
            <a:tailEnd/>
          </a:ln>
        </p:spPr>
        <p:txBody>
          <a:bodyPr wrap="square">
            <a:spAutoFit/>
          </a:bodyPr>
          <a:lstStyle/>
          <a:p>
            <a:pPr>
              <a:spcBef>
                <a:spcPct val="50000"/>
              </a:spcBef>
            </a:pPr>
            <a:r>
              <a:rPr lang="en-US" sz="2800" b="1" dirty="0">
                <a:latin typeface="+mj-lt"/>
                <a:cs typeface="Times New Roman" pitchFamily="18" charset="0"/>
              </a:rPr>
              <a:t> Need for Operator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sp>
        <p:nvSpPr>
          <p:cNvPr id="20483" name="Rectangle 3"/>
          <p:cNvSpPr>
            <a:spLocks noGrp="1" noChangeArrowheads="1"/>
          </p:cNvSpPr>
          <p:nvPr>
            <p:ph type="body" sz="half" idx="1"/>
          </p:nvPr>
        </p:nvSpPr>
        <p:spPr bwMode="auto">
          <a:xfrm>
            <a:off x="228600" y="1600200"/>
            <a:ext cx="7313612"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The following table describes the overloading ability of the operators in C#.</a:t>
            </a:r>
            <a:endParaRPr lang="en-US" sz="2400" dirty="0" smtClean="0">
              <a:latin typeface="Arial" charset="0"/>
              <a:cs typeface="Times New Roman" pitchFamily="18" charset="0"/>
            </a:endParaRPr>
          </a:p>
        </p:txBody>
      </p:sp>
      <p:graphicFrame>
        <p:nvGraphicFramePr>
          <p:cNvPr id="356408" name="Group 56"/>
          <p:cNvGraphicFramePr>
            <a:graphicFrameLocks noGrp="1"/>
          </p:cNvGraphicFramePr>
          <p:nvPr>
            <p:ph sz="half" idx="2"/>
            <p:extLst>
              <p:ext uri="{D42A27DB-BD31-4B8C-83A1-F6EECF244321}">
                <p14:modId xmlns:p14="http://schemas.microsoft.com/office/powerpoint/2010/main" val="2425994191"/>
              </p:ext>
            </p:extLst>
          </p:nvPr>
        </p:nvGraphicFramePr>
        <p:xfrm>
          <a:off x="760412" y="2667000"/>
          <a:ext cx="6096000" cy="3044988"/>
        </p:xfrm>
        <a:graphic>
          <a:graphicData uri="http://schemas.openxmlformats.org/drawingml/2006/table">
            <a:tbl>
              <a:tblPr/>
              <a:tblGrid>
                <a:gridCol w="1828800"/>
                <a:gridCol w="4267200"/>
              </a:tblGrid>
              <a:tr h="304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Arial" charset="0"/>
                          <a:cs typeface="Times New Roman" pitchFamily="18" charset="0"/>
                        </a:rPr>
                        <a:t>Operators</a:t>
                      </a:r>
                      <a:endParaRPr kumimoji="0" lang="en-US" sz="1200" b="0" i="1" u="none" strike="noStrike" cap="none" normalizeH="0" baseline="0" dirty="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charset="0"/>
                          <a:cs typeface="Times New Roman" pitchFamily="18" charset="0"/>
                        </a:rPr>
                        <a:t>Description</a:t>
                      </a:r>
                      <a:endParaRPr kumimoji="0" lang="en-US" sz="1200" b="0" i="1"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3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Courier New" pitchFamily="49" charset="0"/>
                          <a:cs typeface="Courier New" pitchFamily="49" charset="0"/>
                        </a:rPr>
                        <a:t>+</a:t>
                      </a:r>
                      <a:r>
                        <a:rPr kumimoji="0" lang="en-US" sz="1200" b="0" i="1" u="none" strike="noStrike" cap="none" normalizeH="0" baseline="0" dirty="0" smtClean="0">
                          <a:ln>
                            <a:noFill/>
                          </a:ln>
                          <a:solidFill>
                            <a:schemeClr val="tx1"/>
                          </a:solidFill>
                          <a:effectLst/>
                          <a:latin typeface="Arial"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rPr>
                        <a:t>,</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 ! </a:t>
                      </a:r>
                      <a:r>
                        <a:rPr kumimoji="0" lang="en-US" sz="1200" b="0" i="1" u="none" strike="noStrike" cap="none" normalizeH="0" baseline="0" dirty="0" smtClean="0">
                          <a:ln>
                            <a:noFill/>
                          </a:ln>
                          <a:solidFill>
                            <a:schemeClr val="tx1"/>
                          </a:solidFill>
                          <a:effectLst/>
                          <a:latin typeface="Arial"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rPr>
                        <a:t> ,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IN" sz="1200" b="0" i="1" u="none" strike="noStrike" cap="none" normalizeH="0" baseline="0" dirty="0" smtClean="0">
                          <a:ln>
                            <a:noFill/>
                          </a:ln>
                          <a:solidFill>
                            <a:schemeClr val="tx1"/>
                          </a:solidFill>
                          <a:effectLst/>
                          <a:latin typeface="Arial" charset="0"/>
                        </a:rPr>
                        <a:t> </a:t>
                      </a:r>
                      <a:endParaRPr kumimoji="0" lang="en-US" sz="1200" b="0" i="1" u="none" strike="noStrike" cap="none" normalizeH="0" baseline="0" dirty="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These unary operators take one operand and can be </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overloaded.</a:t>
                      </a:r>
                      <a:r>
                        <a:rPr kumimoji="0" lang="en-IN" sz="1200" b="0" i="1" u="none" strike="noStrike" cap="none" normalizeH="0" baseline="0" dirty="0" smtClean="0">
                          <a:ln>
                            <a:noFill/>
                          </a:ln>
                          <a:solidFill>
                            <a:schemeClr val="tx1"/>
                          </a:solidFill>
                          <a:effectLst/>
                          <a:latin typeface="Arial"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3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rPr>
                        <a:t>,</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 *</a:t>
                      </a:r>
                      <a:r>
                        <a:rPr kumimoji="0" lang="en-US" sz="1200" b="0" i="1" u="none" strike="noStrike" cap="none" normalizeH="0" baseline="0" dirty="0" smtClean="0">
                          <a:ln>
                            <a:noFill/>
                          </a:ln>
                          <a:solidFill>
                            <a:schemeClr val="tx1"/>
                          </a:solidFill>
                          <a:effectLst/>
                          <a:latin typeface="Arial" charset="0"/>
                        </a:rPr>
                        <a:t> ,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These binary operators take two operands and can be</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overloaded.</a:t>
                      </a:r>
                      <a:r>
                        <a:rPr kumimoji="0" lang="en-IN" sz="1200" b="0" i="1" u="none" strike="noStrike" cap="none" normalizeH="0" baseline="0" dirty="0" smtClean="0">
                          <a:ln>
                            <a:noFill/>
                          </a:ln>
                          <a:solidFill>
                            <a:schemeClr val="tx1"/>
                          </a:solidFill>
                          <a:effectLst/>
                          <a:latin typeface="Arial"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4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&lt;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&gt;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&lt;=</a:t>
                      </a:r>
                      <a:r>
                        <a:rPr kumimoji="0" lang="en-US" sz="1200" b="0" i="1" u="none" strike="noStrike" kern="1200" cap="none" normalizeH="0" baseline="0" dirty="0" smtClean="0">
                          <a:ln>
                            <a:noFill/>
                          </a:ln>
                          <a:solidFill>
                            <a:schemeClr val="tx1"/>
                          </a:solidFill>
                          <a:effectLst/>
                          <a:latin typeface="Arial" charset="0"/>
                          <a:ea typeface="+mn-ea"/>
                          <a:cs typeface="+mn-cs"/>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&gt;=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The comparison operators can be overloaded. </a:t>
                      </a:r>
                      <a:endParaRPr kumimoji="0" lang="en-IN" sz="1200" b="0" i="1" u="none" strike="noStrike" cap="none" normalizeH="0" baseline="0" dirty="0" smtClean="0">
                        <a:ln>
                          <a:noFill/>
                        </a:ln>
                        <a:solidFill>
                          <a:schemeClr val="tx1"/>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7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&amp;&amp;</a:t>
                      </a:r>
                      <a:r>
                        <a:rPr kumimoji="0" lang="en-US" sz="1200" b="0" i="1" u="none" strike="noStrike" cap="none" normalizeH="0" baseline="0" dirty="0" smtClean="0">
                          <a:ln>
                            <a:noFill/>
                          </a:ln>
                          <a:solidFill>
                            <a:schemeClr val="tx1"/>
                          </a:solidFill>
                          <a:effectLst/>
                          <a:latin typeface="Arial" charset="0"/>
                          <a:cs typeface="Times New Roman" pitchFamily="18" charset="0"/>
                        </a:rPr>
                        <a:t>,</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The conditional logical operators cannot be overloaded </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directly, but they are evaluated using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&amp;</a:t>
                      </a:r>
                      <a:r>
                        <a:rPr kumimoji="0" lang="en-US" sz="1200" b="0" i="1" u="none" strike="noStrike" cap="none" normalizeH="0" baseline="0" dirty="0" smtClean="0">
                          <a:ln>
                            <a:noFill/>
                          </a:ln>
                          <a:solidFill>
                            <a:schemeClr val="tx1"/>
                          </a:solidFill>
                          <a:effectLst/>
                          <a:latin typeface="Arial" charset="0"/>
                          <a:cs typeface="Times New Roman" pitchFamily="18" charset="0"/>
                        </a:rPr>
                        <a:t> and</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which can be</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overloaded.</a:t>
                      </a:r>
                      <a:r>
                        <a:rPr kumimoji="0" lang="en-IN" sz="1200" b="0" i="1" u="none" strike="noStrike" cap="none" normalizeH="0" baseline="0" dirty="0" smtClean="0">
                          <a:ln>
                            <a:noFill/>
                          </a:ln>
                          <a:solidFill>
                            <a:schemeClr val="tx1"/>
                          </a:solidFill>
                          <a:effectLst/>
                          <a:latin typeface="Arial" charset="0"/>
                          <a:cs typeface="Times New Roman" pitchFamily="18"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The assignment operators cannot be overloaded.</a:t>
                      </a:r>
                      <a:r>
                        <a:rPr kumimoji="0" lang="en-IN" sz="1200" b="0" i="1" u="none" strike="noStrike" cap="none" normalizeH="0" baseline="0" dirty="0" smtClean="0">
                          <a:ln>
                            <a:noFill/>
                          </a:ln>
                          <a:solidFill>
                            <a:schemeClr val="tx1"/>
                          </a:solidFill>
                          <a:effectLst/>
                          <a:latin typeface="Arial" charset="0"/>
                          <a:cs typeface="Times New Roman" pitchFamily="18"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a:t>
                      </a:r>
                      <a:r>
                        <a:rPr kumimoji="0" lang="en-US" sz="1200" b="0" i="1" u="none" strike="noStrike" cap="none" normalizeH="0" baseline="0" dirty="0" smtClean="0">
                          <a:ln>
                            <a:noFill/>
                          </a:ln>
                          <a:solidFill>
                            <a:schemeClr val="tx1"/>
                          </a:solidFill>
                          <a:effectLst/>
                          <a:latin typeface="Arial" charset="0"/>
                          <a:cs typeface="Times New Roman" pitchFamily="18" charset="0"/>
                        </a:rPr>
                        <a:t>, </a:t>
                      </a:r>
                      <a:r>
                        <a:rPr kumimoji="0" lang="en-US" sz="1200" b="0" i="1" u="none" strike="noStrike" kern="1200" cap="none" normalizeH="0" baseline="0" dirty="0" smtClean="0">
                          <a:ln>
                            <a:noFill/>
                          </a:ln>
                          <a:solidFill>
                            <a:schemeClr val="tx1"/>
                          </a:solidFill>
                          <a:effectLst/>
                          <a:latin typeface="Arial" charset="0"/>
                          <a:ea typeface="+mn-ea"/>
                          <a:cs typeface="+mn-cs"/>
                        </a:rPr>
                        <a:t>-&gt;,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new</a:t>
                      </a:r>
                      <a:r>
                        <a:rPr kumimoji="0" lang="en-US" sz="1200" b="0" i="1" u="none" strike="noStrike" kern="1200" cap="none" normalizeH="0" baseline="0" dirty="0" smtClean="0">
                          <a:ln>
                            <a:noFill/>
                          </a:ln>
                          <a:solidFill>
                            <a:schemeClr val="tx1"/>
                          </a:solidFill>
                          <a:effectLst/>
                          <a:latin typeface="Arial" charset="0"/>
                          <a:ea typeface="+mn-ea"/>
                          <a:cs typeface="+mn-cs"/>
                        </a:rPr>
                        <a:t>, </a:t>
                      </a:r>
                      <a:r>
                        <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rPr>
                        <a:t>is</a:t>
                      </a:r>
                      <a:r>
                        <a:rPr kumimoji="0" lang="en-US" sz="1200" b="0" i="1" u="none" strike="noStrike" kern="1200" cap="none" normalizeH="0" baseline="0" dirty="0" smtClean="0">
                          <a:ln>
                            <a:noFill/>
                          </a:ln>
                          <a:solidFill>
                            <a:schemeClr val="tx1"/>
                          </a:solidFill>
                          <a:effectLst/>
                          <a:latin typeface="Arial" charset="0"/>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err="1" smtClean="0">
                          <a:ln>
                            <a:noFill/>
                          </a:ln>
                          <a:solidFill>
                            <a:schemeClr val="tx1"/>
                          </a:solidFill>
                          <a:effectLst/>
                          <a:latin typeface="Courier New" pitchFamily="49" charset="0"/>
                          <a:ea typeface="+mn-ea"/>
                          <a:cs typeface="Courier New" pitchFamily="49" charset="0"/>
                        </a:rPr>
                        <a:t>sizeof</a:t>
                      </a:r>
                      <a:r>
                        <a:rPr kumimoji="0" lang="en-US" sz="1200" b="0" i="1" u="none" strike="noStrike" kern="1200" cap="none" normalizeH="0" baseline="0" dirty="0" smtClean="0">
                          <a:ln>
                            <a:noFill/>
                          </a:ln>
                          <a:solidFill>
                            <a:schemeClr val="tx1"/>
                          </a:solidFill>
                          <a:effectLst/>
                          <a:latin typeface="Arial" charset="0"/>
                          <a:ea typeface="+mn-ea"/>
                          <a:cs typeface="+mn-cs"/>
                        </a:rPr>
                        <a:t>, </a:t>
                      </a:r>
                      <a:r>
                        <a:rPr kumimoji="0" lang="en-US" sz="1200" b="0" i="1" u="none" strike="noStrike" kern="1200" cap="none" normalizeH="0" baseline="0" dirty="0" err="1" smtClean="0">
                          <a:ln>
                            <a:noFill/>
                          </a:ln>
                          <a:solidFill>
                            <a:schemeClr val="tx1"/>
                          </a:solidFill>
                          <a:effectLst/>
                          <a:latin typeface="Courier New" pitchFamily="49" charset="0"/>
                          <a:ea typeface="+mn-ea"/>
                          <a:cs typeface="Courier New" pitchFamily="49" charset="0"/>
                        </a:rPr>
                        <a:t>typeof</a:t>
                      </a:r>
                      <a:endParaRPr kumimoji="0" lang="en-US" sz="1200" b="0" i="1" u="none" strike="noStrike" kern="1200" cap="none" normalizeH="0" baseline="0" dirty="0" smtClean="0">
                        <a:ln>
                          <a:noFill/>
                        </a:ln>
                        <a:solidFill>
                          <a:schemeClr val="tx1"/>
                        </a:solidFill>
                        <a:effectLst/>
                        <a:latin typeface="Courier New" pitchFamily="49" charset="0"/>
                        <a:ea typeface="+mn-ea"/>
                        <a:cs typeface="Courier New" pitchFamily="49"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charset="0"/>
                          <a:cs typeface="Times New Roman" pitchFamily="18" charset="0"/>
                        </a:rPr>
                        <a:t>These operators cannot be overloaded.</a:t>
                      </a:r>
                      <a:r>
                        <a:rPr kumimoji="0" lang="en-IN" sz="1200" b="0" i="1" u="none" strike="noStrike" cap="none" normalizeH="0" baseline="0" dirty="0" smtClean="0">
                          <a:ln>
                            <a:noFill/>
                          </a:ln>
                          <a:solidFill>
                            <a:schemeClr val="tx1"/>
                          </a:solidFill>
                          <a:effectLst/>
                          <a:latin typeface="Arial" charset="0"/>
                          <a:cs typeface="Times New Roman" pitchFamily="18"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a:t>
            </a:r>
          </a:p>
        </p:txBody>
      </p:sp>
      <p:pic>
        <p:nvPicPr>
          <p:cNvPr id="3075" name="Picture 4" descr="CCM01238.WMF"/>
          <p:cNvPicPr>
            <a:picLocks noChangeAspect="1"/>
          </p:cNvPicPr>
          <p:nvPr/>
        </p:nvPicPr>
        <p:blipFill>
          <a:blip r:embed="rId3" cstate="print"/>
          <a:srcRect/>
          <a:stretch>
            <a:fillRect/>
          </a:stretch>
        </p:blipFill>
        <p:spPr bwMode="auto">
          <a:xfrm>
            <a:off x="914400" y="1982788"/>
            <a:ext cx="1524000" cy="4037012"/>
          </a:xfrm>
          <a:prstGeom prst="rect">
            <a:avLst/>
          </a:prstGeom>
          <a:noFill/>
          <a:ln w="9525">
            <a:noFill/>
            <a:miter lim="800000"/>
            <a:headEnd/>
            <a:tailEnd/>
          </a:ln>
        </p:spPr>
      </p:pic>
      <p:sp>
        <p:nvSpPr>
          <p:cNvPr id="14" name="Cloud Callout 13"/>
          <p:cNvSpPr>
            <a:spLocks noChangeArrowheads="1"/>
          </p:cNvSpPr>
          <p:nvPr/>
        </p:nvSpPr>
        <p:spPr bwMode="auto">
          <a:xfrm>
            <a:off x="2514600" y="1600200"/>
            <a:ext cx="4419600" cy="1360488"/>
          </a:xfrm>
          <a:prstGeom prst="cloudCallout">
            <a:avLst>
              <a:gd name="adj1" fmla="val -55926"/>
              <a:gd name="adj2" fmla="val 7928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rgbClr val="0D0D0D"/>
            </a:solidFill>
            <a:round/>
            <a:headEnd/>
            <a:tailEnd/>
          </a:ln>
        </p:spPr>
        <p:txBody>
          <a:bodyPr anchor="ctr"/>
          <a:lstStyle/>
          <a:p>
            <a:pPr algn="ctr">
              <a:defRPr/>
            </a:pPr>
            <a:endParaRPr lang="en-US" sz="2400">
              <a:solidFill>
                <a:schemeClr val="lt1"/>
              </a:solidFill>
              <a:latin typeface="+mn-lt"/>
            </a:endParaRPr>
          </a:p>
        </p:txBody>
      </p:sp>
      <p:sp>
        <p:nvSpPr>
          <p:cNvPr id="3077" name="TextBox 11"/>
          <p:cNvSpPr txBox="1">
            <a:spLocks noChangeArrowheads="1"/>
          </p:cNvSpPr>
          <p:nvPr/>
        </p:nvSpPr>
        <p:spPr bwMode="auto">
          <a:xfrm>
            <a:off x="2971800" y="1981200"/>
            <a:ext cx="3352800" cy="396875"/>
          </a:xfrm>
          <a:prstGeom prst="rect">
            <a:avLst/>
          </a:prstGeom>
          <a:noFill/>
          <a:ln w="9525">
            <a:noFill/>
            <a:miter lim="800000"/>
            <a:headEnd/>
            <a:tailEnd/>
          </a:ln>
        </p:spPr>
        <p:txBody>
          <a:bodyPr>
            <a:spAutoFit/>
          </a:bodyPr>
          <a:lstStyle/>
          <a:p>
            <a:pPr algn="ctr"/>
            <a:r>
              <a:rPr lang="en-US" sz="2000">
                <a:solidFill>
                  <a:srgbClr val="C00000"/>
                </a:solidFill>
                <a:latin typeface="Arial" charset="0"/>
                <a:cs typeface="Arial" charset="0"/>
              </a:rPr>
              <a:t>What are unary operators?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body" idx="4294967295"/>
          </p:nvPr>
        </p:nvSpPr>
        <p:spPr bwMode="auto">
          <a:xfrm>
            <a:off x="1828800" y="1600200"/>
            <a:ext cx="7315200" cy="4570413"/>
          </a:xfrm>
          <a:prstGeom prst="rect">
            <a:avLst/>
          </a:prstGeom>
          <a:noFill/>
          <a:ln>
            <a:miter lim="800000"/>
            <a:headEnd/>
            <a:tailEnd/>
          </a:ln>
        </p:spPr>
        <p:txBody>
          <a:bodyPr/>
          <a:lstStyle/>
          <a:p>
            <a:pPr eaLnBrk="1" hangingPunct="1">
              <a:buFontTx/>
              <a:buBlip>
                <a:blip r:embed="rId3"/>
              </a:buBlip>
            </a:pPr>
            <a:r>
              <a:rPr lang="en-US" sz="2000" dirty="0" smtClean="0">
                <a:latin typeface="Arial" charset="0"/>
                <a:cs typeface="Times New Roman" pitchFamily="18" charset="0"/>
              </a:rPr>
              <a:t>In this session, you will learn to:</a:t>
            </a:r>
            <a:endParaRPr lang="en-US" sz="2000" dirty="0" smtClean="0">
              <a:latin typeface="Arial" charset="0"/>
            </a:endParaRPr>
          </a:p>
          <a:p>
            <a:pPr lvl="1" eaLnBrk="1" hangingPunct="1">
              <a:buFontTx/>
              <a:buBlip>
                <a:blip r:embed="rId4"/>
              </a:buBlip>
            </a:pPr>
            <a:r>
              <a:rPr lang="en-US" sz="1800" dirty="0" smtClean="0">
                <a:latin typeface="Arial" charset="0"/>
                <a:cs typeface="Times New Roman" pitchFamily="18" charset="0"/>
              </a:rPr>
              <a:t>Implement function overloading</a:t>
            </a:r>
          </a:p>
          <a:p>
            <a:pPr lvl="1" eaLnBrk="1" hangingPunct="1">
              <a:buFontTx/>
              <a:buBlip>
                <a:blip r:embed="rId4"/>
              </a:buBlip>
            </a:pPr>
            <a:r>
              <a:rPr lang="en-US" sz="1800" dirty="0" smtClean="0">
                <a:latin typeface="Arial" charset="0"/>
                <a:cs typeface="Times New Roman" pitchFamily="18" charset="0"/>
              </a:rPr>
              <a:t>Implement operator overloading</a:t>
            </a:r>
          </a:p>
        </p:txBody>
      </p:sp>
      <p:sp>
        <p:nvSpPr>
          <p:cNvPr id="2051" name="Text Box 3"/>
          <p:cNvSpPr txBox="1">
            <a:spLocks noChangeArrowheads="1"/>
          </p:cNvSpPr>
          <p:nvPr/>
        </p:nvSpPr>
        <p:spPr bwMode="auto">
          <a:xfrm>
            <a:off x="152400" y="711200"/>
            <a:ext cx="6858000" cy="523220"/>
          </a:xfrm>
          <a:prstGeom prst="rect">
            <a:avLst/>
          </a:prstGeom>
          <a:noFill/>
          <a:ln w="9525">
            <a:noFill/>
            <a:miter lim="800000"/>
            <a:headEnd/>
            <a:tailEnd/>
          </a:ln>
        </p:spPr>
        <p:txBody>
          <a:bodyPr>
            <a:spAutoFit/>
          </a:bodyPr>
          <a:lstStyle/>
          <a:p>
            <a:pPr>
              <a:spcBef>
                <a:spcPct val="50000"/>
              </a:spcBef>
            </a:pPr>
            <a:r>
              <a:rPr lang="en-US" sz="2800" b="1" dirty="0">
                <a:solidFill>
                  <a:schemeClr val="bg1"/>
                </a:solidFill>
                <a:latin typeface="+mj-lt"/>
              </a:rPr>
              <a:t> </a:t>
            </a:r>
            <a:r>
              <a:rPr lang="en-US" sz="2800" b="1" dirty="0">
                <a:latin typeface="+mj-lt"/>
              </a:rPr>
              <a:t>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a:t>
            </a:r>
            <a:r>
              <a:rPr lang="en-US" sz="2800" b="1" dirty="0" smtClean="0">
                <a:latin typeface="+mj-lt"/>
                <a:cs typeface="Times New Roman" pitchFamily="18" charset="0"/>
              </a:rPr>
              <a:t>Operators</a:t>
            </a:r>
            <a:endParaRPr lang="en-US" sz="2800" b="1" dirty="0">
              <a:latin typeface="+mj-lt"/>
              <a:cs typeface="Times New Roman" pitchFamily="18" charset="0"/>
            </a:endParaRPr>
          </a:p>
        </p:txBody>
      </p:sp>
      <p:pic>
        <p:nvPicPr>
          <p:cNvPr id="4099" name="Picture 7" descr="JBIZ044.WMF"/>
          <p:cNvPicPr>
            <a:picLocks noChangeAspect="1"/>
          </p:cNvPicPr>
          <p:nvPr/>
        </p:nvPicPr>
        <p:blipFill>
          <a:blip r:embed="rId3" cstate="print"/>
          <a:srcRect/>
          <a:stretch>
            <a:fillRect/>
          </a:stretch>
        </p:blipFill>
        <p:spPr bwMode="auto">
          <a:xfrm>
            <a:off x="381000" y="1828800"/>
            <a:ext cx="2536825" cy="3810000"/>
          </a:xfrm>
          <a:prstGeom prst="rect">
            <a:avLst/>
          </a:prstGeom>
          <a:noFill/>
          <a:ln w="9525">
            <a:noFill/>
            <a:miter lim="800000"/>
            <a:headEnd/>
            <a:tailEnd/>
          </a:ln>
        </p:spPr>
      </p:pic>
      <p:sp>
        <p:nvSpPr>
          <p:cNvPr id="6" name="Rectangular Callout 5"/>
          <p:cNvSpPr/>
          <p:nvPr/>
        </p:nvSpPr>
        <p:spPr>
          <a:xfrm>
            <a:off x="2819400" y="1752600"/>
            <a:ext cx="3657600" cy="990600"/>
          </a:xfrm>
          <a:prstGeom prst="wedgeRectCallout">
            <a:avLst>
              <a:gd name="adj1" fmla="val -74935"/>
              <a:gd name="adj2" fmla="val 6031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en-US"/>
          </a:p>
        </p:txBody>
      </p:sp>
      <p:sp>
        <p:nvSpPr>
          <p:cNvPr id="4101" name="TextBox 6"/>
          <p:cNvSpPr txBox="1">
            <a:spLocks noChangeArrowheads="1"/>
          </p:cNvSpPr>
          <p:nvPr/>
        </p:nvSpPr>
        <p:spPr bwMode="auto">
          <a:xfrm>
            <a:off x="2819400" y="1905000"/>
            <a:ext cx="3581400" cy="708025"/>
          </a:xfrm>
          <a:prstGeom prst="rect">
            <a:avLst/>
          </a:prstGeom>
          <a:noFill/>
          <a:ln w="9525">
            <a:noFill/>
            <a:miter lim="800000"/>
            <a:headEnd/>
            <a:tailEnd/>
          </a:ln>
        </p:spPr>
        <p:txBody>
          <a:bodyPr>
            <a:spAutoFit/>
          </a:bodyPr>
          <a:lstStyle/>
          <a:p>
            <a:pPr algn="ctr"/>
            <a:r>
              <a:rPr lang="en-US" sz="2000">
                <a:solidFill>
                  <a:srgbClr val="C00000"/>
                </a:solidFill>
                <a:latin typeface="Arial" charset="0"/>
                <a:cs typeface="Times New Roman" pitchFamily="18" charset="0"/>
              </a:rPr>
              <a:t>Let us understand unary operators.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bwMode="auto">
          <a:xfrm>
            <a:off x="228600" y="1598613"/>
            <a:ext cx="7315200" cy="457041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smtClean="0">
                <a:latin typeface="Arial" charset="0"/>
                <a:cs typeface="Times New Roman" pitchFamily="18" charset="0"/>
              </a:rPr>
              <a:t>Unary operators act on a single operand. </a:t>
            </a:r>
          </a:p>
          <a:p>
            <a:pPr eaLnBrk="1" hangingPunct="1">
              <a:buFontTx/>
              <a:buBlip>
                <a:blip r:embed="rId3"/>
              </a:buBlip>
            </a:pPr>
            <a:r>
              <a:rPr lang="en-US" sz="2000" dirty="0" smtClean="0">
                <a:latin typeface="Arial" charset="0"/>
                <a:cs typeface="Times New Roman" pitchFamily="18" charset="0"/>
              </a:rPr>
              <a:t>Unary operators can be classified as:</a:t>
            </a:r>
          </a:p>
          <a:p>
            <a:pPr lvl="1">
              <a:buFontTx/>
              <a:buBlip>
                <a:blip r:embed="rId4"/>
              </a:buBlip>
            </a:pPr>
            <a:r>
              <a:rPr lang="en-US" sz="1800" dirty="0" smtClean="0">
                <a:latin typeface="Arial" charset="0"/>
                <a:cs typeface="Times New Roman" pitchFamily="18" charset="0"/>
              </a:rPr>
              <a:t>Simple prefix unary operators</a:t>
            </a:r>
          </a:p>
          <a:p>
            <a:pPr lvl="1">
              <a:buFontTx/>
              <a:buBlip>
                <a:blip r:embed="rId4"/>
              </a:buBlip>
            </a:pPr>
            <a:r>
              <a:rPr lang="en-US" sz="1800" dirty="0" smtClean="0">
                <a:latin typeface="Arial" charset="0"/>
                <a:cs typeface="Times New Roman" pitchFamily="18" charset="0"/>
              </a:rPr>
              <a:t>Pre and post increment and decrement operators</a:t>
            </a:r>
          </a:p>
          <a:p>
            <a:pPr eaLnBrk="1" hangingPunct="1">
              <a:buFontTx/>
              <a:buBlip>
                <a:blip r:embed="rId3"/>
              </a:buBlip>
            </a:pPr>
            <a:r>
              <a:rPr lang="en-US" sz="2000" dirty="0" smtClean="0">
                <a:latin typeface="Arial" charset="0"/>
                <a:cs typeface="Times New Roman" pitchFamily="18" charset="0"/>
              </a:rPr>
              <a:t>A simple prefix unary operator may be defined by function that takes one parameter. </a:t>
            </a:r>
          </a:p>
          <a:p>
            <a:pPr lvl="1">
              <a:buFontTx/>
              <a:buNone/>
            </a:pPr>
            <a:endParaRPr lang="en-US" sz="2000" dirty="0" smtClean="0">
              <a:solidFill>
                <a:schemeClr val="accent2"/>
              </a:solidFill>
              <a:latin typeface="Arial" charset="0"/>
              <a:cs typeface="Times New Roman" pitchFamily="18" charset="0"/>
            </a:endParaRPr>
          </a:p>
          <a:p>
            <a:pPr lvl="1">
              <a:buFontTx/>
              <a:buNone/>
            </a:pPr>
            <a:endParaRPr lang="en-US" sz="2000" dirty="0" smtClean="0">
              <a:solidFill>
                <a:schemeClr val="accent2"/>
              </a:solidFill>
              <a:latin typeface="Arial" charset="0"/>
              <a:cs typeface="Times New Roman" pitchFamily="18" charset="0"/>
            </a:endParaRPr>
          </a:p>
          <a:p>
            <a:pPr lvl="1" eaLnBrk="1" hangingPunct="1">
              <a:buFontTx/>
              <a:buNone/>
            </a:pPr>
            <a:endParaRPr lang="en-US" sz="2000" dirty="0" smtClean="0">
              <a:solidFill>
                <a:schemeClr val="accent2"/>
              </a:solidFill>
              <a:latin typeface="Arial" charset="0"/>
              <a:cs typeface="Times New Roman" pitchFamily="18" charset="0"/>
            </a:endParaRPr>
          </a:p>
        </p:txBody>
      </p:sp>
      <p:sp>
        <p:nvSpPr>
          <p:cNvPr id="5123"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a:t>
            </a:r>
            <a:r>
              <a:rPr lang="en-US" sz="2800" b="1" dirty="0" smtClean="0">
                <a:latin typeface="+mj-lt"/>
                <a:cs typeface="Times New Roman" pitchFamily="18" charset="0"/>
              </a:rPr>
              <a:t>Operators</a:t>
            </a:r>
            <a:endParaRPr lang="en-US" sz="2800" b="1"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04800" y="1598613"/>
            <a:ext cx="7315200" cy="4570412"/>
          </a:xfrm>
          <a:prstGeom prst="rect">
            <a:avLst/>
          </a:prstGeom>
          <a:noFill/>
          <a:ln>
            <a:miter lim="800000"/>
            <a:headEnd/>
            <a:tailEnd/>
          </a:ln>
        </p:spPr>
        <p:txBody>
          <a:bodyPr/>
          <a:lstStyle/>
          <a:p>
            <a:pPr eaLnBrk="1" hangingPunct="1">
              <a:buFontTx/>
              <a:buBlip>
                <a:blip r:embed="rId3"/>
              </a:buBlip>
            </a:pPr>
            <a:r>
              <a:rPr lang="en-GB" sz="2000" dirty="0" smtClean="0">
                <a:latin typeface="Arial" charset="0"/>
                <a:cs typeface="Times New Roman" pitchFamily="18" charset="0"/>
              </a:rPr>
              <a:t>The following code shows the overloading of </a:t>
            </a:r>
            <a:r>
              <a:rPr lang="en-US" sz="900" dirty="0" smtClean="0">
                <a:latin typeface="Courier New" pitchFamily="49" charset="0"/>
                <a:cs typeface="Courier New" pitchFamily="49" charset="0"/>
              </a:rPr>
              <a:t>-</a:t>
            </a:r>
            <a:r>
              <a:rPr lang="en-GB" sz="2000" dirty="0" smtClean="0">
                <a:latin typeface="Arial" charset="0"/>
                <a:cs typeface="Times New Roman" pitchFamily="18" charset="0"/>
              </a:rPr>
              <a:t> operator:</a:t>
            </a:r>
            <a:endParaRPr lang="en-US" sz="2000" dirty="0" smtClean="0">
              <a:latin typeface="Arial" charset="0"/>
              <a:cs typeface="Times New Roman" pitchFamily="18" charset="0"/>
            </a:endParaRPr>
          </a:p>
          <a:p>
            <a:pPr>
              <a:buFontTx/>
              <a:buNone/>
            </a:pPr>
            <a:r>
              <a:rPr lang="en-US" sz="1600" dirty="0" smtClean="0">
                <a:latin typeface="Courier New" pitchFamily="49" charset="0"/>
                <a:cs typeface="Courier New" pitchFamily="49" charset="0"/>
              </a:rPr>
              <a:t>	using System;</a:t>
            </a:r>
          </a:p>
          <a:p>
            <a:pPr>
              <a:buFontTx/>
              <a:buNone/>
            </a:pPr>
            <a:r>
              <a:rPr lang="en-US" sz="1600" dirty="0" smtClean="0">
                <a:latin typeface="Courier New" pitchFamily="49" charset="0"/>
                <a:cs typeface="Courier New" pitchFamily="49" charset="0"/>
              </a:rPr>
              <a:t>	namespace Calculator</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class Calculator</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public int number1, number2;</a:t>
            </a:r>
          </a:p>
          <a:p>
            <a:pPr>
              <a:buFontTx/>
              <a:buNone/>
            </a:pPr>
            <a:r>
              <a:rPr lang="en-US" sz="1600" dirty="0" smtClean="0">
                <a:latin typeface="Courier New" pitchFamily="49" charset="0"/>
                <a:cs typeface="Courier New" pitchFamily="49" charset="0"/>
              </a:rPr>
              <a:t>			public Calculator(int num1, int num2)</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number1 = num1;</a:t>
            </a:r>
          </a:p>
          <a:p>
            <a:pPr>
              <a:buFontTx/>
              <a:buNone/>
            </a:pPr>
            <a:r>
              <a:rPr lang="en-US" sz="1600" dirty="0" smtClean="0">
                <a:latin typeface="Courier New" pitchFamily="49" charset="0"/>
                <a:cs typeface="Courier New" pitchFamily="49" charset="0"/>
              </a:rPr>
              <a:t>				number2 = num2;</a:t>
            </a:r>
          </a:p>
          <a:p>
            <a:pPr>
              <a:buFontTx/>
              <a:buNone/>
            </a:pPr>
            <a:r>
              <a:rPr lang="en-US" sz="1600" dirty="0" smtClean="0">
                <a:latin typeface="Courier New" pitchFamily="49" charset="0"/>
                <a:cs typeface="Courier New" pitchFamily="49" charset="0"/>
              </a:rPr>
              <a:t>			}</a:t>
            </a:r>
          </a:p>
          <a:p>
            <a:pPr lvl="1" eaLnBrk="1" hangingPunct="1">
              <a:buFontTx/>
              <a:buNone/>
            </a:pPr>
            <a:endParaRPr lang="en-US" sz="1800" dirty="0" smtClean="0">
              <a:solidFill>
                <a:schemeClr val="accent2"/>
              </a:solidFill>
              <a:latin typeface="Courier New" pitchFamily="49" charset="0"/>
              <a:cs typeface="Courier New" pitchFamily="49" charset="0"/>
            </a:endParaRPr>
          </a:p>
          <a:p>
            <a:pPr eaLnBrk="1" hangingPunct="1">
              <a:buFontTx/>
              <a:buBlip>
                <a:blip r:embed="rId3"/>
              </a:buBlip>
            </a:pPr>
            <a:endParaRPr lang="en-US" sz="1800" dirty="0" smtClean="0">
              <a:solidFill>
                <a:schemeClr val="accent2"/>
              </a:solidFill>
              <a:latin typeface="Arial" charset="0"/>
              <a:cs typeface="Times New Roman" pitchFamily="18" charset="0"/>
            </a:endParaRPr>
          </a:p>
          <a:p>
            <a:pPr lvl="1">
              <a:buFontTx/>
              <a:buNone/>
            </a:pPr>
            <a:endParaRPr lang="en-US" sz="3200" dirty="0" smtClean="0">
              <a:solidFill>
                <a:schemeClr val="accent2"/>
              </a:solidFill>
              <a:latin typeface="Arial" charset="0"/>
              <a:cs typeface="Times New Roman" pitchFamily="18" charset="0"/>
            </a:endParaRPr>
          </a:p>
          <a:p>
            <a:pPr lvl="1" eaLnBrk="1" hangingPunct="1">
              <a:buFontTx/>
              <a:buNone/>
            </a:pPr>
            <a:endParaRPr lang="en-US" dirty="0" smtClean="0">
              <a:solidFill>
                <a:schemeClr val="accent2"/>
              </a:solidFill>
              <a:latin typeface="Arial" charset="0"/>
              <a:cs typeface="Times New Roman" pitchFamily="18" charset="0"/>
            </a:endParaRPr>
          </a:p>
        </p:txBody>
      </p:sp>
      <p:sp>
        <p:nvSpPr>
          <p:cNvPr id="6147"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 y="1598613"/>
            <a:ext cx="7315200" cy="4878387"/>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sz="16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public static Calculator operator -(Calculator c1)</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c1.number1 = -c1.number1;</a:t>
            </a:r>
          </a:p>
          <a:p>
            <a:pPr>
              <a:buFontTx/>
              <a:buNone/>
            </a:pPr>
            <a:r>
              <a:rPr lang="en-US" sz="1600" dirty="0" smtClean="0">
                <a:latin typeface="Courier New" pitchFamily="49" charset="0"/>
                <a:cs typeface="Courier New" pitchFamily="49" charset="0"/>
              </a:rPr>
              <a:t>			c1.number2 = -c1.number2;</a:t>
            </a:r>
          </a:p>
          <a:p>
            <a:pPr>
              <a:buFontTx/>
              <a:buNone/>
            </a:pPr>
            <a:r>
              <a:rPr lang="en-US" sz="1600" dirty="0" smtClean="0">
                <a:latin typeface="Courier New" pitchFamily="49" charset="0"/>
                <a:cs typeface="Courier New" pitchFamily="49" charset="0"/>
              </a:rPr>
              <a:t>			return c1;</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public void Print()</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console.WriteLine</a:t>
            </a:r>
            <a:r>
              <a:rPr lang="en-US" sz="1600" dirty="0" smtClean="0">
                <a:latin typeface="Courier New" pitchFamily="49" charset="0"/>
                <a:cs typeface="Courier New" pitchFamily="49" charset="0"/>
              </a:rPr>
              <a:t>(" number1=" +number1);</a:t>
            </a:r>
          </a:p>
          <a:p>
            <a:pPr>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console.WriteLine</a:t>
            </a:r>
            <a:r>
              <a:rPr lang="en-US" sz="1600" dirty="0" smtClean="0">
                <a:latin typeface="Courier New" pitchFamily="49" charset="0"/>
                <a:cs typeface="Courier New" pitchFamily="49" charset="0"/>
              </a:rPr>
              <a:t>(" number2=" +number2);</a:t>
            </a:r>
          </a:p>
          <a:p>
            <a:pPr>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console.ReadLine</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p>
        </p:txBody>
      </p:sp>
      <p:sp>
        <p:nvSpPr>
          <p:cNvPr id="7171"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bwMode="auto">
          <a:xfrm>
            <a:off x="533400" y="1295400"/>
            <a:ext cx="7848600" cy="4878388"/>
          </a:xfrm>
          <a:noFill/>
          <a:ln>
            <a:miter lim="800000"/>
            <a:headEnd/>
            <a:tailEnd/>
          </a:ln>
        </p:spPr>
        <p:txBody>
          <a:bodyPr vert="horz" wrap="square" lIns="91440" tIns="45720" rIns="91440" bIns="45720" numCol="1" anchor="ctr" anchorCtr="0" compatLnSpc="1">
            <a:prstTxWarp prst="textNoShape">
              <a:avLst/>
            </a:prstTxWarp>
          </a:bodyPr>
          <a:lstStyle/>
          <a:p>
            <a:pPr>
              <a:buFontTx/>
              <a:buNone/>
            </a:pPr>
            <a:r>
              <a:rPr lang="en-US" sz="16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class </a:t>
            </a:r>
            <a:r>
              <a:rPr lang="en-US" sz="1600" dirty="0" err="1" smtClean="0">
                <a:latin typeface="Courier New" pitchFamily="49" charset="0"/>
                <a:cs typeface="Courier New" pitchFamily="49" charset="0"/>
              </a:rPr>
              <a:t>EntryPoint</a:t>
            </a:r>
            <a:endParaRPr lang="en-US" sz="1600" dirty="0" smtClean="0">
              <a:latin typeface="Courier New" pitchFamily="49" charset="0"/>
              <a:cs typeface="Courier New" pitchFamily="49" charset="0"/>
            </a:endParaRP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static void Main()</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Calculator calc = new Calculator(15, -25);</a:t>
            </a:r>
          </a:p>
          <a:p>
            <a:pPr>
              <a:buFontTx/>
              <a:buNone/>
            </a:pPr>
            <a:r>
              <a:rPr lang="en-US" sz="1600" dirty="0" smtClean="0">
                <a:latin typeface="Courier New" pitchFamily="49" charset="0"/>
                <a:cs typeface="Courier New" pitchFamily="49" charset="0"/>
              </a:rPr>
              <a:t>			/*using the overloaded – operator with the 			class object</a:t>
            </a:r>
            <a:r>
              <a:rPr lang="en-US" sz="1600" dirty="0" smtClean="0"/>
              <a:t> </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calc = -calc; </a:t>
            </a:r>
          </a:p>
          <a:p>
            <a:pPr>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calc.Print</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 </a:t>
            </a:r>
          </a:p>
          <a:p>
            <a:pPr>
              <a:buFontTx/>
              <a:buNone/>
            </a:pPr>
            <a:r>
              <a:rPr lang="en-US" sz="1600" dirty="0" smtClean="0">
                <a:latin typeface="Courier New" pitchFamily="49" charset="0"/>
                <a:cs typeface="Courier New" pitchFamily="49" charset="0"/>
              </a:rPr>
              <a:t> }</a:t>
            </a:r>
          </a:p>
          <a:p>
            <a:pPr>
              <a:buFontTx/>
              <a:buNone/>
            </a:pPr>
            <a:endParaRPr lang="en-US" sz="1800" dirty="0" smtClean="0">
              <a:solidFill>
                <a:schemeClr val="accent2"/>
              </a:solidFill>
              <a:latin typeface="Courier New" pitchFamily="49" charset="0"/>
              <a:cs typeface="Courier New" pitchFamily="49" charset="0"/>
            </a:endParaRPr>
          </a:p>
        </p:txBody>
      </p:sp>
      <p:sp>
        <p:nvSpPr>
          <p:cNvPr id="8195"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4294967295"/>
          </p:nvPr>
        </p:nvSpPr>
        <p:spPr bwMode="auto">
          <a:xfrm>
            <a:off x="76200" y="1598613"/>
            <a:ext cx="7315200" cy="4570412"/>
          </a:xfrm>
          <a:prstGeom prst="rect">
            <a:avLst/>
          </a:prstGeom>
          <a:noFill/>
          <a:ln>
            <a:miter lim="800000"/>
            <a:headEnd/>
            <a:tailEnd/>
          </a:ln>
        </p:spPr>
        <p:txBody>
          <a:bodyPr/>
          <a:lstStyle/>
          <a:p>
            <a:pPr eaLnBrk="1" hangingPunct="1">
              <a:lnSpc>
                <a:spcPct val="90000"/>
              </a:lnSpc>
              <a:buFontTx/>
              <a:buBlip>
                <a:blip r:embed="rId3"/>
              </a:buBlip>
            </a:pPr>
            <a:r>
              <a:rPr lang="en-US" sz="2000" dirty="0" smtClean="0">
                <a:latin typeface="Arial" charset="0"/>
                <a:cs typeface="Times New Roman" pitchFamily="18" charset="0"/>
              </a:rPr>
              <a:t>The increment operator increments the current value of an operand by 1 and returns the result.</a:t>
            </a:r>
          </a:p>
          <a:p>
            <a:pPr eaLnBrk="1" hangingPunct="1">
              <a:lnSpc>
                <a:spcPct val="90000"/>
              </a:lnSpc>
              <a:buFontTx/>
              <a:buBlip>
                <a:blip r:embed="rId3"/>
              </a:buBlip>
            </a:pPr>
            <a:r>
              <a:rPr lang="en-US" sz="2000" dirty="0" smtClean="0">
                <a:latin typeface="Arial" charset="0"/>
                <a:cs typeface="Times New Roman" pitchFamily="18" charset="0"/>
              </a:rPr>
              <a:t>The decrement operator decrements the current value of an operand by 1 and returns the result.</a:t>
            </a:r>
          </a:p>
          <a:p>
            <a:pPr eaLnBrk="1" hangingPunct="1">
              <a:lnSpc>
                <a:spcPct val="90000"/>
              </a:lnSpc>
              <a:buFontTx/>
              <a:buBlip>
                <a:blip r:embed="rId3"/>
              </a:buBlip>
            </a:pPr>
            <a:r>
              <a:rPr lang="en-GB" sz="2000" dirty="0" smtClean="0">
                <a:latin typeface="Arial" charset="0"/>
              </a:rPr>
              <a:t>The following code snippet shows the increment operator for the </a:t>
            </a:r>
            <a:r>
              <a:rPr lang="en-GB" sz="2000" dirty="0" smtClean="0">
                <a:latin typeface="Courier New" pitchFamily="49" charset="0"/>
              </a:rPr>
              <a:t>Watch</a:t>
            </a:r>
            <a:r>
              <a:rPr lang="en-GB" sz="2000" dirty="0" smtClean="0">
                <a:latin typeface="Arial" charset="0"/>
              </a:rPr>
              <a:t> structure:</a:t>
            </a:r>
          </a:p>
          <a:p>
            <a:pPr eaLnBrk="1" hangingPunct="1">
              <a:lnSpc>
                <a:spcPct val="90000"/>
              </a:lnSpc>
              <a:buFontTx/>
              <a:buNone/>
            </a:pPr>
            <a:r>
              <a:rPr lang="en-GB" sz="1800" dirty="0" smtClean="0">
                <a:latin typeface="Arial" charset="0"/>
              </a:rPr>
              <a:t>	</a:t>
            </a:r>
          </a:p>
          <a:p>
            <a:pPr lvl="1">
              <a:lnSpc>
                <a:spcPct val="90000"/>
              </a:lnSpc>
              <a:buFontTx/>
              <a:buNone/>
            </a:pPr>
            <a:r>
              <a:rPr lang="en-GB" sz="1600" dirty="0" err="1" smtClean="0">
                <a:latin typeface="Courier New" pitchFamily="49" charset="0"/>
                <a:cs typeface="Courier New" pitchFamily="49" charset="0"/>
              </a:rPr>
              <a:t>struct</a:t>
            </a:r>
            <a:r>
              <a:rPr lang="en-GB" sz="1600" dirty="0" smtClean="0">
                <a:latin typeface="Courier New" pitchFamily="49" charset="0"/>
                <a:cs typeface="Courier New" pitchFamily="49" charset="0"/>
              </a:rPr>
              <a:t> Watch</a:t>
            </a:r>
            <a:endParaRPr lang="en-US" sz="1600" dirty="0" smtClean="0">
              <a:latin typeface="Courier New" pitchFamily="49" charset="0"/>
              <a:cs typeface="Courier New" pitchFamily="49" charset="0"/>
            </a:endParaRPr>
          </a:p>
          <a:p>
            <a:pPr lvl="1">
              <a:lnSpc>
                <a:spcPct val="90000"/>
              </a:lnSpc>
              <a:buFontTx/>
              <a:buNone/>
            </a:pPr>
            <a:r>
              <a:rPr lang="en-GB" sz="1600" dirty="0" smtClean="0">
                <a:latin typeface="Courier New" pitchFamily="49" charset="0"/>
                <a:cs typeface="Courier New" pitchFamily="49" charset="0"/>
              </a:rPr>
              <a:t>		{</a:t>
            </a:r>
            <a:endParaRPr lang="en-US" sz="1600" dirty="0" smtClean="0">
              <a:latin typeface="Courier New" pitchFamily="49" charset="0"/>
              <a:cs typeface="Courier New" pitchFamily="49" charset="0"/>
            </a:endParaRPr>
          </a:p>
          <a:p>
            <a:pPr>
              <a:lnSpc>
                <a:spcPct val="90000"/>
              </a:lnSpc>
              <a:buFontTx/>
              <a:buNone/>
            </a:pPr>
            <a:r>
              <a:rPr lang="en-GB" sz="1600" dirty="0" smtClean="0">
                <a:latin typeface="Courier New" pitchFamily="49" charset="0"/>
                <a:cs typeface="Courier New" pitchFamily="49" charset="0"/>
              </a:rPr>
              <a:t>     	    private int </a:t>
            </a:r>
            <a:r>
              <a:rPr lang="en-GB" sz="1600" dirty="0" err="1" smtClean="0">
                <a:latin typeface="Courier New" pitchFamily="49" charset="0"/>
                <a:cs typeface="Courier New" pitchFamily="49" charset="0"/>
              </a:rPr>
              <a:t>val</a:t>
            </a:r>
            <a:r>
              <a:rPr lang="en-GB" sz="1600" dirty="0" smtClean="0">
                <a:latin typeface="Courier New" pitchFamily="49" charset="0"/>
                <a:cs typeface="Courier New" pitchFamily="49" charset="0"/>
              </a:rPr>
              <a:t>;</a:t>
            </a:r>
            <a:endParaRPr lang="en-US" sz="1600" dirty="0" smtClean="0">
              <a:latin typeface="Courier New" pitchFamily="49" charset="0"/>
              <a:cs typeface="Courier New" pitchFamily="49" charset="0"/>
            </a:endParaRPr>
          </a:p>
          <a:p>
            <a:pPr lvl="1">
              <a:lnSpc>
                <a:spcPct val="90000"/>
              </a:lnSpc>
              <a:buFontTx/>
              <a:buNone/>
            </a:pPr>
            <a:r>
              <a:rPr lang="en-GB" sz="1600" dirty="0" smtClean="0">
                <a:latin typeface="Courier New" pitchFamily="49" charset="0"/>
                <a:cs typeface="Courier New" pitchFamily="49" charset="0"/>
              </a:rPr>
              <a:t>		       .....</a:t>
            </a:r>
            <a:endParaRPr lang="en-US" sz="1600" dirty="0" smtClean="0">
              <a:latin typeface="Arial" charset="0"/>
              <a:cs typeface="Times New Roman" pitchFamily="18" charset="0"/>
            </a:endParaRPr>
          </a:p>
          <a:p>
            <a:pPr>
              <a:lnSpc>
                <a:spcPct val="90000"/>
              </a:lnSpc>
              <a:buFontTx/>
              <a:buNone/>
            </a:pPr>
            <a:r>
              <a:rPr lang="en-US"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Arial" charset="0"/>
              <a:cs typeface="Times New Roman" pitchFamily="18" charset="0"/>
            </a:endParaRPr>
          </a:p>
        </p:txBody>
      </p:sp>
      <p:sp>
        <p:nvSpPr>
          <p:cNvPr id="9219"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2400" y="711200"/>
            <a:ext cx="78486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a:t>
            </a:r>
            <a:r>
              <a:rPr lang="en-US" sz="2800" b="1" dirty="0" smtClean="0">
                <a:latin typeface="+mj-lt"/>
                <a:cs typeface="Times New Roman" pitchFamily="18" charset="0"/>
              </a:rPr>
              <a:t>Operators</a:t>
            </a:r>
            <a:endParaRPr lang="en-US" sz="2800" b="1" dirty="0">
              <a:latin typeface="+mj-lt"/>
            </a:endParaRPr>
          </a:p>
        </p:txBody>
      </p:sp>
      <p:sp>
        <p:nvSpPr>
          <p:cNvPr id="10243" name="Rectangle 3"/>
          <p:cNvSpPr>
            <a:spLocks noGrp="1" noChangeArrowheads="1"/>
          </p:cNvSpPr>
          <p:nvPr>
            <p:ph idx="1"/>
          </p:nvPr>
        </p:nvSpPr>
        <p:spPr bwMode="auto">
          <a:xfrm>
            <a:off x="0" y="1600200"/>
            <a:ext cx="7770813" cy="4570413"/>
          </a:xfrm>
          <a:noFill/>
          <a:ln>
            <a:miter lim="800000"/>
            <a:headEnd/>
            <a:tailEnd/>
          </a:ln>
        </p:spPr>
        <p:txBody>
          <a:bodyPr vert="horz" wrap="square" lIns="91440" tIns="45720" rIns="91440" bIns="45720" numCol="1" anchor="t" anchorCtr="0" compatLnSpc="1">
            <a:prstTxWarp prst="textNoShape">
              <a:avLst/>
            </a:prstTxWarp>
          </a:bodyPr>
          <a:lstStyle/>
          <a:p>
            <a:pPr lvl="1">
              <a:buFontTx/>
              <a:buNone/>
            </a:pPr>
            <a:r>
              <a:rPr lang="en-GB" sz="1600" dirty="0" smtClean="0">
                <a:latin typeface="Courier New" pitchFamily="49" charset="0"/>
                <a:cs typeface="Courier New" pitchFamily="49" charset="0"/>
              </a:rPr>
              <a:t>public static Watch operator++ (Watch parameter)</a:t>
            </a:r>
            <a:endParaRPr lang="en-US" sz="1600" dirty="0" smtClean="0">
              <a:latin typeface="Courier New" pitchFamily="49" charset="0"/>
              <a:cs typeface="Courier New" pitchFamily="49" charset="0"/>
            </a:endParaRPr>
          </a:p>
          <a:p>
            <a:pPr lvl="1">
              <a:buFontTx/>
              <a:buNone/>
            </a:pPr>
            <a:r>
              <a:rPr lang="en-GB" sz="1600" dirty="0" smtClean="0">
                <a:latin typeface="Courier New" pitchFamily="49" charset="0"/>
                <a:cs typeface="Courier New" pitchFamily="49" charset="0"/>
              </a:rPr>
              <a:t>{</a:t>
            </a:r>
            <a:endParaRPr lang="en-US" sz="1600" dirty="0" smtClean="0">
              <a:latin typeface="Courier New" pitchFamily="49" charset="0"/>
              <a:cs typeface="Courier New" pitchFamily="49" charset="0"/>
            </a:endParaRPr>
          </a:p>
          <a:p>
            <a:pPr lvl="1">
              <a:buFontTx/>
              <a:buNone/>
            </a:pPr>
            <a:r>
              <a:rPr lang="en-GB" sz="1600" dirty="0" smtClean="0">
                <a:latin typeface="Courier New" pitchFamily="49" charset="0"/>
                <a:cs typeface="Courier New" pitchFamily="49" charset="0"/>
              </a:rPr>
              <a:t>	parameter.val++;</a:t>
            </a:r>
            <a:endParaRPr lang="en-US" sz="1600" dirty="0" smtClean="0">
              <a:latin typeface="Courier New" pitchFamily="49" charset="0"/>
              <a:cs typeface="Courier New" pitchFamily="49" charset="0"/>
            </a:endParaRPr>
          </a:p>
          <a:p>
            <a:pPr lvl="1">
              <a:buFontTx/>
              <a:buNone/>
            </a:pPr>
            <a:r>
              <a:rPr lang="en-GB" sz="1600" dirty="0" smtClean="0">
                <a:latin typeface="Courier New" pitchFamily="49" charset="0"/>
                <a:cs typeface="Courier New" pitchFamily="49" charset="0"/>
              </a:rPr>
              <a:t>	return parameter;</a:t>
            </a:r>
            <a:endParaRPr lang="en-US" sz="1600" dirty="0" smtClean="0">
              <a:latin typeface="Courier New" pitchFamily="49" charset="0"/>
              <a:cs typeface="Courier New" pitchFamily="49" charset="0"/>
            </a:endParaRPr>
          </a:p>
          <a:p>
            <a:pPr lvl="1">
              <a:buFontTx/>
              <a:buNone/>
            </a:pPr>
            <a:r>
              <a:rPr lang="en-GB" sz="1600" dirty="0" smtClean="0">
                <a:latin typeface="Courier New" pitchFamily="49" charset="0"/>
                <a:cs typeface="Courier New" pitchFamily="49" charset="0"/>
              </a:rPr>
              <a:t>}</a:t>
            </a:r>
            <a:endParaRPr lang="en-US" sz="1600" dirty="0" smtClean="0">
              <a:latin typeface="Courier New" pitchFamily="49" charset="0"/>
              <a:cs typeface="Courier New" pitchFamily="49" charset="0"/>
            </a:endParaRPr>
          </a:p>
          <a:p>
            <a:pPr lvl="1">
              <a:buFontTx/>
              <a:buNone/>
            </a:pPr>
            <a:r>
              <a:rPr lang="en-GB" sz="1600" dirty="0" smtClean="0">
                <a:latin typeface="Courier New" pitchFamily="49" charset="0"/>
                <a:cs typeface="Courier New" pitchFamily="49" charset="0"/>
              </a:rPr>
              <a:t>	.....</a:t>
            </a:r>
            <a:endParaRPr lang="en-US" sz="1600" dirty="0" smtClean="0">
              <a:latin typeface="Courier New" pitchFamily="49" charset="0"/>
              <a:cs typeface="Courier New" pitchFamily="49" charset="0"/>
            </a:endParaRPr>
          </a:p>
          <a:p>
            <a:pPr lvl="1">
              <a:buFontTx/>
              <a:buNone/>
            </a:pPr>
            <a:r>
              <a:rPr lang="en-GB" sz="1600" dirty="0" smtClean="0">
                <a:latin typeface="Courier New" pitchFamily="49" charset="0"/>
                <a:cs typeface="Courier New" pitchFamily="49" charset="0"/>
              </a:rPr>
              <a:t>}</a:t>
            </a:r>
          </a:p>
          <a:p>
            <a:pPr lvl="1" eaLnBrk="1" hangingPunct="1">
              <a:buFontTx/>
              <a:buBlip>
                <a:blip r:embed="rId3"/>
              </a:buBlip>
            </a:pPr>
            <a:r>
              <a:rPr lang="en-GB" sz="2000" dirty="0" smtClean="0">
                <a:latin typeface="Arial" charset="0"/>
                <a:cs typeface="Times New Roman" pitchFamily="18" charset="0"/>
              </a:rPr>
              <a:t>In C#, the single operator is used for both the prefix and postfix operators.</a:t>
            </a:r>
            <a:r>
              <a:rPr lang="en-US" sz="2400" dirty="0" smtClean="0"/>
              <a:t> </a:t>
            </a:r>
          </a:p>
          <a:p>
            <a:pPr lvl="1" eaLnBrk="1" hangingPunct="1">
              <a:buFontTx/>
              <a:buBlip>
                <a:blip r:embed="rId3"/>
              </a:buBlip>
            </a:pPr>
            <a:r>
              <a:rPr lang="en-GB" sz="2000" dirty="0" smtClean="0">
                <a:latin typeface="Arial" charset="0"/>
                <a:cs typeface="Times New Roman" pitchFamily="18" charset="0"/>
              </a:rPr>
              <a:t>The result of a postfix notation is the value of the operand before it is incremented or decremented. </a:t>
            </a:r>
            <a:endParaRPr lang="en-US" sz="2000" dirty="0" smtClean="0">
              <a:latin typeface="Arial"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228600" y="1600200"/>
            <a:ext cx="7315200" cy="4570413"/>
          </a:xfrm>
          <a:prstGeom prst="rect">
            <a:avLst/>
          </a:prstGeom>
          <a:noFill/>
          <a:ln>
            <a:miter lim="800000"/>
            <a:headEnd/>
            <a:tailEnd/>
          </a:ln>
        </p:spPr>
        <p:txBody>
          <a:bodyPr/>
          <a:lstStyle/>
          <a:p>
            <a:pPr eaLnBrk="1" hangingPunct="1">
              <a:buFontTx/>
              <a:buBlip>
                <a:blip r:embed="rId3"/>
              </a:buBlip>
            </a:pPr>
            <a:r>
              <a:rPr lang="en-GB" sz="2000" dirty="0" smtClean="0">
                <a:latin typeface="Arial" charset="0"/>
                <a:cs typeface="Times New Roman" pitchFamily="18" charset="0"/>
              </a:rPr>
              <a:t>The following code snippet shows the use of overloaded post increment operator:</a:t>
            </a:r>
          </a:p>
          <a:p>
            <a:pPr eaLnBrk="1" hangingPunct="1">
              <a:buFontTx/>
              <a:buNone/>
            </a:pPr>
            <a:r>
              <a:rPr lang="en-GB" sz="2000" dirty="0" smtClean="0">
                <a:latin typeface="Arial" charset="0"/>
                <a:cs typeface="Times New Roman" pitchFamily="18" charset="0"/>
              </a:rPr>
              <a:t>	</a:t>
            </a:r>
            <a:r>
              <a:rPr lang="en-GB" sz="1800" dirty="0" smtClean="0">
                <a:latin typeface="Courier New" pitchFamily="49" charset="0"/>
                <a:cs typeface="Courier New" pitchFamily="49" charset="0"/>
              </a:rPr>
              <a:t>Watch w = new Watch(6);</a:t>
            </a:r>
          </a:p>
          <a:p>
            <a:pPr eaLnBrk="1" hangingPunct="1">
              <a:buFontTx/>
              <a:buNone/>
            </a:pPr>
            <a:r>
              <a:rPr lang="en-GB" sz="1800" dirty="0" smtClean="0">
                <a:latin typeface="Courier New" pitchFamily="49" charset="0"/>
                <a:cs typeface="Courier New" pitchFamily="49" charset="0"/>
              </a:rPr>
              <a:t>	Watch </a:t>
            </a:r>
            <a:r>
              <a:rPr lang="en-GB" sz="1800" dirty="0" err="1" smtClean="0">
                <a:latin typeface="Courier New" pitchFamily="49" charset="0"/>
                <a:cs typeface="Courier New" pitchFamily="49" charset="0"/>
              </a:rPr>
              <a:t>postFix</a:t>
            </a:r>
            <a:r>
              <a:rPr lang="en-GB" sz="1800" dirty="0" smtClean="0">
                <a:latin typeface="Courier New" pitchFamily="49" charset="0"/>
                <a:cs typeface="Courier New" pitchFamily="49" charset="0"/>
              </a:rPr>
              <a:t> = w++;</a:t>
            </a:r>
            <a:endParaRPr lang="en-US" sz="2000" dirty="0" smtClean="0">
              <a:latin typeface="Arial" charset="0"/>
              <a:cs typeface="Times New Roman" pitchFamily="18" charset="0"/>
            </a:endParaRPr>
          </a:p>
          <a:p>
            <a:pPr eaLnBrk="1" hangingPunct="1"/>
            <a:endParaRPr lang="en-US" sz="2000" dirty="0" smtClean="0">
              <a:solidFill>
                <a:schemeClr val="accent2"/>
              </a:solidFill>
              <a:latin typeface="Arial" charset="0"/>
              <a:cs typeface="Times New Roman" pitchFamily="18" charset="0"/>
            </a:endParaRPr>
          </a:p>
          <a:p>
            <a:pPr>
              <a:buFontTx/>
              <a:buNone/>
            </a:pPr>
            <a:r>
              <a:rPr lang="en-US" sz="1600" dirty="0" smtClean="0">
                <a:solidFill>
                  <a:schemeClr val="accent2"/>
                </a:solidFill>
                <a:latin typeface="Courier New" pitchFamily="49" charset="0"/>
                <a:cs typeface="Courier New" pitchFamily="49" charset="0"/>
              </a:rPr>
              <a:t>	</a:t>
            </a:r>
            <a:endParaRPr lang="en-US" sz="2000" dirty="0" smtClean="0">
              <a:solidFill>
                <a:schemeClr val="accent2"/>
              </a:solidFill>
              <a:latin typeface="Courier New" pitchFamily="49" charset="0"/>
              <a:cs typeface="Courier New" pitchFamily="49" charset="0"/>
            </a:endParaRPr>
          </a:p>
          <a:p>
            <a:pPr lvl="1" eaLnBrk="1" hangingPunct="1">
              <a:buFontTx/>
              <a:buNone/>
            </a:pPr>
            <a:endParaRPr lang="en-US" dirty="0" smtClean="0">
              <a:solidFill>
                <a:schemeClr val="accent2"/>
              </a:solidFill>
              <a:latin typeface="Arial" charset="0"/>
              <a:cs typeface="Times New Roman" pitchFamily="18" charset="0"/>
            </a:endParaRPr>
          </a:p>
        </p:txBody>
      </p:sp>
      <p:sp>
        <p:nvSpPr>
          <p:cNvPr id="11267"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a:t>
            </a:r>
            <a:r>
              <a:rPr lang="en-US" sz="2800" b="1" dirty="0" smtClean="0">
                <a:latin typeface="+mj-lt"/>
                <a:cs typeface="Times New Roman" pitchFamily="18" charset="0"/>
              </a:rPr>
              <a:t>Operators</a:t>
            </a:r>
            <a:endParaRPr lang="en-US" sz="2800" b="1" dirty="0">
              <a:latin typeface="+mj-lt"/>
            </a:endParaRPr>
          </a:p>
        </p:txBody>
      </p:sp>
      <p:grpSp>
        <p:nvGrpSpPr>
          <p:cNvPr id="2" name="Group 11"/>
          <p:cNvGrpSpPr>
            <a:grpSpLocks/>
          </p:cNvGrpSpPr>
          <p:nvPr/>
        </p:nvGrpSpPr>
        <p:grpSpPr bwMode="auto">
          <a:xfrm>
            <a:off x="381000" y="4038600"/>
            <a:ext cx="7239000" cy="1778000"/>
            <a:chOff x="1524000" y="4343400"/>
            <a:chExt cx="7239000" cy="1778000"/>
          </a:xfrm>
        </p:grpSpPr>
        <p:sp>
          <p:nvSpPr>
            <p:cNvPr id="5" name="Rectangle 4"/>
            <p:cNvSpPr>
              <a:spLocks noChangeArrowheads="1"/>
            </p:cNvSpPr>
            <p:nvPr/>
          </p:nvSpPr>
          <p:spPr bwMode="auto">
            <a:xfrm>
              <a:off x="6096000" y="4343400"/>
              <a:ext cx="1371600" cy="381000"/>
            </a:xfrm>
            <a:prstGeom prst="rect">
              <a:avLst/>
            </a:prstGeom>
            <a:solidFill>
              <a:schemeClr val="bg1"/>
            </a:solidFill>
            <a:ln w="25400" algn="ctr">
              <a:solidFill>
                <a:schemeClr val="tx1"/>
              </a:solidFill>
              <a:miter lim="800000"/>
              <a:headEnd/>
              <a:tailEnd/>
            </a:ln>
          </p:spPr>
          <p:txBody>
            <a:bodyPr anchor="ctr"/>
            <a:lstStyle/>
            <a:p>
              <a:pPr algn="ctr">
                <a:defRPr/>
              </a:pPr>
              <a:r>
                <a:rPr lang="en-US" sz="2000" b="1" dirty="0">
                  <a:latin typeface="+mn-lt"/>
                </a:rPr>
                <a:t>W=7</a:t>
              </a:r>
            </a:p>
          </p:txBody>
        </p:sp>
        <p:sp>
          <p:nvSpPr>
            <p:cNvPr id="14" name="Rectangle 13"/>
            <p:cNvSpPr>
              <a:spLocks noChangeArrowheads="1"/>
            </p:cNvSpPr>
            <p:nvPr/>
          </p:nvSpPr>
          <p:spPr bwMode="auto">
            <a:xfrm>
              <a:off x="2133600" y="4419600"/>
              <a:ext cx="1371600" cy="381000"/>
            </a:xfrm>
            <a:prstGeom prst="rect">
              <a:avLst/>
            </a:prstGeom>
            <a:noFill/>
            <a:ln w="25400" algn="ctr">
              <a:solidFill>
                <a:schemeClr val="tx1"/>
              </a:solidFill>
              <a:miter lim="800000"/>
              <a:headEnd/>
              <a:tailEnd/>
            </a:ln>
          </p:spPr>
          <p:txBody>
            <a:bodyPr anchor="ctr"/>
            <a:lstStyle/>
            <a:p>
              <a:pPr algn="ctr">
                <a:defRPr/>
              </a:pPr>
              <a:r>
                <a:rPr lang="en-US" sz="2000" b="1" dirty="0">
                  <a:latin typeface="+mn-lt"/>
                </a:rPr>
                <a:t>W=6</a:t>
              </a:r>
            </a:p>
          </p:txBody>
        </p:sp>
        <p:sp>
          <p:nvSpPr>
            <p:cNvPr id="15" name="Rectangle 14"/>
            <p:cNvSpPr>
              <a:spLocks noChangeArrowheads="1"/>
            </p:cNvSpPr>
            <p:nvPr/>
          </p:nvSpPr>
          <p:spPr bwMode="auto">
            <a:xfrm>
              <a:off x="4038600" y="5257800"/>
              <a:ext cx="1371600" cy="381000"/>
            </a:xfrm>
            <a:prstGeom prst="rect">
              <a:avLst/>
            </a:prstGeom>
            <a:noFill/>
            <a:ln w="25400" algn="ctr">
              <a:solidFill>
                <a:schemeClr val="tx1"/>
              </a:solidFill>
              <a:miter lim="800000"/>
              <a:headEnd/>
              <a:tailEnd/>
            </a:ln>
          </p:spPr>
          <p:txBody>
            <a:bodyPr anchor="ctr"/>
            <a:lstStyle/>
            <a:p>
              <a:pPr algn="ctr">
                <a:defRPr/>
              </a:pPr>
              <a:r>
                <a:rPr lang="en-US" sz="2000" b="1" dirty="0" err="1">
                  <a:latin typeface="+mn-lt"/>
                </a:rPr>
                <a:t>postFix</a:t>
              </a:r>
              <a:endParaRPr lang="en-US" sz="2000" b="1" dirty="0">
                <a:latin typeface="+mn-lt"/>
              </a:endParaRPr>
            </a:p>
          </p:txBody>
        </p:sp>
        <p:cxnSp>
          <p:nvCxnSpPr>
            <p:cNvPr id="22" name="Straight Arrow Connector 21"/>
            <p:cNvCxnSpPr/>
            <p:nvPr/>
          </p:nvCxnSpPr>
          <p:spPr>
            <a:xfrm>
              <a:off x="3505200" y="4800600"/>
              <a:ext cx="5334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74" name="TextBox 22"/>
            <p:cNvSpPr txBox="1">
              <a:spLocks noChangeArrowheads="1"/>
            </p:cNvSpPr>
            <p:nvPr/>
          </p:nvSpPr>
          <p:spPr bwMode="auto">
            <a:xfrm>
              <a:off x="1524000" y="4921250"/>
              <a:ext cx="2286000" cy="1200150"/>
            </a:xfrm>
            <a:prstGeom prst="rect">
              <a:avLst/>
            </a:prstGeom>
            <a:noFill/>
            <a:ln w="9525">
              <a:noFill/>
              <a:miter lim="800000"/>
              <a:headEnd/>
              <a:tailEnd/>
            </a:ln>
          </p:spPr>
          <p:txBody>
            <a:bodyPr>
              <a:spAutoFit/>
            </a:bodyPr>
            <a:lstStyle/>
            <a:p>
              <a:pPr algn="ctr"/>
              <a:r>
                <a:rPr lang="en-GB" sz="1800">
                  <a:solidFill>
                    <a:srgbClr val="C00000"/>
                  </a:solidFill>
                  <a:latin typeface="Arial" charset="0"/>
                </a:rPr>
                <a:t>The value of the </a:t>
              </a:r>
              <a:r>
                <a:rPr lang="en-GB" sz="1800">
                  <a:solidFill>
                    <a:srgbClr val="C00000"/>
                  </a:solidFill>
                  <a:latin typeface="Courier New" pitchFamily="49" charset="0"/>
                  <a:cs typeface="Courier New" pitchFamily="49" charset="0"/>
                </a:rPr>
                <a:t>W </a:t>
              </a:r>
              <a:r>
                <a:rPr lang="en-GB" sz="1800">
                  <a:solidFill>
                    <a:srgbClr val="C00000"/>
                  </a:solidFill>
                  <a:latin typeface="Arial" charset="0"/>
                </a:rPr>
                <a:t>object is assigned to the </a:t>
              </a:r>
              <a:r>
                <a:rPr lang="en-GB" sz="1800">
                  <a:solidFill>
                    <a:srgbClr val="C00000"/>
                  </a:solidFill>
                  <a:latin typeface="Courier New" pitchFamily="49" charset="0"/>
                  <a:cs typeface="Courier New" pitchFamily="49" charset="0"/>
                </a:rPr>
                <a:t>postFix </a:t>
              </a:r>
              <a:r>
                <a:rPr lang="en-GB" sz="1800">
                  <a:solidFill>
                    <a:srgbClr val="C00000"/>
                  </a:solidFill>
                  <a:latin typeface="Arial" charset="0"/>
                </a:rPr>
                <a:t>object </a:t>
              </a:r>
              <a:r>
                <a:rPr lang="en-GB" sz="1800">
                  <a:solidFill>
                    <a:srgbClr val="C00000"/>
                  </a:solidFill>
                  <a:latin typeface="Arial" charset="0"/>
                  <a:cs typeface="Courier New" pitchFamily="49" charset="0"/>
                </a:rPr>
                <a:t>of the</a:t>
              </a:r>
              <a:r>
                <a:rPr lang="en-GB" sz="1800">
                  <a:solidFill>
                    <a:srgbClr val="C00000"/>
                  </a:solidFill>
                  <a:latin typeface="Courier New" pitchFamily="49" charset="0"/>
                  <a:cs typeface="Courier New" pitchFamily="49" charset="0"/>
                </a:rPr>
                <a:t> Watch </a:t>
              </a:r>
              <a:r>
                <a:rPr lang="en-GB" sz="1800">
                  <a:solidFill>
                    <a:srgbClr val="C00000"/>
                  </a:solidFill>
                  <a:latin typeface="Arial" charset="0"/>
                  <a:cs typeface="Courier New" pitchFamily="49" charset="0"/>
                </a:rPr>
                <a:t>class</a:t>
              </a:r>
              <a:endParaRPr lang="en-US" sz="1800">
                <a:solidFill>
                  <a:srgbClr val="C00000"/>
                </a:solidFill>
                <a:latin typeface="Arial" charset="0"/>
                <a:cs typeface="Courier New" pitchFamily="49" charset="0"/>
              </a:endParaRPr>
            </a:p>
          </p:txBody>
        </p:sp>
        <p:sp>
          <p:nvSpPr>
            <p:cNvPr id="11275" name="Rectangle 24"/>
            <p:cNvSpPr>
              <a:spLocks noChangeArrowheads="1"/>
            </p:cNvSpPr>
            <p:nvPr/>
          </p:nvSpPr>
          <p:spPr bwMode="auto">
            <a:xfrm>
              <a:off x="5791200" y="4953000"/>
              <a:ext cx="2971800" cy="646113"/>
            </a:xfrm>
            <a:prstGeom prst="rect">
              <a:avLst/>
            </a:prstGeom>
            <a:noFill/>
            <a:ln w="9525">
              <a:noFill/>
              <a:miter lim="800000"/>
              <a:headEnd/>
              <a:tailEnd/>
            </a:ln>
          </p:spPr>
          <p:txBody>
            <a:bodyPr>
              <a:spAutoFit/>
            </a:bodyPr>
            <a:lstStyle/>
            <a:p>
              <a:pPr algn="ctr"/>
              <a:r>
                <a:rPr lang="en-GB" sz="1800">
                  <a:solidFill>
                    <a:srgbClr val="C00000"/>
                  </a:solidFill>
                  <a:latin typeface="Arial" charset="0"/>
                </a:rPr>
                <a:t>Then, the value of </a:t>
              </a:r>
              <a:r>
                <a:rPr lang="en-GB" sz="1800">
                  <a:solidFill>
                    <a:srgbClr val="C00000"/>
                  </a:solidFill>
                  <a:latin typeface="Courier New" pitchFamily="49" charset="0"/>
                  <a:cs typeface="Courier New" pitchFamily="49" charset="0"/>
                </a:rPr>
                <a:t>W</a:t>
              </a:r>
              <a:r>
                <a:rPr lang="en-GB" sz="1800">
                  <a:solidFill>
                    <a:srgbClr val="C00000"/>
                  </a:solidFill>
                  <a:latin typeface="Arial" charset="0"/>
                </a:rPr>
                <a:t>  object is incremented</a:t>
              </a:r>
              <a:endParaRPr lang="en-US" sz="1800">
                <a:solidFill>
                  <a:srgbClr val="C00000"/>
                </a:solidFill>
                <a:latin typeface="Courier New" pitchFamily="49" charset="0"/>
                <a:cs typeface="Courier New" pitchFamily="49" charset="0"/>
              </a:endParaRPr>
            </a:p>
          </p:txBody>
        </p:sp>
        <p:cxnSp>
          <p:nvCxnSpPr>
            <p:cNvPr id="26" name="Straight Arrow Connector 25"/>
            <p:cNvCxnSpPr/>
            <p:nvPr/>
          </p:nvCxnSpPr>
          <p:spPr>
            <a:xfrm flipV="1">
              <a:off x="5410200" y="4724400"/>
              <a:ext cx="6858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77" name="TextBox 10"/>
            <p:cNvSpPr txBox="1">
              <a:spLocks noChangeArrowheads="1"/>
            </p:cNvSpPr>
            <p:nvPr/>
          </p:nvSpPr>
          <p:spPr bwMode="auto">
            <a:xfrm>
              <a:off x="4876800" y="4724400"/>
              <a:ext cx="1066800" cy="396875"/>
            </a:xfrm>
            <a:prstGeom prst="rect">
              <a:avLst/>
            </a:prstGeom>
            <a:noFill/>
            <a:ln w="9525">
              <a:noFill/>
              <a:miter lim="800000"/>
              <a:headEnd/>
              <a:tailEnd/>
            </a:ln>
          </p:spPr>
          <p:txBody>
            <a:bodyPr>
              <a:spAutoFit/>
            </a:bodyPr>
            <a:lstStyle/>
            <a:p>
              <a:r>
                <a:rPr lang="en-US" sz="2000"/>
                <a:t>W+1</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bwMode="auto">
          <a:xfrm>
            <a:off x="-76200" y="1598613"/>
            <a:ext cx="7315200" cy="1144587"/>
          </a:xfrm>
          <a:prstGeom prst="rect">
            <a:avLst/>
          </a:prstGeom>
          <a:noFill/>
          <a:ln>
            <a:miter lim="800000"/>
            <a:headEnd/>
            <a:tailEnd/>
          </a:ln>
        </p:spPr>
        <p:txBody>
          <a:bodyPr>
            <a:normAutofit lnSpcReduction="10000"/>
          </a:bodyPr>
          <a:lstStyle/>
          <a:p>
            <a:pPr eaLnBrk="1" hangingPunct="1">
              <a:buFontTx/>
              <a:buBlip>
                <a:blip r:embed="rId3"/>
              </a:buBlip>
            </a:pPr>
            <a:r>
              <a:rPr lang="en-GB" sz="2000" dirty="0" smtClean="0">
                <a:latin typeface="Arial" charset="0"/>
                <a:cs typeface="Times New Roman" pitchFamily="18" charset="0"/>
              </a:rPr>
              <a:t>The following statements depict the usage of prefix notation:</a:t>
            </a:r>
          </a:p>
          <a:p>
            <a:pPr>
              <a:buFontTx/>
              <a:buNone/>
            </a:pPr>
            <a:r>
              <a:rPr lang="en-GB" sz="1800" dirty="0" smtClean="0">
                <a:latin typeface="Courier New" pitchFamily="49" charset="0"/>
                <a:cs typeface="Courier New" pitchFamily="49" charset="0"/>
              </a:rPr>
              <a:t>	Watch w = new Watch(6);</a:t>
            </a:r>
            <a:endParaRPr lang="en-US" sz="1800" dirty="0" smtClean="0">
              <a:latin typeface="Courier New" pitchFamily="49" charset="0"/>
              <a:cs typeface="Courier New" pitchFamily="49" charset="0"/>
            </a:endParaRPr>
          </a:p>
          <a:p>
            <a:pPr>
              <a:buFontTx/>
              <a:buNone/>
            </a:pPr>
            <a:r>
              <a:rPr lang="en-US" sz="1800" dirty="0" smtClean="0">
                <a:latin typeface="Courier New" pitchFamily="49" charset="0"/>
                <a:cs typeface="Courier New" pitchFamily="49" charset="0"/>
              </a:rPr>
              <a:t>	</a:t>
            </a:r>
            <a:r>
              <a:rPr lang="en-GB" sz="1800" dirty="0" smtClean="0">
                <a:latin typeface="Courier New" pitchFamily="49" charset="0"/>
                <a:cs typeface="Courier New" pitchFamily="49" charset="0"/>
              </a:rPr>
              <a:t>Watch </a:t>
            </a:r>
            <a:r>
              <a:rPr lang="en-GB" sz="1800" dirty="0" err="1" smtClean="0">
                <a:latin typeface="Courier New" pitchFamily="49" charset="0"/>
                <a:cs typeface="Courier New" pitchFamily="49" charset="0"/>
              </a:rPr>
              <a:t>preFix</a:t>
            </a:r>
            <a:r>
              <a:rPr lang="en-GB" sz="1800" dirty="0" smtClean="0">
                <a:latin typeface="Courier New" pitchFamily="49" charset="0"/>
                <a:cs typeface="Courier New" pitchFamily="49" charset="0"/>
              </a:rPr>
              <a:t> = ++w;</a:t>
            </a:r>
            <a:endParaRPr lang="en-US" sz="1800" dirty="0" smtClean="0">
              <a:latin typeface="Courier New" pitchFamily="49" charset="0"/>
              <a:cs typeface="Courier New" pitchFamily="49" charset="0"/>
            </a:endParaRPr>
          </a:p>
        </p:txBody>
      </p:sp>
      <p:sp>
        <p:nvSpPr>
          <p:cNvPr id="12291"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
        <p:nvSpPr>
          <p:cNvPr id="4" name="Rectangle 3"/>
          <p:cNvSpPr>
            <a:spLocks noChangeArrowheads="1"/>
          </p:cNvSpPr>
          <p:nvPr/>
        </p:nvSpPr>
        <p:spPr bwMode="auto">
          <a:xfrm>
            <a:off x="4343400" y="3906838"/>
            <a:ext cx="1371600" cy="331787"/>
          </a:xfrm>
          <a:prstGeom prst="rect">
            <a:avLst/>
          </a:prstGeom>
          <a:solidFill>
            <a:schemeClr val="bg1"/>
          </a:solidFill>
          <a:ln w="25400" algn="ctr">
            <a:solidFill>
              <a:schemeClr val="tx1"/>
            </a:solidFill>
            <a:miter lim="800000"/>
            <a:headEnd/>
            <a:tailEnd/>
          </a:ln>
        </p:spPr>
        <p:txBody>
          <a:bodyPr anchor="ctr"/>
          <a:lstStyle/>
          <a:p>
            <a:pPr algn="ctr">
              <a:defRPr/>
            </a:pPr>
            <a:r>
              <a:rPr lang="en-US" sz="2000" b="1" dirty="0">
                <a:latin typeface="+mn-lt"/>
              </a:rPr>
              <a:t>W=7</a:t>
            </a:r>
          </a:p>
        </p:txBody>
      </p:sp>
      <p:sp>
        <p:nvSpPr>
          <p:cNvPr id="5" name="Rectangle 4"/>
          <p:cNvSpPr>
            <a:spLocks noChangeArrowheads="1"/>
          </p:cNvSpPr>
          <p:nvPr/>
        </p:nvSpPr>
        <p:spPr bwMode="auto">
          <a:xfrm>
            <a:off x="381000" y="3973513"/>
            <a:ext cx="1371600" cy="330200"/>
          </a:xfrm>
          <a:prstGeom prst="rect">
            <a:avLst/>
          </a:prstGeom>
          <a:solidFill>
            <a:schemeClr val="bg1"/>
          </a:solidFill>
          <a:ln w="25400" algn="ctr">
            <a:solidFill>
              <a:schemeClr val="tx1"/>
            </a:solidFill>
            <a:miter lim="800000"/>
            <a:headEnd/>
            <a:tailEnd/>
          </a:ln>
        </p:spPr>
        <p:txBody>
          <a:bodyPr anchor="ctr"/>
          <a:lstStyle/>
          <a:p>
            <a:pPr algn="ctr">
              <a:defRPr/>
            </a:pPr>
            <a:r>
              <a:rPr lang="en-US" sz="2000" b="1" dirty="0">
                <a:latin typeface="+mn-lt"/>
              </a:rPr>
              <a:t>W=6</a:t>
            </a:r>
          </a:p>
        </p:txBody>
      </p:sp>
      <p:sp>
        <p:nvSpPr>
          <p:cNvPr id="6" name="Rectangle 5"/>
          <p:cNvSpPr>
            <a:spLocks noChangeArrowheads="1"/>
          </p:cNvSpPr>
          <p:nvPr/>
        </p:nvSpPr>
        <p:spPr bwMode="auto">
          <a:xfrm>
            <a:off x="2286000" y="4700588"/>
            <a:ext cx="1371600" cy="330200"/>
          </a:xfrm>
          <a:prstGeom prst="rect">
            <a:avLst/>
          </a:prstGeom>
          <a:solidFill>
            <a:schemeClr val="bg1"/>
          </a:solidFill>
          <a:ln w="25400" algn="ctr">
            <a:solidFill>
              <a:schemeClr val="tx1"/>
            </a:solidFill>
            <a:miter lim="800000"/>
            <a:headEnd/>
            <a:tailEnd/>
          </a:ln>
        </p:spPr>
        <p:txBody>
          <a:bodyPr anchor="ctr"/>
          <a:lstStyle/>
          <a:p>
            <a:pPr algn="ctr">
              <a:defRPr/>
            </a:pPr>
            <a:r>
              <a:rPr lang="en-US" sz="2000" b="1" dirty="0" err="1">
                <a:latin typeface="+mn-lt"/>
              </a:rPr>
              <a:t>preFix</a:t>
            </a:r>
            <a:endParaRPr lang="en-US" sz="2000" b="1" dirty="0">
              <a:latin typeface="+mn-lt"/>
            </a:endParaRPr>
          </a:p>
        </p:txBody>
      </p:sp>
      <p:cxnSp>
        <p:nvCxnSpPr>
          <p:cNvPr id="7" name="Straight Arrow Connector 6"/>
          <p:cNvCxnSpPr/>
          <p:nvPr/>
        </p:nvCxnSpPr>
        <p:spPr>
          <a:xfrm>
            <a:off x="1752600" y="4171950"/>
            <a:ext cx="2590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1600200" y="3048000"/>
            <a:ext cx="2971800" cy="646113"/>
          </a:xfrm>
          <a:prstGeom prst="rect">
            <a:avLst/>
          </a:prstGeom>
          <a:noFill/>
          <a:ln w="9525">
            <a:noFill/>
            <a:miter lim="800000"/>
            <a:headEnd/>
            <a:tailEnd/>
          </a:ln>
        </p:spPr>
        <p:txBody>
          <a:bodyPr>
            <a:spAutoFit/>
          </a:bodyPr>
          <a:lstStyle/>
          <a:p>
            <a:pPr algn="ctr"/>
            <a:r>
              <a:rPr lang="en-GB" sz="1800">
                <a:solidFill>
                  <a:srgbClr val="C00000"/>
                </a:solidFill>
                <a:latin typeface="Arial" charset="0"/>
              </a:rPr>
              <a:t>First, value of the </a:t>
            </a:r>
            <a:r>
              <a:rPr lang="en-GB" sz="1800">
                <a:solidFill>
                  <a:srgbClr val="C00000"/>
                </a:solidFill>
                <a:latin typeface="Courier New" pitchFamily="49" charset="0"/>
                <a:cs typeface="Courier New" pitchFamily="49" charset="0"/>
              </a:rPr>
              <a:t>W </a:t>
            </a:r>
            <a:r>
              <a:rPr lang="en-GB" sz="1800">
                <a:solidFill>
                  <a:srgbClr val="C00000"/>
                </a:solidFill>
                <a:latin typeface="Arial" charset="0"/>
              </a:rPr>
              <a:t>object will be incremented</a:t>
            </a:r>
            <a:endParaRPr lang="en-US" sz="1800">
              <a:solidFill>
                <a:srgbClr val="C00000"/>
              </a:solidFill>
              <a:latin typeface="Arial" charset="0"/>
            </a:endParaRPr>
          </a:p>
        </p:txBody>
      </p:sp>
      <p:sp>
        <p:nvSpPr>
          <p:cNvPr id="9" name="Rectangle 8"/>
          <p:cNvSpPr>
            <a:spLocks noChangeArrowheads="1"/>
          </p:cNvSpPr>
          <p:nvPr/>
        </p:nvSpPr>
        <p:spPr bwMode="auto">
          <a:xfrm>
            <a:off x="1219200" y="5164138"/>
            <a:ext cx="3429000" cy="923925"/>
          </a:xfrm>
          <a:prstGeom prst="rect">
            <a:avLst/>
          </a:prstGeom>
          <a:noFill/>
          <a:ln w="9525">
            <a:noFill/>
            <a:miter lim="800000"/>
            <a:headEnd/>
            <a:tailEnd/>
          </a:ln>
        </p:spPr>
        <p:txBody>
          <a:bodyPr>
            <a:spAutoFit/>
          </a:bodyPr>
          <a:lstStyle/>
          <a:p>
            <a:pPr algn="ctr"/>
            <a:r>
              <a:rPr lang="en-GB" sz="1800">
                <a:solidFill>
                  <a:srgbClr val="C00000"/>
                </a:solidFill>
                <a:latin typeface="Arial" charset="0"/>
              </a:rPr>
              <a:t>Then, the value of the </a:t>
            </a:r>
            <a:r>
              <a:rPr lang="en-GB" sz="1800">
                <a:solidFill>
                  <a:srgbClr val="C00000"/>
                </a:solidFill>
                <a:latin typeface="Courier New" pitchFamily="49" charset="0"/>
                <a:cs typeface="Courier New" pitchFamily="49" charset="0"/>
              </a:rPr>
              <a:t>W</a:t>
            </a:r>
            <a:r>
              <a:rPr lang="en-GB" sz="1800">
                <a:solidFill>
                  <a:srgbClr val="C00000"/>
                </a:solidFill>
                <a:latin typeface="Arial" charset="0"/>
              </a:rPr>
              <a:t> object will be assigned to the </a:t>
            </a:r>
            <a:r>
              <a:rPr lang="en-GB" sz="1800">
                <a:solidFill>
                  <a:srgbClr val="C00000"/>
                </a:solidFill>
                <a:latin typeface="Courier New" pitchFamily="49" charset="0"/>
                <a:cs typeface="Courier New" pitchFamily="49" charset="0"/>
              </a:rPr>
              <a:t>preFix</a:t>
            </a:r>
            <a:r>
              <a:rPr lang="en-GB" sz="1800">
                <a:solidFill>
                  <a:srgbClr val="C00000"/>
                </a:solidFill>
                <a:latin typeface="Arial" charset="0"/>
              </a:rPr>
              <a:t> object.</a:t>
            </a:r>
            <a:endParaRPr lang="en-US" sz="1800">
              <a:solidFill>
                <a:srgbClr val="C00000"/>
              </a:solidFill>
              <a:latin typeface="Courier New" pitchFamily="49" charset="0"/>
              <a:cs typeface="Courier New" pitchFamily="49" charset="0"/>
            </a:endParaRPr>
          </a:p>
        </p:txBody>
      </p:sp>
      <p:cxnSp>
        <p:nvCxnSpPr>
          <p:cNvPr id="10" name="Straight Arrow Connector 9"/>
          <p:cNvCxnSpPr/>
          <p:nvPr/>
        </p:nvCxnSpPr>
        <p:spPr>
          <a:xfrm rot="10800000" flipV="1">
            <a:off x="3657600" y="4238625"/>
            <a:ext cx="685800" cy="4619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99" name="TextBox 10"/>
          <p:cNvSpPr txBox="1">
            <a:spLocks noChangeArrowheads="1"/>
          </p:cNvSpPr>
          <p:nvPr/>
        </p:nvSpPr>
        <p:spPr bwMode="auto">
          <a:xfrm>
            <a:off x="2438400" y="3810000"/>
            <a:ext cx="1143000" cy="344488"/>
          </a:xfrm>
          <a:prstGeom prst="rect">
            <a:avLst/>
          </a:prstGeom>
          <a:noFill/>
          <a:ln w="9525">
            <a:noFill/>
            <a:miter lim="800000"/>
            <a:headEnd/>
            <a:tailEnd/>
          </a:ln>
        </p:spPr>
        <p:txBody>
          <a:bodyPr>
            <a:spAutoFit/>
          </a:bodyPr>
          <a:lstStyle/>
          <a:p>
            <a:r>
              <a:rPr lang="en-US" sz="2000"/>
              <a:t>W+1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9"/>
                                        </p:tgtEl>
                                        <p:attrNameLst>
                                          <p:attrName>style.visibility</p:attrName>
                                        </p:attrNameLst>
                                      </p:cBhvr>
                                      <p:to>
                                        <p:strVal val="visible"/>
                                      </p:to>
                                    </p:set>
                                    <p:animEffect transition="in" filter="checkerboard(across)">
                                      <p:cBhvr>
                                        <p:cTn id="7" dur="500"/>
                                        <p:tgtEl>
                                          <p:spTgt spid="12299"/>
                                        </p:tgtEl>
                                      </p:cBhvr>
                                    </p:animEffect>
                                  </p:childTnLst>
                                </p:cTn>
                              </p:par>
                              <p:par>
                                <p:cTn id="8" presetID="5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strVal val="#ppt_w*0.70"/>
                                          </p:val>
                                        </p:tav>
                                        <p:tav tm="100000">
                                          <p:val>
                                            <p:strVal val="#ppt_w"/>
                                          </p:val>
                                        </p:tav>
                                      </p:tavLst>
                                    </p:anim>
                                    <p:anim calcmode="lin" valueType="num">
                                      <p:cBhvr>
                                        <p:cTn id="11" dur="1000" fill="hold"/>
                                        <p:tgtEl>
                                          <p:spTgt spid="7"/>
                                        </p:tgtEl>
                                        <p:attrNameLst>
                                          <p:attrName>ppt_h</p:attrName>
                                        </p:attrNameLst>
                                      </p:cBhvr>
                                      <p:tavLst>
                                        <p:tav tm="0">
                                          <p:val>
                                            <p:strVal val="#ppt_h"/>
                                          </p:val>
                                        </p:tav>
                                        <p:tav tm="100000">
                                          <p:val>
                                            <p:strVal val="#ppt_h"/>
                                          </p:val>
                                        </p:tav>
                                      </p:tavLst>
                                    </p:anim>
                                    <p:animEffect transition="in" filter="fad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1000" fill="hold"/>
                                        <p:tgtEl>
                                          <p:spTgt spid="10"/>
                                        </p:tgtEl>
                                        <p:attrNameLst>
                                          <p:attrName>ppt_w</p:attrName>
                                        </p:attrNameLst>
                                      </p:cBhvr>
                                      <p:tavLst>
                                        <p:tav tm="0">
                                          <p:val>
                                            <p:strVal val="#ppt_w*0.70"/>
                                          </p:val>
                                        </p:tav>
                                        <p:tav tm="100000">
                                          <p:val>
                                            <p:strVal val="#ppt_w"/>
                                          </p:val>
                                        </p:tav>
                                      </p:tavLst>
                                    </p:anim>
                                    <p:anim calcmode="lin" valueType="num">
                                      <p:cBhvr>
                                        <p:cTn id="23" dur="1000" fill="hold"/>
                                        <p:tgtEl>
                                          <p:spTgt spid="10"/>
                                        </p:tgtEl>
                                        <p:attrNameLst>
                                          <p:attrName>ppt_h</p:attrName>
                                        </p:attrNameLst>
                                      </p:cBhvr>
                                      <p:tavLst>
                                        <p:tav tm="0">
                                          <p:val>
                                            <p:strVal val="#ppt_h"/>
                                          </p:val>
                                        </p:tav>
                                        <p:tav tm="100000">
                                          <p:val>
                                            <p:strVal val="#ppt_h"/>
                                          </p:val>
                                        </p:tav>
                                      </p:tavLst>
                                    </p:anim>
                                    <p:animEffect transition="in" filter="fade">
                                      <p:cBhvr>
                                        <p:cTn id="24" dur="10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29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bwMode="auto">
          <a:xfrm>
            <a:off x="152400" y="1600200"/>
            <a:ext cx="7315200" cy="4800600"/>
          </a:xfrm>
          <a:prstGeom prst="rect">
            <a:avLst/>
          </a:prstGeom>
          <a:noFill/>
          <a:ln>
            <a:miter lim="800000"/>
            <a:headEnd/>
            <a:tailEnd/>
          </a:ln>
        </p:spPr>
        <p:txBody>
          <a:bodyPr/>
          <a:lstStyle/>
          <a:p>
            <a:pPr eaLnBrk="1" hangingPunct="1">
              <a:buFontTx/>
              <a:buBlip>
                <a:blip r:embed="rId3"/>
              </a:buBlip>
            </a:pPr>
            <a:r>
              <a:rPr lang="en-GB" sz="2000" dirty="0" smtClean="0">
                <a:latin typeface="Arial" charset="0"/>
                <a:cs typeface="Times New Roman" pitchFamily="18" charset="0"/>
              </a:rPr>
              <a:t>The following code is an example of overloading the </a:t>
            </a:r>
            <a:r>
              <a:rPr lang="en-GB" sz="2000" dirty="0" err="1" smtClean="0">
                <a:latin typeface="Arial" charset="0"/>
                <a:cs typeface="Times New Roman" pitchFamily="18" charset="0"/>
              </a:rPr>
              <a:t>preincrement</a:t>
            </a:r>
            <a:r>
              <a:rPr lang="en-GB" sz="2000" dirty="0" smtClean="0">
                <a:latin typeface="Arial" charset="0"/>
                <a:cs typeface="Times New Roman" pitchFamily="18" charset="0"/>
              </a:rPr>
              <a:t> and post increment operator using structures:</a:t>
            </a:r>
            <a:endParaRPr lang="en-US" sz="2000" dirty="0" smtClean="0">
              <a:latin typeface="Arial" charset="0"/>
              <a:cs typeface="Times New Roman" pitchFamily="18" charset="0"/>
            </a:endParaRPr>
          </a:p>
          <a:p>
            <a:pPr lvl="1">
              <a:buFontTx/>
              <a:buNone/>
            </a:pPr>
            <a:r>
              <a:rPr lang="en-US" sz="1600" dirty="0" smtClean="0">
                <a:latin typeface="Courier New" pitchFamily="49" charset="0"/>
                <a:cs typeface="Courier New" pitchFamily="49" charset="0"/>
              </a:rPr>
              <a:t>using System;</a:t>
            </a:r>
          </a:p>
          <a:p>
            <a:pPr lvl="1">
              <a:buFontTx/>
              <a:buNone/>
            </a:pPr>
            <a:r>
              <a:rPr lang="en-US" sz="1600" dirty="0" smtClean="0">
                <a:latin typeface="Courier New" pitchFamily="49" charset="0"/>
                <a:cs typeface="Courier New" pitchFamily="49" charset="0"/>
              </a:rPr>
              <a:t>namespace </a:t>
            </a:r>
            <a:r>
              <a:rPr lang="en-US" sz="1600" dirty="0" err="1" smtClean="0">
                <a:latin typeface="Courier New" pitchFamily="49" charset="0"/>
                <a:cs typeface="Courier New" pitchFamily="49" charset="0"/>
              </a:rPr>
              <a:t>OperatorOverload</a:t>
            </a:r>
            <a:endParaRPr lang="en-US" sz="1600" dirty="0" smtClean="0">
              <a:latin typeface="Courier New" pitchFamily="49" charset="0"/>
              <a:cs typeface="Courier New" pitchFamily="49" charset="0"/>
            </a:endParaRPr>
          </a:p>
          <a:p>
            <a:pPr lvl="1">
              <a:buFontTx/>
              <a:buNone/>
            </a:pPr>
            <a:r>
              <a:rPr lang="en-US" sz="1600" dirty="0" smtClean="0">
                <a:latin typeface="Courier New" pitchFamily="49" charset="0"/>
                <a:cs typeface="Courier New" pitchFamily="49" charset="0"/>
              </a:rPr>
              <a:t>{</a:t>
            </a:r>
          </a:p>
          <a:p>
            <a:pPr lvl="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struct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NumberCount</a:t>
            </a:r>
            <a:endParaRPr lang="en-US" sz="1600" dirty="0" smtClean="0">
              <a:latin typeface="Courier New" pitchFamily="49" charset="0"/>
              <a:cs typeface="Courier New" pitchFamily="49" charset="0"/>
            </a:endParaRPr>
          </a:p>
          <a:p>
            <a:pPr lvl="1">
              <a:buFontTx/>
              <a:buNone/>
            </a:pPr>
            <a:r>
              <a:rPr lang="en-US" sz="1600" dirty="0" smtClean="0">
                <a:latin typeface="Courier New" pitchFamily="49" charset="0"/>
                <a:cs typeface="Courier New" pitchFamily="49" charset="0"/>
              </a:rPr>
              <a:t>	{</a:t>
            </a:r>
          </a:p>
          <a:p>
            <a:pPr lvl="1">
              <a:buFontTx/>
              <a:buNone/>
            </a:pPr>
            <a:r>
              <a:rPr lang="en-US" sz="1600" dirty="0" smtClean="0">
                <a:latin typeface="Courier New" pitchFamily="49" charset="0"/>
                <a:cs typeface="Courier New" pitchFamily="49" charset="0"/>
              </a:rPr>
              <a:t>		public int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lvl="1">
              <a:buFontTx/>
              <a:buNone/>
            </a:pPr>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(int </a:t>
            </a:r>
            <a:r>
              <a:rPr lang="en-US" sz="1600" dirty="0" err="1" smtClean="0">
                <a:latin typeface="Courier New" pitchFamily="49" charset="0"/>
                <a:cs typeface="Courier New" pitchFamily="49" charset="0"/>
              </a:rPr>
              <a:t>initval</a:t>
            </a:r>
            <a:r>
              <a:rPr lang="en-US" sz="1600" dirty="0" smtClean="0">
                <a:latin typeface="Courier New" pitchFamily="49" charset="0"/>
                <a:cs typeface="Courier New" pitchFamily="49" charset="0"/>
              </a:rPr>
              <a:t>)</a:t>
            </a:r>
          </a:p>
          <a:p>
            <a:pPr lvl="1">
              <a:buFontTx/>
              <a:buNone/>
            </a:pPr>
            <a:r>
              <a:rPr lang="en-US" sz="1600" dirty="0" smtClean="0">
                <a:latin typeface="Courier New" pitchFamily="49" charset="0"/>
                <a:cs typeface="Courier New" pitchFamily="49" charset="0"/>
              </a:rPr>
              <a:t>		{</a:t>
            </a:r>
          </a:p>
          <a:p>
            <a:pPr lvl="1">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this.i</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initval</a:t>
            </a:r>
            <a:r>
              <a:rPr lang="en-US" sz="1600" dirty="0" smtClean="0">
                <a:latin typeface="Courier New" pitchFamily="49" charset="0"/>
                <a:cs typeface="Courier New" pitchFamily="49" charset="0"/>
              </a:rPr>
              <a:t>;</a:t>
            </a:r>
          </a:p>
          <a:p>
            <a:pPr lvl="1">
              <a:buFontTx/>
              <a:buNone/>
            </a:pPr>
            <a:r>
              <a:rPr lang="en-US" sz="1600" dirty="0" smtClean="0">
                <a:latin typeface="Courier New" pitchFamily="49" charset="0"/>
                <a:cs typeface="Courier New" pitchFamily="49" charset="0"/>
              </a:rPr>
              <a:t>		}</a:t>
            </a:r>
          </a:p>
          <a:p>
            <a:pPr lvl="1">
              <a:buFontTx/>
              <a:buNone/>
            </a:pPr>
            <a:endParaRPr lang="en-US" sz="1800" dirty="0" smtClean="0">
              <a:solidFill>
                <a:schemeClr val="accent2"/>
              </a:solidFill>
              <a:latin typeface="Courier New" pitchFamily="49" charset="0"/>
              <a:cs typeface="Times New Roman" pitchFamily="18" charset="0"/>
            </a:endParaRPr>
          </a:p>
        </p:txBody>
      </p:sp>
      <p:sp>
        <p:nvSpPr>
          <p:cNvPr id="13315"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4294967295"/>
          </p:nvPr>
        </p:nvSpPr>
        <p:spPr bwMode="auto">
          <a:xfrm>
            <a:off x="304800" y="1598613"/>
            <a:ext cx="7313612" cy="4649787"/>
          </a:xfrm>
          <a:prstGeom prst="rect">
            <a:avLst/>
          </a:prstGeom>
          <a:noFill/>
          <a:ln>
            <a:miter lim="800000"/>
            <a:headEnd/>
            <a:tailEnd/>
          </a:ln>
        </p:spPr>
        <p:txBody>
          <a:bodyPr/>
          <a:lstStyle/>
          <a:p>
            <a:pPr eaLnBrk="1" hangingPunct="1">
              <a:buFontTx/>
              <a:buBlip>
                <a:blip r:embed="rId3"/>
              </a:buBlip>
            </a:pPr>
            <a:r>
              <a:rPr lang="en-US" sz="2000" dirty="0" smtClean="0">
                <a:latin typeface="Arial" charset="0"/>
                <a:cs typeface="Times New Roman" pitchFamily="18" charset="0"/>
              </a:rPr>
              <a:t>Function overloading is implemented by defining two or more functions in a class sharing the same name.</a:t>
            </a:r>
          </a:p>
          <a:p>
            <a:pPr eaLnBrk="1" hangingPunct="1">
              <a:buFontTx/>
              <a:buBlip>
                <a:blip r:embed="rId3"/>
              </a:buBlip>
            </a:pPr>
            <a:r>
              <a:rPr lang="en-US" sz="2000" dirty="0" smtClean="0">
                <a:latin typeface="Arial" charset="0"/>
                <a:cs typeface="Times New Roman" pitchFamily="18" charset="0"/>
              </a:rPr>
              <a:t>In function overloading, each definition of a function must differ in its function signatures.</a:t>
            </a:r>
            <a:endParaRPr lang="en-US" dirty="0" smtClean="0">
              <a:latin typeface="Courier New" pitchFamily="49" charset="0"/>
              <a:cs typeface="Times New Roman" pitchFamily="18" charset="0"/>
            </a:endParaRPr>
          </a:p>
        </p:txBody>
      </p:sp>
      <p:sp>
        <p:nvSpPr>
          <p:cNvPr id="3075"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 Implementing Function Overloading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228600" y="1600200"/>
            <a:ext cx="7315200" cy="4800600"/>
          </a:xfrm>
          <a:prstGeom prst="rect">
            <a:avLst/>
          </a:prstGeom>
          <a:noFill/>
          <a:ln>
            <a:miter lim="800000"/>
            <a:headEnd/>
            <a:tailEnd/>
          </a:ln>
        </p:spPr>
        <p:txBody>
          <a:bodyPr/>
          <a:lstStyle/>
          <a:p>
            <a:pPr>
              <a:buFontTx/>
              <a:buNone/>
            </a:pPr>
            <a:r>
              <a:rPr lang="en-US" sz="16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public static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 operator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arg</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arg.i</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return </a:t>
            </a:r>
            <a:r>
              <a:rPr lang="en-US" sz="1600" dirty="0" err="1" smtClean="0">
                <a:latin typeface="Courier New" pitchFamily="49" charset="0"/>
                <a:cs typeface="Courier New" pitchFamily="49" charset="0"/>
              </a:rPr>
              <a:t>arg</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TestClass</a:t>
            </a:r>
            <a:endParaRPr lang="en-US" sz="1600" dirty="0" smtClean="0">
              <a:latin typeface="Courier New" pitchFamily="49" charset="0"/>
              <a:cs typeface="Courier New" pitchFamily="49" charset="0"/>
            </a:endParaRP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 Count1 = new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(1);</a:t>
            </a:r>
          </a:p>
          <a:p>
            <a:pPr>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 Count2 = Count1++;</a:t>
            </a:r>
          </a:p>
          <a:p>
            <a:pPr>
              <a:buFontTx/>
              <a:buNone/>
            </a:pPr>
            <a:endParaRPr lang="en-US" sz="1600" dirty="0" smtClean="0">
              <a:latin typeface="Courier New" pitchFamily="49" charset="0"/>
              <a:cs typeface="Times New Roman" pitchFamily="18" charset="0"/>
            </a:endParaRPr>
          </a:p>
        </p:txBody>
      </p:sp>
      <p:sp>
        <p:nvSpPr>
          <p:cNvPr id="14339"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bwMode="auto">
          <a:xfrm>
            <a:off x="381000" y="1600200"/>
            <a:ext cx="7315200" cy="4800600"/>
          </a:xfrm>
          <a:prstGeom prst="rect">
            <a:avLst/>
          </a:prstGeom>
          <a:noFill/>
          <a:ln>
            <a:miter lim="800000"/>
            <a:headEnd/>
            <a:tailEnd/>
          </a:ln>
        </p:spPr>
        <p:txBody>
          <a:bodyPr/>
          <a:lstStyle/>
          <a:p>
            <a:pPr>
              <a:buFontTx/>
              <a:buNone/>
            </a:pPr>
            <a:r>
              <a:rPr lang="en-US" sz="18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Console.WriteLine(Count1.i);</a:t>
            </a:r>
          </a:p>
          <a:p>
            <a:pPr>
              <a:buFontTx/>
              <a:buNone/>
            </a:pPr>
            <a:r>
              <a:rPr lang="en-US" sz="1600" dirty="0" smtClean="0">
                <a:latin typeface="Courier New" pitchFamily="49" charset="0"/>
                <a:cs typeface="Courier New" pitchFamily="49" charset="0"/>
              </a:rPr>
              <a:t>       Console.WriteLine(Count2.i);</a:t>
            </a:r>
          </a:p>
          <a:p>
            <a:pPr>
              <a:buFontTx/>
              <a:buNone/>
            </a:pPr>
            <a:r>
              <a:rPr lang="en-US" sz="1600" dirty="0" smtClean="0">
                <a:latin typeface="Courier New" pitchFamily="49" charset="0"/>
                <a:cs typeface="Courier New" pitchFamily="49" charset="0"/>
              </a:rPr>
              <a:t>       Count2 = ++Count1;</a:t>
            </a:r>
          </a:p>
          <a:p>
            <a:pPr>
              <a:buFontTx/>
              <a:buNone/>
            </a:pPr>
            <a:r>
              <a:rPr lang="en-US" sz="1600" dirty="0" smtClean="0">
                <a:latin typeface="Courier New" pitchFamily="49" charset="0"/>
                <a:cs typeface="Courier New" pitchFamily="49" charset="0"/>
              </a:rPr>
              <a:t>       Console.WriteLine(Count1.i);</a:t>
            </a:r>
          </a:p>
          <a:p>
            <a:pPr>
              <a:buFontTx/>
              <a:buNone/>
            </a:pPr>
            <a:r>
              <a:rPr lang="en-US" sz="1600" dirty="0" smtClean="0">
                <a:latin typeface="Courier New" pitchFamily="49" charset="0"/>
                <a:cs typeface="Courier New" pitchFamily="49" charset="0"/>
              </a:rPr>
              <a:t>       Console.WriteLine(Count2.i);</a:t>
            </a:r>
          </a:p>
          <a:p>
            <a:pPr>
              <a:buFontTx/>
              <a:buNone/>
            </a:pPr>
            <a:r>
              <a:rPr lang="en-US" sz="1600" dirty="0" smtClean="0">
                <a:latin typeface="Courier New" pitchFamily="49" charset="0"/>
                <a:cs typeface="Courier New" pitchFamily="49" charset="0"/>
              </a:rPr>
              <a:t>       Console.ReadLine();</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p>
        </p:txBody>
      </p:sp>
      <p:sp>
        <p:nvSpPr>
          <p:cNvPr id="15363"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bwMode="auto">
          <a:xfrm>
            <a:off x="152400" y="1524000"/>
            <a:ext cx="7315200" cy="4800600"/>
          </a:xfrm>
          <a:prstGeom prst="rect">
            <a:avLst/>
          </a:prstGeom>
          <a:noFill/>
          <a:ln>
            <a:miter lim="800000"/>
            <a:headEnd/>
            <a:tailEnd/>
          </a:ln>
        </p:spPr>
        <p:txBody>
          <a:bodyPr/>
          <a:lstStyle/>
          <a:p>
            <a:pPr eaLnBrk="1" hangingPunct="1">
              <a:buFontTx/>
              <a:buBlip>
                <a:blip r:embed="rId3"/>
              </a:buBlip>
            </a:pPr>
            <a:r>
              <a:rPr lang="en-GB" sz="2000" dirty="0" smtClean="0">
                <a:latin typeface="Arial" charset="0"/>
                <a:cs typeface="Times New Roman" pitchFamily="18" charset="0"/>
              </a:rPr>
              <a:t>The implementation of the increment operator used with </a:t>
            </a:r>
            <a:r>
              <a:rPr lang="en-GB" sz="2000" dirty="0" err="1" smtClean="0">
                <a:latin typeface="Courier New" pitchFamily="49" charset="0"/>
                <a:cs typeface="Times New Roman" pitchFamily="18" charset="0"/>
              </a:rPr>
              <a:t>structs</a:t>
            </a:r>
            <a:r>
              <a:rPr lang="en-GB" sz="2000" dirty="0" smtClean="0">
                <a:latin typeface="Arial" charset="0"/>
                <a:cs typeface="Times New Roman" pitchFamily="18" charset="0"/>
              </a:rPr>
              <a:t> cannot be implemented with classes. </a:t>
            </a:r>
          </a:p>
          <a:p>
            <a:pPr eaLnBrk="1" hangingPunct="1">
              <a:buFontTx/>
              <a:buBlip>
                <a:blip r:embed="rId3"/>
              </a:buBlip>
            </a:pPr>
            <a:r>
              <a:rPr lang="en-GB" sz="2000" dirty="0" smtClean="0">
                <a:latin typeface="Arial" charset="0"/>
                <a:cs typeface="Times New Roman" pitchFamily="18" charset="0"/>
              </a:rPr>
              <a:t>If </a:t>
            </a:r>
            <a:r>
              <a:rPr lang="en-GB" sz="2000" dirty="0" smtClean="0">
                <a:latin typeface="Courier New" pitchFamily="49" charset="0"/>
                <a:cs typeface="Times New Roman" pitchFamily="18" charset="0"/>
              </a:rPr>
              <a:t>Watch</a:t>
            </a:r>
            <a:r>
              <a:rPr lang="en-GB" sz="2000" dirty="0" smtClean="0">
                <a:latin typeface="Arial" charset="0"/>
                <a:cs typeface="Times New Roman" pitchFamily="18" charset="0"/>
              </a:rPr>
              <a:t> is a class, assigning of object </a:t>
            </a:r>
            <a:r>
              <a:rPr lang="en-GB" sz="2000" dirty="0" smtClean="0">
                <a:latin typeface="Courier New" pitchFamily="49" charset="0"/>
                <a:cs typeface="Courier New" pitchFamily="49" charset="0"/>
              </a:rPr>
              <a:t>W</a:t>
            </a:r>
            <a:r>
              <a:rPr lang="en-GB" sz="2000" dirty="0" smtClean="0">
                <a:latin typeface="Arial" charset="0"/>
                <a:cs typeface="Times New Roman" pitchFamily="18" charset="0"/>
              </a:rPr>
              <a:t> to </a:t>
            </a:r>
            <a:r>
              <a:rPr lang="en-US" sz="2000" dirty="0" err="1" smtClean="0">
                <a:latin typeface="Courier New" pitchFamily="49" charset="0"/>
                <a:cs typeface="Times New Roman" pitchFamily="18" charset="0"/>
              </a:rPr>
              <a:t>postFix</a:t>
            </a:r>
            <a:r>
              <a:rPr lang="en-GB" sz="2000" dirty="0" smtClean="0">
                <a:latin typeface="Arial" charset="0"/>
                <a:cs typeface="Times New Roman" pitchFamily="18" charset="0"/>
              </a:rPr>
              <a:t> makes the object </a:t>
            </a:r>
            <a:r>
              <a:rPr lang="en-US" sz="2000" dirty="0" err="1" smtClean="0">
                <a:latin typeface="Courier New" pitchFamily="49" charset="0"/>
                <a:cs typeface="Times New Roman" pitchFamily="18" charset="0"/>
              </a:rPr>
              <a:t>postFix</a:t>
            </a:r>
            <a:r>
              <a:rPr lang="en-GB" sz="2000" dirty="0" smtClean="0">
                <a:latin typeface="Arial" charset="0"/>
                <a:cs typeface="Times New Roman" pitchFamily="18" charset="0"/>
              </a:rPr>
              <a:t> refer to the same object as </a:t>
            </a:r>
            <a:r>
              <a:rPr lang="en-GB" sz="2000" dirty="0" smtClean="0">
                <a:latin typeface="Courier New" pitchFamily="49" charset="0"/>
                <a:cs typeface="Times New Roman" pitchFamily="18" charset="0"/>
              </a:rPr>
              <a:t>W</a:t>
            </a:r>
            <a:r>
              <a:rPr lang="en-GB" sz="2000" dirty="0" smtClean="0">
                <a:latin typeface="Arial" charset="0"/>
                <a:cs typeface="Times New Roman" pitchFamily="18" charset="0"/>
              </a:rPr>
              <a:t>.</a:t>
            </a:r>
          </a:p>
          <a:p>
            <a:pPr eaLnBrk="1" hangingPunct="1">
              <a:buFontTx/>
              <a:buBlip>
                <a:blip r:embed="rId3"/>
              </a:buBlip>
            </a:pPr>
            <a:r>
              <a:rPr lang="en-GB" sz="2000" dirty="0" smtClean="0">
                <a:latin typeface="Arial" charset="0"/>
                <a:cs typeface="Times New Roman" pitchFamily="18" charset="0"/>
              </a:rPr>
              <a:t>The following code snippet shows the implementation of the increment operator, where </a:t>
            </a:r>
            <a:r>
              <a:rPr lang="en-US" sz="2000" dirty="0" smtClean="0">
                <a:latin typeface="Courier New" pitchFamily="49" charset="0"/>
                <a:cs typeface="Times New Roman" pitchFamily="18" charset="0"/>
              </a:rPr>
              <a:t>Watch</a:t>
            </a:r>
            <a:r>
              <a:rPr lang="en-GB" sz="2000" dirty="0" smtClean="0">
                <a:latin typeface="Arial" charset="0"/>
                <a:cs typeface="Times New Roman" pitchFamily="18" charset="0"/>
              </a:rPr>
              <a:t> is a class: </a:t>
            </a:r>
          </a:p>
          <a:p>
            <a:pPr eaLnBrk="1" hangingPunct="1">
              <a:buFontTx/>
              <a:buNone/>
            </a:pPr>
            <a:r>
              <a:rPr lang="en-GB" sz="1800" dirty="0" smtClean="0">
                <a:latin typeface="Arial" charset="0"/>
                <a:cs typeface="Times New Roman" pitchFamily="18" charset="0"/>
              </a:rPr>
              <a:t>	</a:t>
            </a:r>
            <a:r>
              <a:rPr lang="en-GB" sz="1600" dirty="0" smtClean="0">
                <a:latin typeface="Courier New" pitchFamily="49" charset="0"/>
                <a:cs typeface="Times New Roman" pitchFamily="18" charset="0"/>
              </a:rPr>
              <a:t>Class Watch</a:t>
            </a:r>
          </a:p>
          <a:p>
            <a:pPr eaLnBrk="1" hangingPunct="1">
              <a:buFontTx/>
              <a:buNone/>
            </a:pPr>
            <a:r>
              <a:rPr lang="en-GB" sz="1600" dirty="0" smtClean="0">
                <a:latin typeface="Courier New" pitchFamily="49" charset="0"/>
                <a:cs typeface="Times New Roman" pitchFamily="18" charset="0"/>
              </a:rPr>
              <a:t>	{</a:t>
            </a:r>
          </a:p>
          <a:p>
            <a:pPr lvl="1" eaLnBrk="1" hangingPunct="1">
              <a:buFontTx/>
              <a:buNone/>
            </a:pPr>
            <a:r>
              <a:rPr lang="en-GB" sz="1600" dirty="0" smtClean="0">
                <a:latin typeface="Courier New" pitchFamily="49" charset="0"/>
                <a:cs typeface="Times New Roman" pitchFamily="18" charset="0"/>
              </a:rPr>
              <a:t>private int </a:t>
            </a:r>
            <a:r>
              <a:rPr lang="en-GB" sz="1600" dirty="0" err="1" smtClean="0">
                <a:latin typeface="Courier New" pitchFamily="49" charset="0"/>
                <a:cs typeface="Times New Roman" pitchFamily="18" charset="0"/>
              </a:rPr>
              <a:t>val</a:t>
            </a:r>
            <a:r>
              <a:rPr lang="en-GB" sz="1600" dirty="0" smtClean="0">
                <a:latin typeface="Courier New" pitchFamily="49" charset="0"/>
                <a:cs typeface="Times New Roman" pitchFamily="18" charset="0"/>
              </a:rPr>
              <a:t>;</a:t>
            </a:r>
          </a:p>
          <a:p>
            <a:pPr lvl="1" eaLnBrk="1" hangingPunct="1">
              <a:buFontTx/>
              <a:buNone/>
            </a:pPr>
            <a:r>
              <a:rPr lang="en-GB" sz="1600" dirty="0" smtClean="0">
                <a:latin typeface="Courier New" pitchFamily="49" charset="0"/>
                <a:cs typeface="Times New Roman" pitchFamily="18" charset="0"/>
              </a:rPr>
              <a:t>public Watch (int </a:t>
            </a:r>
            <a:r>
              <a:rPr lang="en-GB" sz="1600" dirty="0" err="1" smtClean="0">
                <a:latin typeface="Courier New" pitchFamily="49" charset="0"/>
                <a:cs typeface="Times New Roman" pitchFamily="18" charset="0"/>
              </a:rPr>
              <a:t>paraval</a:t>
            </a:r>
            <a:r>
              <a:rPr lang="en-GB" sz="1600" dirty="0" smtClean="0">
                <a:latin typeface="Courier New" pitchFamily="49" charset="0"/>
                <a:cs typeface="Times New Roman" pitchFamily="18" charset="0"/>
              </a:rPr>
              <a:t>)</a:t>
            </a:r>
          </a:p>
          <a:p>
            <a:pPr>
              <a:buFontTx/>
              <a:buNone/>
            </a:pPr>
            <a:r>
              <a:rPr lang="en-US" sz="1600" dirty="0" smtClean="0">
                <a:latin typeface="Courier New" pitchFamily="49" charset="0"/>
                <a:cs typeface="Times New Roman" pitchFamily="18" charset="0"/>
              </a:rPr>
              <a:t>	{</a:t>
            </a:r>
          </a:p>
          <a:p>
            <a:pPr>
              <a:buFontTx/>
              <a:buNone/>
            </a:pPr>
            <a:r>
              <a:rPr lang="en-GB" sz="1600" dirty="0" smtClean="0">
                <a:latin typeface="Courier New" pitchFamily="49" charset="0"/>
              </a:rPr>
              <a:t>		this.val = </a:t>
            </a:r>
            <a:r>
              <a:rPr lang="en-GB" sz="1600" dirty="0" err="1" smtClean="0">
                <a:latin typeface="Courier New" pitchFamily="49" charset="0"/>
              </a:rPr>
              <a:t>paraVal</a:t>
            </a:r>
            <a:r>
              <a:rPr lang="en-GB" sz="1600" dirty="0" smtClean="0">
                <a:latin typeface="Courier New" pitchFamily="49" charset="0"/>
              </a:rPr>
              <a:t>;</a:t>
            </a:r>
          </a:p>
          <a:p>
            <a:pPr>
              <a:buFontTx/>
              <a:buNone/>
            </a:pPr>
            <a:r>
              <a:rPr lang="en-GB" sz="1600" dirty="0" smtClean="0">
                <a:latin typeface="Courier New" pitchFamily="49" charset="0"/>
              </a:rPr>
              <a:t>	}</a:t>
            </a:r>
            <a:endParaRPr lang="en-GB" sz="1600" b="1" dirty="0" smtClean="0">
              <a:latin typeface="Courier New" pitchFamily="49" charset="0"/>
            </a:endParaRPr>
          </a:p>
          <a:p>
            <a:pPr lvl="1">
              <a:buFontTx/>
              <a:buNone/>
            </a:pPr>
            <a:endParaRPr lang="en-US" sz="1800" dirty="0" smtClean="0">
              <a:solidFill>
                <a:schemeClr val="accent2"/>
              </a:solidFill>
              <a:latin typeface="Courier New" pitchFamily="49" charset="0"/>
              <a:cs typeface="Times New Roman" pitchFamily="18" charset="0"/>
            </a:endParaRPr>
          </a:p>
        </p:txBody>
      </p:sp>
      <p:sp>
        <p:nvSpPr>
          <p:cNvPr id="16387"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a:t>
            </a:r>
            <a:r>
              <a:rPr lang="en-US" sz="2800" b="1" dirty="0" smtClean="0">
                <a:latin typeface="+mj-lt"/>
                <a:cs typeface="Times New Roman" pitchFamily="18" charset="0"/>
              </a:rPr>
              <a:t>Operators</a:t>
            </a:r>
            <a:endParaRPr lang="en-US" sz="2800" b="1"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4294967295"/>
          </p:nvPr>
        </p:nvSpPr>
        <p:spPr bwMode="auto">
          <a:xfrm>
            <a:off x="304800" y="1600201"/>
            <a:ext cx="6934200" cy="3581400"/>
          </a:xfrm>
          <a:prstGeom prst="rect">
            <a:avLst/>
          </a:prstGeom>
          <a:noFill/>
          <a:ln>
            <a:miter lim="800000"/>
            <a:headEnd/>
            <a:tailEnd/>
          </a:ln>
        </p:spPr>
        <p:txBody>
          <a:bodyPr/>
          <a:lstStyle/>
          <a:p>
            <a:pPr>
              <a:buFontTx/>
              <a:buNone/>
            </a:pPr>
            <a:r>
              <a:rPr lang="en-GB" dirty="0" smtClean="0"/>
              <a:t> 	</a:t>
            </a:r>
            <a:r>
              <a:rPr lang="en-GB" sz="1800" b="1" dirty="0" smtClean="0">
                <a:latin typeface="Courier New" pitchFamily="49" charset="0"/>
              </a:rPr>
              <a:t>   </a:t>
            </a:r>
            <a:r>
              <a:rPr lang="en-GB" sz="1600" b="1" dirty="0" smtClean="0">
                <a:latin typeface="Courier New" pitchFamily="49" charset="0"/>
              </a:rPr>
              <a:t>.....</a:t>
            </a:r>
            <a:endParaRPr lang="en-GB" sz="1600" dirty="0" smtClean="0">
              <a:latin typeface="Courier New" pitchFamily="49" charset="0"/>
            </a:endParaRPr>
          </a:p>
          <a:p>
            <a:pPr>
              <a:buFontTx/>
              <a:buNone/>
            </a:pPr>
            <a:r>
              <a:rPr lang="en-GB" sz="1600" dirty="0" smtClean="0">
                <a:latin typeface="Courier New" pitchFamily="49" charset="0"/>
              </a:rPr>
              <a:t>     public static Watch operator++(Watch parameter)</a:t>
            </a:r>
          </a:p>
          <a:p>
            <a:pPr>
              <a:buFontTx/>
              <a:buNone/>
            </a:pPr>
            <a:r>
              <a:rPr lang="en-GB" sz="1600" dirty="0" smtClean="0">
                <a:latin typeface="Courier New" pitchFamily="49" charset="0"/>
              </a:rPr>
              <a:t>     {</a:t>
            </a:r>
          </a:p>
          <a:p>
            <a:pPr>
              <a:buFontTx/>
              <a:buNone/>
            </a:pPr>
            <a:r>
              <a:rPr lang="en-GB" sz="1600" dirty="0" smtClean="0">
                <a:latin typeface="Courier New" pitchFamily="49" charset="0"/>
              </a:rPr>
              <a:t>        return new Watch (parameter.val +1)</a:t>
            </a:r>
          </a:p>
          <a:p>
            <a:pPr>
              <a:buFontTx/>
              <a:buNone/>
            </a:pPr>
            <a:r>
              <a:rPr lang="en-GB" sz="1600" dirty="0" smtClean="0">
                <a:latin typeface="Courier New" pitchFamily="49" charset="0"/>
              </a:rPr>
              <a:t>     }</a:t>
            </a:r>
            <a:endParaRPr lang="en-GB" sz="1600" b="1" dirty="0" smtClean="0">
              <a:latin typeface="Courier New" pitchFamily="49" charset="0"/>
            </a:endParaRPr>
          </a:p>
          <a:p>
            <a:pPr>
              <a:buFontTx/>
              <a:buNone/>
            </a:pPr>
            <a:r>
              <a:rPr lang="en-GB" sz="1600" b="1" dirty="0" smtClean="0">
                <a:latin typeface="Courier New" pitchFamily="49" charset="0"/>
              </a:rPr>
              <a:t>       .....</a:t>
            </a:r>
            <a:endParaRPr lang="en-GB" sz="1600" dirty="0" smtClean="0">
              <a:latin typeface="Courier New" pitchFamily="49" charset="0"/>
            </a:endParaRPr>
          </a:p>
          <a:p>
            <a:pPr>
              <a:buFontTx/>
              <a:buNone/>
            </a:pPr>
            <a:r>
              <a:rPr lang="en-GB" sz="1600" dirty="0" smtClean="0">
                <a:latin typeface="Courier New" pitchFamily="49" charset="0"/>
              </a:rPr>
              <a:t>	 }</a:t>
            </a:r>
            <a:endParaRPr lang="en-US" sz="1600" dirty="0" smtClean="0">
              <a:latin typeface="Courier New" pitchFamily="49" charset="0"/>
            </a:endParaRPr>
          </a:p>
        </p:txBody>
      </p:sp>
      <p:sp>
        <p:nvSpPr>
          <p:cNvPr id="17411"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381000" y="1600200"/>
            <a:ext cx="6934200" cy="4800600"/>
          </a:xfrm>
          <a:prstGeom prst="rect">
            <a:avLst/>
          </a:prstGeom>
          <a:ln>
            <a:miter lim="800000"/>
            <a:headEnd/>
            <a:tailEnd/>
          </a:ln>
        </p:spPr>
        <p:txBody>
          <a:bodyPr/>
          <a:lstStyle/>
          <a:p>
            <a:pPr eaLnBrk="1" hangingPunct="1">
              <a:buFontTx/>
              <a:buBlip>
                <a:blip r:embed="rId3"/>
              </a:buBlip>
              <a:defRPr/>
            </a:pPr>
            <a:r>
              <a:rPr lang="en-GB" sz="2000" dirty="0" smtClean="0">
                <a:latin typeface="Arial" pitchFamily="34" charset="0"/>
                <a:cs typeface="Times New Roman" pitchFamily="18" charset="0"/>
              </a:rPr>
              <a:t>The following code shows the overloading of the increment operator in both prefix and postfix forms using classes:</a:t>
            </a:r>
            <a:endParaRPr lang="en-US" sz="2000" dirty="0" smtClean="0">
              <a:latin typeface="Arial" pitchFamily="34" charset="0"/>
              <a:cs typeface="Times New Roman" pitchFamily="18" charset="0"/>
            </a:endParaRPr>
          </a:p>
          <a:p>
            <a:pPr eaLnBrk="1" hangingPunct="1">
              <a:buFontTx/>
              <a:buNone/>
              <a:defRPr/>
            </a:pPr>
            <a:r>
              <a:rPr lang="en-US" sz="2000" dirty="0" smtClean="0">
                <a:latin typeface="Arial" pitchFamily="34" charset="0"/>
                <a:cs typeface="Times New Roman" pitchFamily="18" charset="0"/>
              </a:rPr>
              <a:t>	</a:t>
            </a:r>
            <a:r>
              <a:rPr lang="en-US" sz="1600" dirty="0" smtClean="0">
                <a:latin typeface="Courier New" pitchFamily="49" charset="0"/>
                <a:cs typeface="Courier New" pitchFamily="49" charset="0"/>
              </a:rPr>
              <a:t>using System;</a:t>
            </a:r>
          </a:p>
          <a:p>
            <a:pPr eaLnBrk="1" hangingPunct="1">
              <a:buFontTx/>
              <a:buNone/>
              <a:defRPr/>
            </a:pPr>
            <a:r>
              <a:rPr lang="en-US" sz="1600" dirty="0" smtClean="0">
                <a:latin typeface="Courier New" pitchFamily="49" charset="0"/>
                <a:cs typeface="Courier New" pitchFamily="49" charset="0"/>
              </a:rPr>
              <a:t>	namespace </a:t>
            </a:r>
            <a:r>
              <a:rPr lang="en-US" sz="1600" dirty="0" err="1" smtClean="0">
                <a:latin typeface="Courier New" pitchFamily="49" charset="0"/>
                <a:cs typeface="Courier New" pitchFamily="49" charset="0"/>
              </a:rPr>
              <a:t>OperatorOverload</a:t>
            </a:r>
            <a:endParaRPr lang="en-US" sz="1600" dirty="0" smtClean="0">
              <a:latin typeface="Courier New" pitchFamily="49" charset="0"/>
              <a:cs typeface="Courier New" pitchFamily="49" charset="0"/>
            </a:endParaRPr>
          </a:p>
          <a:p>
            <a:pPr eaLnBrk="1" hangingPunct="1">
              <a:buFontTx/>
              <a:buNone/>
              <a:defRPr/>
            </a:pPr>
            <a:r>
              <a:rPr lang="en-US" sz="1600" dirty="0" smtClean="0">
                <a:latin typeface="Courier New" pitchFamily="49" charset="0"/>
                <a:cs typeface="Courier New" pitchFamily="49" charset="0"/>
              </a:rPr>
              <a:t>	{</a:t>
            </a:r>
          </a:p>
          <a:p>
            <a:pPr lvl="1">
              <a:buFontTx/>
              <a:buNone/>
              <a:defRPr/>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NumberCount</a:t>
            </a:r>
            <a:endParaRPr lang="en-US" sz="1600" dirty="0" smtClean="0">
              <a:latin typeface="Courier New" pitchFamily="49" charset="0"/>
              <a:cs typeface="Courier New" pitchFamily="49" charset="0"/>
            </a:endParaRPr>
          </a:p>
          <a:p>
            <a:pPr lvl="1">
              <a:buFontTx/>
              <a:buNone/>
              <a:defRPr/>
            </a:pPr>
            <a:r>
              <a:rPr lang="en-US" sz="1600" dirty="0" smtClean="0">
                <a:latin typeface="Courier New" pitchFamily="49" charset="0"/>
                <a:cs typeface="Courier New" pitchFamily="49" charset="0"/>
              </a:rPr>
              <a:t>    {</a:t>
            </a:r>
          </a:p>
          <a:p>
            <a:pPr lvl="1">
              <a:buFontTx/>
              <a:buNone/>
              <a:defRPr/>
            </a:pPr>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lvl="1">
              <a:buFontTx/>
              <a:buNone/>
              <a:defRPr/>
            </a:pPr>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initval</a:t>
            </a:r>
            <a:r>
              <a:rPr lang="en-US" sz="1600" dirty="0" smtClean="0">
                <a:latin typeface="Courier New" pitchFamily="49" charset="0"/>
                <a:cs typeface="Courier New" pitchFamily="49" charset="0"/>
              </a:rPr>
              <a:t>)</a:t>
            </a:r>
          </a:p>
          <a:p>
            <a:pPr lvl="1">
              <a:buFontTx/>
              <a:buNone/>
              <a:defRPr/>
            </a:pPr>
            <a:r>
              <a:rPr lang="en-US" sz="1600" dirty="0" smtClean="0">
                <a:latin typeface="Courier New" pitchFamily="49" charset="0"/>
                <a:cs typeface="Courier New" pitchFamily="49" charset="0"/>
              </a:rPr>
              <a:t>        {</a:t>
            </a:r>
          </a:p>
          <a:p>
            <a:pPr lvl="1">
              <a:buFontTx/>
              <a:buNone/>
              <a:defRPr/>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this.i</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initval</a:t>
            </a:r>
            <a:r>
              <a:rPr lang="en-US" sz="1600" dirty="0" smtClean="0">
                <a:latin typeface="Courier New" pitchFamily="49" charset="0"/>
                <a:cs typeface="Courier New" pitchFamily="49" charset="0"/>
              </a:rPr>
              <a:t>;</a:t>
            </a:r>
          </a:p>
          <a:p>
            <a:pPr lvl="1">
              <a:buFontTx/>
              <a:buNone/>
              <a:defRPr/>
            </a:pPr>
            <a:r>
              <a:rPr lang="en-US" sz="1600" dirty="0" smtClean="0">
                <a:latin typeface="Courier New" pitchFamily="49" charset="0"/>
                <a:cs typeface="Courier New" pitchFamily="49" charset="0"/>
              </a:rPr>
              <a:t>        }</a:t>
            </a:r>
          </a:p>
          <a:p>
            <a:pPr eaLnBrk="1" hangingPunct="1">
              <a:buFontTx/>
              <a:buBlip>
                <a:blip r:embed="rId3"/>
              </a:buBlip>
              <a:defRPr/>
            </a:pPr>
            <a:endParaRPr lang="en-GB" sz="1800" dirty="0" smtClean="0">
              <a:latin typeface="Arial" pitchFamily="34" charset="0"/>
              <a:cs typeface="Times New Roman" pitchFamily="18" charset="0"/>
            </a:endParaRPr>
          </a:p>
          <a:p>
            <a:pPr lvl="1">
              <a:buFontTx/>
              <a:buNone/>
              <a:defRPr/>
            </a:pPr>
            <a:endParaRPr lang="en-US" sz="1800" dirty="0" smtClean="0">
              <a:solidFill>
                <a:schemeClr val="accent2"/>
              </a:solidFill>
              <a:latin typeface="Arial" pitchFamily="34" charset="0"/>
              <a:ea typeface="+mn-ea"/>
              <a:cs typeface="Times New Roman" pitchFamily="18" charset="0"/>
            </a:endParaRPr>
          </a:p>
        </p:txBody>
      </p:sp>
      <p:sp>
        <p:nvSpPr>
          <p:cNvPr id="18435"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bwMode="auto">
          <a:xfrm>
            <a:off x="381000" y="1600200"/>
            <a:ext cx="6400800" cy="4114800"/>
          </a:xfrm>
          <a:prstGeom prst="rect">
            <a:avLst/>
          </a:prstGeom>
          <a:noFill/>
          <a:ln>
            <a:miter lim="800000"/>
            <a:headEnd/>
            <a:tailEnd/>
          </a:ln>
        </p:spPr>
        <p:txBody>
          <a:bodyPr>
            <a:normAutofit lnSpcReduction="10000"/>
          </a:bodyPr>
          <a:lstStyle/>
          <a:p>
            <a:pPr>
              <a:buFontTx/>
              <a:buNone/>
            </a:pPr>
            <a:r>
              <a:rPr lang="en-US" sz="1600" dirty="0" smtClean="0">
                <a:latin typeface="Courier New" pitchFamily="49" charset="0"/>
                <a:cs typeface="Courier New" pitchFamily="49" charset="0"/>
              </a:rPr>
              <a:t>	public static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 operator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arg</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return new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arg.i</a:t>
            </a:r>
            <a:r>
              <a:rPr lang="en-US" sz="1600" dirty="0" smtClean="0">
                <a:latin typeface="Courier New" pitchFamily="49" charset="0"/>
                <a:cs typeface="Courier New" pitchFamily="49" charset="0"/>
              </a:rPr>
              <a:t> + 1);</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TestClass</a:t>
            </a:r>
            <a:endParaRPr lang="en-US" sz="1600" dirty="0" smtClean="0">
              <a:latin typeface="Courier New" pitchFamily="49" charset="0"/>
              <a:cs typeface="Courier New" pitchFamily="49" charset="0"/>
            </a:endParaRP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 Count1 = new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(1);</a:t>
            </a:r>
          </a:p>
          <a:p>
            <a:pPr>
              <a:buFontTx/>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NumberCount</a:t>
            </a:r>
            <a:r>
              <a:rPr lang="en-US" sz="1600" dirty="0" smtClean="0">
                <a:latin typeface="Courier New" pitchFamily="49" charset="0"/>
                <a:cs typeface="Courier New" pitchFamily="49" charset="0"/>
              </a:rPr>
              <a:t> Count2 = Count1++;</a:t>
            </a:r>
          </a:p>
        </p:txBody>
      </p:sp>
      <p:sp>
        <p:nvSpPr>
          <p:cNvPr id="19459"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Operators (Contd.)</a:t>
            </a:r>
            <a:endParaRPr lang="en-US" sz="2800" b="1" dirty="0">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bwMode="auto">
          <a:xfrm>
            <a:off x="381000" y="1600200"/>
            <a:ext cx="6629400" cy="3810000"/>
          </a:xfrm>
          <a:prstGeom prst="rect">
            <a:avLst/>
          </a:prstGeom>
          <a:noFill/>
          <a:ln>
            <a:miter lim="800000"/>
            <a:headEnd/>
            <a:tailEnd/>
          </a:ln>
        </p:spPr>
        <p:txBody>
          <a:bodyPr/>
          <a:lstStyle/>
          <a:p>
            <a:pPr>
              <a:buFontTx/>
              <a:buNone/>
            </a:pPr>
            <a:r>
              <a:rPr lang="en-US" sz="16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Console.WriteLine(Count1.i);</a:t>
            </a:r>
          </a:p>
          <a:p>
            <a:pPr>
              <a:buFontTx/>
              <a:buNone/>
            </a:pPr>
            <a:r>
              <a:rPr lang="en-US" sz="1600" dirty="0" smtClean="0">
                <a:latin typeface="Courier New" pitchFamily="49" charset="0"/>
                <a:cs typeface="Courier New" pitchFamily="49" charset="0"/>
              </a:rPr>
              <a:t>			Console.WriteLine(Count2.i);</a:t>
            </a:r>
          </a:p>
          <a:p>
            <a:pPr>
              <a:buFontTx/>
              <a:buNone/>
            </a:pPr>
            <a:r>
              <a:rPr lang="en-US" sz="1600" dirty="0" smtClean="0">
                <a:latin typeface="Courier New" pitchFamily="49" charset="0"/>
                <a:cs typeface="Courier New" pitchFamily="49" charset="0"/>
              </a:rPr>
              <a:t>			Count2 = ++Count1;</a:t>
            </a:r>
          </a:p>
          <a:p>
            <a:pPr>
              <a:buFontTx/>
              <a:buNone/>
            </a:pPr>
            <a:r>
              <a:rPr lang="en-US" sz="1600" dirty="0" smtClean="0">
                <a:latin typeface="Courier New" pitchFamily="49" charset="0"/>
                <a:cs typeface="Courier New" pitchFamily="49" charset="0"/>
              </a:rPr>
              <a:t>			Console.WriteLine(Count1.i);</a:t>
            </a:r>
          </a:p>
          <a:p>
            <a:pPr>
              <a:buFontTx/>
              <a:buNone/>
            </a:pPr>
            <a:r>
              <a:rPr lang="en-US" sz="1600" dirty="0" smtClean="0">
                <a:latin typeface="Courier New" pitchFamily="49" charset="0"/>
                <a:cs typeface="Courier New" pitchFamily="49" charset="0"/>
              </a:rPr>
              <a:t>			Console.WriteLine(Count2.i);</a:t>
            </a:r>
          </a:p>
          <a:p>
            <a:pPr>
              <a:buFontTx/>
              <a:buNone/>
            </a:pPr>
            <a:r>
              <a:rPr lang="en-US" sz="1600" dirty="0" smtClean="0">
                <a:latin typeface="Courier New" pitchFamily="49" charset="0"/>
                <a:cs typeface="Courier New" pitchFamily="49" charset="0"/>
              </a:rPr>
              <a:t>			Console.ReadLine();</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a:t>
            </a:r>
          </a:p>
        </p:txBody>
      </p:sp>
      <p:sp>
        <p:nvSpPr>
          <p:cNvPr id="20483"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Unary </a:t>
            </a:r>
            <a:r>
              <a:rPr lang="en-US" sz="2800" b="1" dirty="0" smtClean="0">
                <a:latin typeface="+mj-lt"/>
                <a:cs typeface="Times New Roman" pitchFamily="18" charset="0"/>
              </a:rPr>
              <a:t>Operators</a:t>
            </a:r>
            <a:endParaRPr lang="en-US" sz="2800" b="1"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Binary Operators  </a:t>
            </a:r>
          </a:p>
        </p:txBody>
      </p:sp>
      <p:pic>
        <p:nvPicPr>
          <p:cNvPr id="21507" name="Picture 4" descr="CCM01238.WMF"/>
          <p:cNvPicPr>
            <a:picLocks noChangeAspect="1"/>
          </p:cNvPicPr>
          <p:nvPr/>
        </p:nvPicPr>
        <p:blipFill>
          <a:blip r:embed="rId3" cstate="print"/>
          <a:srcRect/>
          <a:stretch>
            <a:fillRect/>
          </a:stretch>
        </p:blipFill>
        <p:spPr bwMode="auto">
          <a:xfrm>
            <a:off x="533400" y="1912938"/>
            <a:ext cx="1816100" cy="4106862"/>
          </a:xfrm>
          <a:prstGeom prst="rect">
            <a:avLst/>
          </a:prstGeom>
          <a:noFill/>
          <a:ln w="9525">
            <a:noFill/>
            <a:miter lim="800000"/>
            <a:headEnd/>
            <a:tailEnd/>
          </a:ln>
        </p:spPr>
      </p:pic>
      <p:sp>
        <p:nvSpPr>
          <p:cNvPr id="14" name="Cloud Callout 13"/>
          <p:cNvSpPr/>
          <p:nvPr/>
        </p:nvSpPr>
        <p:spPr>
          <a:xfrm>
            <a:off x="2439988" y="1524000"/>
            <a:ext cx="4722812" cy="1382713"/>
          </a:xfrm>
          <a:prstGeom prst="cloudCallout">
            <a:avLst>
              <a:gd name="adj1" fmla="val -56626"/>
              <a:gd name="adj2" fmla="val 7927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1509" name="TextBox 11"/>
          <p:cNvSpPr txBox="1">
            <a:spLocks noChangeArrowheads="1"/>
          </p:cNvSpPr>
          <p:nvPr/>
        </p:nvSpPr>
        <p:spPr bwMode="auto">
          <a:xfrm>
            <a:off x="2667000" y="1905000"/>
            <a:ext cx="3995738" cy="396875"/>
          </a:xfrm>
          <a:prstGeom prst="rect">
            <a:avLst/>
          </a:prstGeom>
          <a:noFill/>
          <a:ln w="9525">
            <a:noFill/>
            <a:miter lim="800000"/>
            <a:headEnd/>
            <a:tailEnd/>
          </a:ln>
        </p:spPr>
        <p:txBody>
          <a:bodyPr>
            <a:spAutoFit/>
          </a:bodyPr>
          <a:lstStyle/>
          <a:p>
            <a:pPr algn="ctr"/>
            <a:r>
              <a:rPr lang="en-US" sz="2000">
                <a:solidFill>
                  <a:srgbClr val="C00000"/>
                </a:solidFill>
                <a:latin typeface="Arial" charset="0"/>
                <a:cs typeface="Arial" charset="0"/>
              </a:rPr>
              <a:t>What are binary operators?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Binary </a:t>
            </a:r>
            <a:r>
              <a:rPr lang="en-US" sz="2800" b="1" dirty="0" smtClean="0">
                <a:latin typeface="+mj-lt"/>
                <a:cs typeface="Times New Roman" pitchFamily="18" charset="0"/>
              </a:rPr>
              <a:t>Operators</a:t>
            </a:r>
            <a:endParaRPr lang="en-US" sz="2800" b="1" dirty="0">
              <a:latin typeface="+mj-lt"/>
              <a:cs typeface="Times New Roman" pitchFamily="18" charset="0"/>
            </a:endParaRPr>
          </a:p>
        </p:txBody>
      </p:sp>
      <p:pic>
        <p:nvPicPr>
          <p:cNvPr id="22531" name="Picture 7" descr="JBIZ044.WMF"/>
          <p:cNvPicPr>
            <a:picLocks noChangeAspect="1"/>
          </p:cNvPicPr>
          <p:nvPr/>
        </p:nvPicPr>
        <p:blipFill>
          <a:blip r:embed="rId3" cstate="print"/>
          <a:srcRect/>
          <a:stretch>
            <a:fillRect/>
          </a:stretch>
        </p:blipFill>
        <p:spPr bwMode="auto">
          <a:xfrm>
            <a:off x="685800" y="2209800"/>
            <a:ext cx="2536825" cy="3810000"/>
          </a:xfrm>
          <a:prstGeom prst="rect">
            <a:avLst/>
          </a:prstGeom>
          <a:noFill/>
          <a:ln w="9525">
            <a:noFill/>
            <a:miter lim="800000"/>
            <a:headEnd/>
            <a:tailEnd/>
          </a:ln>
        </p:spPr>
      </p:pic>
      <p:sp>
        <p:nvSpPr>
          <p:cNvPr id="6" name="Rectangular Callout 5"/>
          <p:cNvSpPr/>
          <p:nvPr/>
        </p:nvSpPr>
        <p:spPr>
          <a:xfrm>
            <a:off x="3124200" y="2133600"/>
            <a:ext cx="3657600" cy="990600"/>
          </a:xfrm>
          <a:prstGeom prst="wedgeRectCallout">
            <a:avLst>
              <a:gd name="adj1" fmla="val -74935"/>
              <a:gd name="adj2" fmla="val 6031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en-US"/>
          </a:p>
        </p:txBody>
      </p:sp>
      <p:sp>
        <p:nvSpPr>
          <p:cNvPr id="22533" name="TextBox 6"/>
          <p:cNvSpPr txBox="1">
            <a:spLocks noChangeArrowheads="1"/>
          </p:cNvSpPr>
          <p:nvPr/>
        </p:nvSpPr>
        <p:spPr bwMode="auto">
          <a:xfrm>
            <a:off x="3124200" y="2286000"/>
            <a:ext cx="3581400" cy="708025"/>
          </a:xfrm>
          <a:prstGeom prst="rect">
            <a:avLst/>
          </a:prstGeom>
          <a:noFill/>
          <a:ln w="9525">
            <a:noFill/>
            <a:miter lim="800000"/>
            <a:headEnd/>
            <a:tailEnd/>
          </a:ln>
        </p:spPr>
        <p:txBody>
          <a:bodyPr>
            <a:spAutoFit/>
          </a:bodyPr>
          <a:lstStyle/>
          <a:p>
            <a:pPr algn="ctr"/>
            <a:r>
              <a:rPr lang="en-US" sz="2000">
                <a:solidFill>
                  <a:srgbClr val="C00000"/>
                </a:solidFill>
                <a:latin typeface="Arial" charset="0"/>
                <a:cs typeface="Times New Roman" pitchFamily="18" charset="0"/>
              </a:rPr>
              <a:t>Let us understand binary operators.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bwMode="auto">
          <a:xfrm>
            <a:off x="152400" y="1600200"/>
            <a:ext cx="7315200" cy="5257800"/>
          </a:xfrm>
          <a:prstGeom prst="rect">
            <a:avLst/>
          </a:prstGeom>
          <a:noFill/>
          <a:ln>
            <a:miter lim="800000"/>
            <a:headEnd/>
            <a:tailEnd/>
          </a:ln>
        </p:spPr>
        <p:txBody>
          <a:bodyPr/>
          <a:lstStyle/>
          <a:p>
            <a:pPr eaLnBrk="1" hangingPunct="1">
              <a:buFontTx/>
              <a:buBlip>
                <a:blip r:embed="rId3"/>
              </a:buBlip>
            </a:pPr>
            <a:r>
              <a:rPr lang="en-US" sz="2000" dirty="0" smtClean="0">
                <a:latin typeface="Arial" charset="0"/>
                <a:cs typeface="Times New Roman" pitchFamily="18" charset="0"/>
              </a:rPr>
              <a:t>Binary operators are operators that work with two operands.</a:t>
            </a:r>
          </a:p>
          <a:p>
            <a:pPr eaLnBrk="1" hangingPunct="1">
              <a:buFontTx/>
              <a:buBlip>
                <a:blip r:embed="rId3"/>
              </a:buBlip>
            </a:pPr>
            <a:r>
              <a:rPr lang="en-US" sz="2000" dirty="0" smtClean="0">
                <a:latin typeface="Arial" charset="0"/>
                <a:cs typeface="Times New Roman" pitchFamily="18" charset="0"/>
              </a:rPr>
              <a:t>Overloading a binary operator is similar to overloading a unary operator, except that a binary operator requires an additional parameter.</a:t>
            </a:r>
          </a:p>
          <a:p>
            <a:pPr eaLnBrk="1" hangingPunct="1">
              <a:buFontTx/>
              <a:buBlip>
                <a:blip r:embed="rId3"/>
              </a:buBlip>
            </a:pPr>
            <a:r>
              <a:rPr lang="en-US" sz="2000" dirty="0" smtClean="0">
                <a:latin typeface="Arial" charset="0"/>
                <a:cs typeface="Times New Roman" pitchFamily="18" charset="0"/>
              </a:rPr>
              <a:t>The following syntax shows the use of binary operator:</a:t>
            </a:r>
          </a:p>
          <a:p>
            <a:pPr lvl="1" eaLnBrk="1" hangingPunct="1">
              <a:buFontTx/>
              <a:buNone/>
            </a:pPr>
            <a:r>
              <a:rPr lang="en-US" sz="1800" dirty="0" smtClean="0">
                <a:latin typeface="Courier New" pitchFamily="49" charset="0"/>
              </a:rPr>
              <a:t>a &lt;operator&gt; b</a:t>
            </a:r>
          </a:p>
        </p:txBody>
      </p:sp>
      <p:sp>
        <p:nvSpPr>
          <p:cNvPr id="23555" name="Text Box 3"/>
          <p:cNvSpPr txBox="1">
            <a:spLocks noChangeArrowheads="1"/>
          </p:cNvSpPr>
          <p:nvPr/>
        </p:nvSpPr>
        <p:spPr bwMode="auto">
          <a:xfrm>
            <a:off x="152400" y="711200"/>
            <a:ext cx="85344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Binary </a:t>
            </a:r>
            <a:r>
              <a:rPr lang="en-US" sz="2800" b="1" dirty="0" smtClean="0">
                <a:latin typeface="+mj-lt"/>
                <a:cs typeface="Times New Roman" pitchFamily="18" charset="0"/>
              </a:rPr>
              <a:t>Operators</a:t>
            </a:r>
            <a:endParaRPr lang="en-US" sz="2800" b="1"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 Implementing Function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pic>
        <p:nvPicPr>
          <p:cNvPr id="4099" name="Picture 4" descr="JBIZ044.WMF"/>
          <p:cNvPicPr>
            <a:picLocks noChangeAspect="1"/>
          </p:cNvPicPr>
          <p:nvPr/>
        </p:nvPicPr>
        <p:blipFill>
          <a:blip r:embed="rId3" cstate="print"/>
          <a:srcRect/>
          <a:stretch>
            <a:fillRect/>
          </a:stretch>
        </p:blipFill>
        <p:spPr bwMode="auto">
          <a:xfrm>
            <a:off x="609600" y="2286000"/>
            <a:ext cx="2355850" cy="3422650"/>
          </a:xfrm>
          <a:prstGeom prst="rect">
            <a:avLst/>
          </a:prstGeom>
          <a:noFill/>
          <a:ln w="9525">
            <a:noFill/>
            <a:miter lim="800000"/>
            <a:headEnd/>
            <a:tailEnd/>
          </a:ln>
        </p:spPr>
      </p:pic>
      <p:sp>
        <p:nvSpPr>
          <p:cNvPr id="5" name="Rectangular Callout 4"/>
          <p:cNvSpPr/>
          <p:nvPr/>
        </p:nvSpPr>
        <p:spPr>
          <a:xfrm>
            <a:off x="2971800" y="2133600"/>
            <a:ext cx="3657600" cy="1143000"/>
          </a:xfrm>
          <a:prstGeom prst="wedgeRectCallout">
            <a:avLst>
              <a:gd name="adj1" fmla="val -74935"/>
              <a:gd name="adj2" fmla="val 47125"/>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1" name="TextBox 5"/>
          <p:cNvSpPr txBox="1">
            <a:spLocks noChangeArrowheads="1"/>
          </p:cNvSpPr>
          <p:nvPr/>
        </p:nvSpPr>
        <p:spPr bwMode="auto">
          <a:xfrm>
            <a:off x="2971800" y="2209800"/>
            <a:ext cx="3657600" cy="1016000"/>
          </a:xfrm>
          <a:prstGeom prst="rect">
            <a:avLst/>
          </a:prstGeom>
          <a:noFill/>
          <a:ln w="9525">
            <a:noFill/>
            <a:miter lim="800000"/>
            <a:headEnd/>
            <a:tailEnd/>
          </a:ln>
        </p:spPr>
        <p:txBody>
          <a:bodyPr>
            <a:spAutoFit/>
          </a:bodyPr>
          <a:lstStyle/>
          <a:p>
            <a:r>
              <a:rPr lang="en-US" sz="2000">
                <a:solidFill>
                  <a:srgbClr val="C00000"/>
                </a:solidFill>
                <a:latin typeface="Arial" charset="0"/>
                <a:cs typeface="Arial" charset="0"/>
              </a:rPr>
              <a:t>Let us understand the use of the function overloading with the help of a program.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458787" y="1600200"/>
            <a:ext cx="6551613" cy="39624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buFontTx/>
              <a:buBlip>
                <a:blip r:embed="rId3"/>
              </a:buBlip>
            </a:pPr>
            <a:r>
              <a:rPr lang="en-US" sz="2000" dirty="0" smtClean="0">
                <a:latin typeface="Arial" charset="0"/>
                <a:cs typeface="Times New Roman" pitchFamily="18" charset="0"/>
              </a:rPr>
              <a:t>The following code shows the use of simple binary operators: </a:t>
            </a:r>
          </a:p>
          <a:p>
            <a:pPr>
              <a:buFontTx/>
              <a:buNone/>
            </a:pPr>
            <a:r>
              <a:rPr lang="en-US" sz="2000" dirty="0" smtClean="0">
                <a:latin typeface="Arial" charset="0"/>
                <a:cs typeface="Times New Roman" pitchFamily="18" charset="0"/>
              </a:rPr>
              <a:t>	</a:t>
            </a:r>
            <a:r>
              <a:rPr lang="en-US" sz="1600" dirty="0" smtClean="0">
                <a:latin typeface="Courier New" pitchFamily="49" charset="0"/>
                <a:cs typeface="Courier New" pitchFamily="49" charset="0"/>
              </a:rPr>
              <a:t>using System;</a:t>
            </a:r>
          </a:p>
          <a:p>
            <a:pPr>
              <a:buFontTx/>
              <a:buNone/>
            </a:pPr>
            <a:r>
              <a:rPr lang="en-US" sz="1600" dirty="0" smtClean="0">
                <a:latin typeface="Courier New" pitchFamily="49" charset="0"/>
                <a:cs typeface="Courier New" pitchFamily="49" charset="0"/>
              </a:rPr>
              <a:t>	using </a:t>
            </a:r>
            <a:r>
              <a:rPr lang="en-US" sz="1600" dirty="0" err="1" smtClean="0">
                <a:latin typeface="Courier New" pitchFamily="49" charset="0"/>
                <a:cs typeface="Courier New" pitchFamily="49" charset="0"/>
              </a:rPr>
              <a:t>System.Collections.Generic</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using </a:t>
            </a:r>
            <a:r>
              <a:rPr lang="en-US" sz="1600" dirty="0" err="1" smtClean="0">
                <a:latin typeface="Courier New" pitchFamily="49" charset="0"/>
                <a:cs typeface="Courier New" pitchFamily="49" charset="0"/>
              </a:rPr>
              <a:t>System.Text</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	namespace </a:t>
            </a:r>
            <a:r>
              <a:rPr lang="en-US" sz="1600" dirty="0" err="1" smtClean="0">
                <a:latin typeface="Courier New" pitchFamily="49" charset="0"/>
                <a:cs typeface="Courier New" pitchFamily="49" charset="0"/>
              </a:rPr>
              <a:t>BinaryOverload</a:t>
            </a:r>
            <a:endParaRPr lang="en-US" sz="1600" dirty="0" smtClean="0">
              <a:latin typeface="Courier New" pitchFamily="49" charset="0"/>
              <a:cs typeface="Courier New" pitchFamily="49" charset="0"/>
            </a:endParaRP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class Calculator</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public int number;</a:t>
            </a:r>
          </a:p>
          <a:p>
            <a:pPr>
              <a:buFontTx/>
              <a:buNone/>
            </a:pPr>
            <a:r>
              <a:rPr lang="en-US" sz="1600" dirty="0" smtClean="0">
                <a:latin typeface="Courier New" pitchFamily="49" charset="0"/>
                <a:cs typeface="Courier New" pitchFamily="49" charset="0"/>
              </a:rPr>
              <a:t>			public Calculator()</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number = 0;</a:t>
            </a:r>
          </a:p>
          <a:p>
            <a:pPr>
              <a:buFontTx/>
              <a:buNone/>
            </a:pPr>
            <a:r>
              <a:rPr lang="en-US" sz="1600" dirty="0" smtClean="0">
                <a:latin typeface="Courier New" pitchFamily="49" charset="0"/>
                <a:cs typeface="Courier New" pitchFamily="49" charset="0"/>
              </a:rPr>
              <a:t>			}</a:t>
            </a:r>
          </a:p>
        </p:txBody>
      </p:sp>
      <p:sp>
        <p:nvSpPr>
          <p:cNvPr id="24579" name="Text Box 3"/>
          <p:cNvSpPr txBox="1">
            <a:spLocks noChangeArrowheads="1"/>
          </p:cNvSpPr>
          <p:nvPr/>
        </p:nvSpPr>
        <p:spPr bwMode="auto">
          <a:xfrm>
            <a:off x="152400" y="711200"/>
            <a:ext cx="68580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Binary </a:t>
            </a:r>
            <a:r>
              <a:rPr lang="en-US" sz="2800" b="1" dirty="0" smtClean="0">
                <a:latin typeface="+mj-lt"/>
                <a:cs typeface="Times New Roman" pitchFamily="18" charset="0"/>
              </a:rPr>
              <a:t>Operators</a:t>
            </a:r>
            <a:endParaRPr lang="en-US" sz="28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304800" y="1600200"/>
            <a:ext cx="6705600" cy="39624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sz="16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public Calculator(int n)</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number = n;</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public static Calculator operator +(Calculator 		Calc1,Calculator Calc2)</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Calculator Calc3 = new Calculator(0); </a:t>
            </a:r>
          </a:p>
          <a:p>
            <a:pPr>
              <a:buFontTx/>
              <a:buNone/>
            </a:pPr>
            <a:r>
              <a:rPr lang="en-US" sz="1600" dirty="0" smtClean="0">
                <a:latin typeface="Courier New" pitchFamily="49" charset="0"/>
                <a:cs typeface="Courier New" pitchFamily="49" charset="0"/>
              </a:rPr>
              <a:t>			Calc3.number = Calc2.number + Calc1.number;</a:t>
            </a:r>
          </a:p>
          <a:p>
            <a:pPr>
              <a:buFontTx/>
              <a:buNone/>
            </a:pPr>
            <a:r>
              <a:rPr lang="en-US" sz="1600" dirty="0" smtClean="0">
                <a:latin typeface="Courier New" pitchFamily="49" charset="0"/>
                <a:cs typeface="Courier New" pitchFamily="49" charset="0"/>
              </a:rPr>
              <a:t>			return Calc3;</a:t>
            </a:r>
          </a:p>
          <a:p>
            <a:pPr>
              <a:buFontTx/>
              <a:buNone/>
            </a:pPr>
            <a:r>
              <a:rPr lang="en-US" sz="1600" dirty="0" smtClean="0">
                <a:latin typeface="Courier New" pitchFamily="49" charset="0"/>
                <a:cs typeface="Courier New" pitchFamily="49" charset="0"/>
              </a:rPr>
              <a:t>        }</a:t>
            </a:r>
          </a:p>
          <a:p>
            <a:pPr marL="342900" lvl="1" indent="-342900">
              <a:buFontTx/>
              <a:buNone/>
            </a:pPr>
            <a:endParaRPr lang="en-US" sz="1800" dirty="0" smtClean="0">
              <a:solidFill>
                <a:schemeClr val="accent2"/>
              </a:solidFill>
              <a:latin typeface="Courier New" pitchFamily="49" charset="0"/>
              <a:cs typeface="Courier New" pitchFamily="49" charset="0"/>
            </a:endParaRPr>
          </a:p>
        </p:txBody>
      </p:sp>
      <p:sp>
        <p:nvSpPr>
          <p:cNvPr id="25603" name="Text Box 3"/>
          <p:cNvSpPr txBox="1">
            <a:spLocks noChangeArrowheads="1"/>
          </p:cNvSpPr>
          <p:nvPr/>
        </p:nvSpPr>
        <p:spPr bwMode="auto">
          <a:xfrm>
            <a:off x="152400" y="711200"/>
            <a:ext cx="68580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Binary </a:t>
            </a:r>
            <a:r>
              <a:rPr lang="en-US" sz="2800" b="1" dirty="0" smtClean="0">
                <a:latin typeface="+mj-lt"/>
                <a:cs typeface="Times New Roman" pitchFamily="18" charset="0"/>
              </a:rPr>
              <a:t>Operators</a:t>
            </a:r>
            <a:endParaRPr lang="en-US" sz="28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bwMode="auto">
          <a:xfrm>
            <a:off x="381001" y="1600200"/>
            <a:ext cx="6477000" cy="38862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a:buFontTx/>
              <a:buNone/>
            </a:pPr>
            <a:r>
              <a:rPr lang="en-US" sz="16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public void display()</a:t>
            </a:r>
          </a:p>
          <a:p>
            <a:pPr>
              <a:buFontTx/>
              <a:buNone/>
            </a:pPr>
            <a:r>
              <a:rPr lang="en-US" sz="1600" dirty="0" smtClean="0">
                <a:latin typeface="Courier New" pitchFamily="49" charset="0"/>
                <a:cs typeface="Courier New" pitchFamily="49" charset="0"/>
              </a:rPr>
              <a:t>	{	</a:t>
            </a:r>
          </a:p>
          <a:p>
            <a:pPr>
              <a:buFontTx/>
              <a:buNone/>
            </a:pPr>
            <a:r>
              <a:rPr lang="en-US" sz="1600" dirty="0" smtClean="0">
                <a:latin typeface="Courier New" pitchFamily="49" charset="0"/>
                <a:cs typeface="Courier New" pitchFamily="49" charset="0"/>
              </a:rPr>
              <a:t>		Console.WriteLine("{0}", number);</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class </a:t>
            </a:r>
            <a:r>
              <a:rPr lang="en-US" sz="1600" dirty="0" err="1" smtClean="0">
                <a:latin typeface="Courier New" pitchFamily="49" charset="0"/>
                <a:cs typeface="Courier New" pitchFamily="49" charset="0"/>
              </a:rPr>
              <a:t>CalNum</a:t>
            </a:r>
            <a:endParaRPr lang="en-US" sz="1600" dirty="0" smtClean="0">
              <a:latin typeface="Courier New" pitchFamily="49" charset="0"/>
              <a:cs typeface="Courier New" pitchFamily="49" charset="0"/>
            </a:endParaRP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static int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p>
          <a:p>
            <a:pPr>
              <a:buFontTx/>
              <a:buNone/>
            </a:pPr>
            <a:r>
              <a:rPr lang="pt-BR" sz="1600" dirty="0" smtClean="0">
                <a:latin typeface="Courier New" pitchFamily="49" charset="0"/>
                <a:cs typeface="Courier New" pitchFamily="49" charset="0"/>
              </a:rPr>
              <a:t>		{</a:t>
            </a:r>
            <a:endParaRPr lang="en-US" sz="1600" dirty="0" smtClean="0">
              <a:latin typeface="Courier New" pitchFamily="49" charset="0"/>
              <a:cs typeface="Courier New" pitchFamily="49" charset="0"/>
            </a:endParaRPr>
          </a:p>
          <a:p>
            <a:pPr>
              <a:buFontTx/>
              <a:buNone/>
            </a:pPr>
            <a:r>
              <a:rPr lang="pt-BR" sz="1600" dirty="0" smtClean="0">
                <a:latin typeface="Courier New" pitchFamily="49" charset="0"/>
                <a:cs typeface="Courier New" pitchFamily="49" charset="0"/>
              </a:rPr>
              <a:t>			Calculator num1 = new Calculator(100);</a:t>
            </a:r>
            <a:endParaRPr lang="en-US" sz="1600" dirty="0" smtClean="0">
              <a:latin typeface="Courier New" pitchFamily="49" charset="0"/>
              <a:cs typeface="Courier New" pitchFamily="49" charset="0"/>
            </a:endParaRPr>
          </a:p>
          <a:p>
            <a:pPr>
              <a:buFontTx/>
              <a:buNone/>
            </a:pPr>
            <a:r>
              <a:rPr lang="pt-BR" sz="1600" dirty="0" smtClean="0">
                <a:latin typeface="Courier New" pitchFamily="49" charset="0"/>
                <a:cs typeface="Courier New" pitchFamily="49" charset="0"/>
              </a:rPr>
              <a:t>			Calculator num2 = new Calculator(50);</a:t>
            </a:r>
            <a:endParaRPr lang="en-US" sz="1600" dirty="0" smtClean="0">
              <a:latin typeface="Courier New" pitchFamily="49" charset="0"/>
              <a:cs typeface="Courier New" pitchFamily="49" charset="0"/>
            </a:endParaRPr>
          </a:p>
          <a:p>
            <a:pPr>
              <a:buFontTx/>
              <a:buNone/>
            </a:pPr>
            <a:r>
              <a:rPr lang="pt-BR" sz="1600" dirty="0" smtClean="0">
                <a:latin typeface="Courier New" pitchFamily="49" charset="0"/>
                <a:cs typeface="Courier New" pitchFamily="49" charset="0"/>
              </a:rPr>
              <a:t>			Calculator num3 = new Calculator();</a:t>
            </a:r>
            <a:endParaRPr lang="en-US" sz="1600" dirty="0" smtClean="0">
              <a:latin typeface="Courier New" pitchFamily="49" charset="0"/>
              <a:cs typeface="Courier New" pitchFamily="49" charset="0"/>
            </a:endParaRPr>
          </a:p>
          <a:p>
            <a:pPr>
              <a:buFontTx/>
              <a:buNone/>
            </a:pPr>
            <a:r>
              <a:rPr lang="pt-BR" sz="1600" dirty="0" smtClean="0">
                <a:latin typeface="Courier New" pitchFamily="49" charset="0"/>
                <a:cs typeface="Courier New" pitchFamily="49" charset="0"/>
              </a:rPr>
              <a:t>			num3 = num1 + num2;</a:t>
            </a:r>
            <a:endParaRPr lang="en-US" sz="1600" dirty="0" smtClean="0">
              <a:latin typeface="Courier New" pitchFamily="49" charset="0"/>
              <a:cs typeface="Courier New" pitchFamily="49" charset="0"/>
            </a:endParaRPr>
          </a:p>
        </p:txBody>
      </p:sp>
      <p:sp>
        <p:nvSpPr>
          <p:cNvPr id="26627" name="Text Box 3"/>
          <p:cNvSpPr txBox="1">
            <a:spLocks noChangeArrowheads="1"/>
          </p:cNvSpPr>
          <p:nvPr/>
        </p:nvSpPr>
        <p:spPr bwMode="auto">
          <a:xfrm>
            <a:off x="152400" y="711200"/>
            <a:ext cx="68580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Binary </a:t>
            </a:r>
            <a:r>
              <a:rPr lang="en-US" sz="2800" b="1" dirty="0" smtClean="0">
                <a:latin typeface="+mj-lt"/>
                <a:cs typeface="Times New Roman" pitchFamily="18" charset="0"/>
              </a:rPr>
              <a:t>Operators</a:t>
            </a:r>
            <a:endParaRPr lang="en-US" sz="28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bwMode="auto">
          <a:xfrm>
            <a:off x="304800" y="1600200"/>
            <a:ext cx="6781800" cy="39624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sz="1800" dirty="0" smtClean="0">
                <a:solidFill>
                  <a:schemeClr val="accent2"/>
                </a:solidFill>
                <a:latin typeface="Courier New" pitchFamily="49" charset="0"/>
                <a:cs typeface="Courier New" pitchFamily="49" charset="0"/>
              </a:rPr>
              <a:t>		</a:t>
            </a:r>
            <a:r>
              <a:rPr lang="en-US" sz="1600" dirty="0" smtClean="0">
                <a:latin typeface="Courier New" pitchFamily="49" charset="0"/>
                <a:cs typeface="Courier New" pitchFamily="49" charset="0"/>
              </a:rPr>
              <a:t>  num1.display();	 //Displays 100</a:t>
            </a:r>
          </a:p>
          <a:p>
            <a:pPr>
              <a:buFontTx/>
              <a:buNone/>
            </a:pPr>
            <a:r>
              <a:rPr lang="en-US" sz="1600" dirty="0" smtClean="0">
                <a:latin typeface="Courier New" pitchFamily="49" charset="0"/>
                <a:cs typeface="Courier New" pitchFamily="49" charset="0"/>
              </a:rPr>
              <a:t>         num2.display();	 //Displays 50 </a:t>
            </a:r>
          </a:p>
          <a:p>
            <a:pPr>
              <a:buFontTx/>
              <a:buNone/>
            </a:pPr>
            <a:r>
              <a:rPr lang="en-US" sz="1600" dirty="0" smtClean="0">
                <a:latin typeface="Courier New" pitchFamily="49" charset="0"/>
                <a:cs typeface="Courier New" pitchFamily="49" charset="0"/>
              </a:rPr>
              <a:t>         num3.display();	 //Displays 150</a:t>
            </a:r>
          </a:p>
          <a:p>
            <a:pPr>
              <a:buFontTx/>
              <a:buNone/>
            </a:pPr>
            <a:r>
              <a:rPr lang="en-US" sz="1600" dirty="0" smtClean="0">
                <a:latin typeface="Courier New" pitchFamily="49" charset="0"/>
                <a:cs typeface="Courier New" pitchFamily="49" charset="0"/>
              </a:rPr>
              <a:t>         Console.ReadLine();</a:t>
            </a:r>
          </a:p>
          <a:p>
            <a:pPr>
              <a:buFontTx/>
              <a:buNone/>
            </a:pPr>
            <a:r>
              <a:rPr lang="en-US" sz="1600" dirty="0" smtClean="0">
                <a:latin typeface="Courier New" pitchFamily="49" charset="0"/>
                <a:cs typeface="Courier New" pitchFamily="49" charset="0"/>
              </a:rPr>
              <a:t>         return 0;</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p>
          <a:p>
            <a:pPr>
              <a:buFontTx/>
              <a:buNone/>
            </a:pPr>
            <a:r>
              <a:rPr lang="en-US" sz="1600" dirty="0" smtClean="0">
                <a:latin typeface="Courier New" pitchFamily="49" charset="0"/>
                <a:cs typeface="Courier New" pitchFamily="49" charset="0"/>
              </a:rPr>
              <a:t>	  }</a:t>
            </a:r>
          </a:p>
        </p:txBody>
      </p:sp>
      <p:sp>
        <p:nvSpPr>
          <p:cNvPr id="27651" name="Text Box 3"/>
          <p:cNvSpPr txBox="1">
            <a:spLocks noChangeArrowheads="1"/>
          </p:cNvSpPr>
          <p:nvPr/>
        </p:nvSpPr>
        <p:spPr bwMode="auto">
          <a:xfrm>
            <a:off x="152400" y="711200"/>
            <a:ext cx="6858000" cy="523220"/>
          </a:xfrm>
          <a:prstGeom prst="rect">
            <a:avLst/>
          </a:prstGeom>
          <a:noFill/>
          <a:ln w="9525">
            <a:noFill/>
            <a:miter lim="800000"/>
            <a:headEnd/>
            <a:tailEnd/>
          </a:ln>
        </p:spPr>
        <p:txBody>
          <a:bodyPr>
            <a:spAutoFit/>
          </a:bodyPr>
          <a:lstStyle/>
          <a:p>
            <a:pPr marL="0" lvl="1">
              <a:spcBef>
                <a:spcPct val="50000"/>
              </a:spcBef>
            </a:pPr>
            <a:r>
              <a:rPr lang="en-US" sz="2800" b="1" dirty="0">
                <a:latin typeface="+mj-lt"/>
                <a:cs typeface="Times New Roman" pitchFamily="18" charset="0"/>
              </a:rPr>
              <a:t>Overloading Binary </a:t>
            </a:r>
            <a:r>
              <a:rPr lang="en-US" sz="2800" b="1" dirty="0" smtClean="0">
                <a:latin typeface="+mj-lt"/>
                <a:cs typeface="Times New Roman" pitchFamily="18" charset="0"/>
              </a:rPr>
              <a:t>Operators</a:t>
            </a:r>
            <a:endParaRPr lang="en-US" sz="28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bwMode="auto">
          <a:xfrm>
            <a:off x="381000" y="1598613"/>
            <a:ext cx="7313612" cy="4954587"/>
          </a:xfrm>
          <a:prstGeom prst="rect">
            <a:avLst/>
          </a:prstGeom>
          <a:noFill/>
          <a:ln>
            <a:miter lim="800000"/>
            <a:headEnd/>
            <a:tailEnd/>
          </a:ln>
        </p:spPr>
        <p:txBody>
          <a:bodyPr>
            <a:normAutofit fontScale="77500" lnSpcReduction="20000"/>
          </a:bodyPr>
          <a:lstStyle/>
          <a:p>
            <a:pPr eaLnBrk="1" hangingPunct="1">
              <a:buFontTx/>
              <a:buBlip>
                <a:blip r:embed="rId3"/>
              </a:buBlip>
            </a:pPr>
            <a:r>
              <a:rPr lang="en-US" sz="2000" dirty="0" smtClean="0">
                <a:latin typeface="Arial" charset="0"/>
                <a:cs typeface="Times New Roman" pitchFamily="18" charset="0"/>
              </a:rPr>
              <a:t>The following code shows the use of function overloading: </a:t>
            </a:r>
          </a:p>
          <a:p>
            <a:pPr lvl="1" eaLnBrk="1" hangingPunct="1">
              <a:buFontTx/>
              <a:buNone/>
            </a:pPr>
            <a:r>
              <a:rPr lang="en-US" sz="1600" dirty="0" smtClean="0">
                <a:latin typeface="Courier New" pitchFamily="49" charset="0"/>
                <a:cs typeface="Times New Roman" pitchFamily="18" charset="0"/>
              </a:rPr>
              <a:t>using System;</a:t>
            </a:r>
          </a:p>
          <a:p>
            <a:pPr lvl="1" eaLnBrk="1" hangingPunct="1">
              <a:buFontTx/>
              <a:buNone/>
            </a:pPr>
            <a:r>
              <a:rPr lang="en-US" sz="1600" dirty="0" smtClean="0">
                <a:latin typeface="Courier New" pitchFamily="49" charset="0"/>
                <a:cs typeface="Times New Roman" pitchFamily="18" charset="0"/>
              </a:rPr>
              <a:t>namespace </a:t>
            </a:r>
            <a:r>
              <a:rPr lang="en-US" sz="1600" dirty="0" err="1" smtClean="0">
                <a:latin typeface="Courier New" pitchFamily="49" charset="0"/>
                <a:cs typeface="Times New Roman" pitchFamily="18" charset="0"/>
              </a:rPr>
              <a:t>CalculateMax</a:t>
            </a:r>
            <a:endParaRPr lang="en-US" sz="1600" dirty="0" smtClean="0">
              <a:latin typeface="Courier New" pitchFamily="49" charset="0"/>
              <a:cs typeface="Times New Roman" pitchFamily="18" charset="0"/>
            </a:endParaRP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class </a:t>
            </a:r>
            <a:r>
              <a:rPr lang="en-US" sz="1600" dirty="0" err="1" smtClean="0">
                <a:latin typeface="Courier New" pitchFamily="49" charset="0"/>
                <a:cs typeface="Times New Roman" pitchFamily="18" charset="0"/>
              </a:rPr>
              <a:t>CalculateMax</a:t>
            </a:r>
            <a:endParaRPr lang="en-US" sz="1600" dirty="0" smtClean="0">
              <a:latin typeface="Courier New" pitchFamily="49" charset="0"/>
              <a:cs typeface="Times New Roman" pitchFamily="18" charset="0"/>
            </a:endParaRP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public int Max(int number1, int number2)</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if (number1 &gt; number2)</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return number1;</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else</a:t>
            </a:r>
          </a:p>
          <a:p>
            <a:pPr lvl="1" eaLnBrk="1" hangingPunct="1">
              <a:buFontTx/>
              <a:buNone/>
            </a:pPr>
            <a:r>
              <a:rPr lang="en-US" sz="1600" dirty="0" smtClean="0">
                <a:latin typeface="Courier New" pitchFamily="49" charset="0"/>
                <a:cs typeface="Times New Roman" pitchFamily="18" charset="0"/>
              </a:rPr>
              <a:t>            {</a:t>
            </a:r>
          </a:p>
          <a:p>
            <a:pPr eaLnBrk="1" hangingPunct="1">
              <a:buFontTx/>
              <a:buNone/>
            </a:pPr>
            <a:r>
              <a:rPr lang="en-US" sz="1600" dirty="0" smtClean="0">
                <a:latin typeface="Courier New" pitchFamily="49" charset="0"/>
                <a:cs typeface="Times New Roman" pitchFamily="18" charset="0"/>
              </a:rPr>
              <a:t>                return number2; </a:t>
            </a:r>
          </a:p>
          <a:p>
            <a:pPr eaLnBrk="1" hangingPunct="1">
              <a:buFontTx/>
              <a:buNone/>
            </a:pPr>
            <a:r>
              <a:rPr lang="en-US" sz="1600" dirty="0" smtClean="0">
                <a:latin typeface="Courier New" pitchFamily="49" charset="0"/>
                <a:cs typeface="Times New Roman" pitchFamily="18" charset="0"/>
              </a:rPr>
              <a:t>		   } }</a:t>
            </a:r>
          </a:p>
          <a:p>
            <a:pPr eaLnBrk="1" hangingPunct="1">
              <a:buFontTx/>
              <a:buNone/>
            </a:pPr>
            <a:r>
              <a:rPr lang="en-US" sz="1600" dirty="0" smtClean="0">
                <a:latin typeface="Courier New" pitchFamily="49" charset="0"/>
                <a:cs typeface="Times New Roman" pitchFamily="18" charset="0"/>
              </a:rPr>
              <a:t> 		</a:t>
            </a:r>
          </a:p>
        </p:txBody>
      </p:sp>
      <p:sp>
        <p:nvSpPr>
          <p:cNvPr id="5123"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 Implementing Function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04800" y="1598613"/>
            <a:ext cx="7313612" cy="4570412"/>
          </a:xfrm>
          <a:prstGeom prst="rect">
            <a:avLst/>
          </a:prstGeom>
          <a:noFill/>
          <a:ln>
            <a:miter lim="800000"/>
            <a:headEnd/>
            <a:tailEnd/>
          </a:ln>
        </p:spPr>
        <p:txBody>
          <a:bodyPr/>
          <a:lstStyle/>
          <a:p>
            <a:pPr eaLnBrk="1" hangingPunct="1">
              <a:buFontTx/>
              <a:buNone/>
            </a:pPr>
            <a:r>
              <a:rPr lang="en-US" sz="1800" dirty="0" smtClean="0">
                <a:solidFill>
                  <a:schemeClr val="accent2"/>
                </a:solidFill>
                <a:latin typeface="Courier New" pitchFamily="49" charset="0"/>
                <a:cs typeface="Times New Roman" pitchFamily="18" charset="0"/>
              </a:rPr>
              <a:t>	   </a:t>
            </a:r>
            <a:r>
              <a:rPr lang="en-US" sz="1600" dirty="0" smtClean="0">
                <a:latin typeface="Courier New" pitchFamily="49" charset="0"/>
                <a:cs typeface="Times New Roman" pitchFamily="18" charset="0"/>
              </a:rPr>
              <a:t>public float Max(float number1, float number2)</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if (number1 &gt; number2)</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return number1;</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else</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return number2;</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a:t>
            </a:r>
          </a:p>
        </p:txBody>
      </p:sp>
      <p:sp>
        <p:nvSpPr>
          <p:cNvPr id="6147"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dirty="0">
                <a:latin typeface="+mj-lt"/>
                <a:cs typeface="Times New Roman" pitchFamily="18" charset="0"/>
              </a:rPr>
              <a:t> </a:t>
            </a:r>
            <a:r>
              <a:rPr lang="en-US" sz="2800" b="1" dirty="0">
                <a:latin typeface="+mj-lt"/>
                <a:cs typeface="Times New Roman" pitchFamily="18" charset="0"/>
              </a:rPr>
              <a:t>Implementing Function Overloading (Contd.)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bwMode="auto">
          <a:xfrm>
            <a:off x="152400" y="1598613"/>
            <a:ext cx="7313612" cy="4570412"/>
          </a:xfrm>
          <a:prstGeom prst="rect">
            <a:avLst/>
          </a:prstGeom>
          <a:noFill/>
          <a:ln>
            <a:miter lim="800000"/>
            <a:headEnd/>
            <a:tailEnd/>
          </a:ln>
        </p:spPr>
        <p:txBody>
          <a:bodyPr>
            <a:normAutofit fontScale="92500" lnSpcReduction="20000"/>
          </a:bodyPr>
          <a:lstStyle/>
          <a:p>
            <a:pPr eaLnBrk="1" hangingPunct="1">
              <a:buFontTx/>
              <a:buNone/>
            </a:pPr>
            <a:r>
              <a:rPr lang="en-US" sz="1600" dirty="0" smtClean="0">
                <a:solidFill>
                  <a:schemeClr val="accent2"/>
                </a:solidFill>
                <a:latin typeface="Courier New" pitchFamily="49" charset="0"/>
                <a:cs typeface="Times New Roman" pitchFamily="18" charset="0"/>
              </a:rPr>
              <a:t>	</a:t>
            </a:r>
            <a:r>
              <a:rPr lang="en-US" sz="1600" dirty="0" smtClean="0">
                <a:latin typeface="Courier New" pitchFamily="49" charset="0"/>
                <a:cs typeface="Times New Roman" pitchFamily="18" charset="0"/>
              </a:rPr>
              <a:t>class </a:t>
            </a:r>
            <a:r>
              <a:rPr lang="en-US" sz="1600" dirty="0" err="1" smtClean="0">
                <a:latin typeface="Courier New" pitchFamily="49" charset="0"/>
                <a:cs typeface="Times New Roman" pitchFamily="18" charset="0"/>
              </a:rPr>
              <a:t>MaxCalc</a:t>
            </a:r>
            <a:endParaRPr lang="en-US" sz="1600" dirty="0" smtClean="0">
              <a:latin typeface="Courier New" pitchFamily="49" charset="0"/>
              <a:cs typeface="Times New Roman" pitchFamily="18" charset="0"/>
            </a:endParaRPr>
          </a:p>
          <a:p>
            <a:pPr lvl="1" eaLnBrk="1" hangingPunct="1">
              <a:buFontTx/>
              <a:buNone/>
            </a:pPr>
            <a:r>
              <a:rPr lang="en-US" sz="1600" dirty="0" smtClean="0">
                <a:latin typeface="Courier New" pitchFamily="49" charset="0"/>
                <a:cs typeface="Times New Roman" pitchFamily="18" charset="0"/>
              </a:rPr>
              <a:t>{</a:t>
            </a:r>
          </a:p>
          <a:p>
            <a:pPr lvl="1" eaLnBrk="1" hangingPunct="1">
              <a:buFontTx/>
              <a:buNone/>
            </a:pPr>
            <a:r>
              <a:rPr lang="en-US" sz="1600" dirty="0" smtClean="0">
                <a:latin typeface="Courier New" pitchFamily="49" charset="0"/>
                <a:cs typeface="Times New Roman" pitchFamily="18" charset="0"/>
              </a:rPr>
              <a:t>	static int Main(string[] </a:t>
            </a:r>
            <a:r>
              <a:rPr lang="en-US" sz="1600" dirty="0" err="1" smtClean="0">
                <a:latin typeface="Courier New" pitchFamily="49" charset="0"/>
                <a:cs typeface="Times New Roman" pitchFamily="18" charset="0"/>
              </a:rPr>
              <a:t>args</a:t>
            </a:r>
            <a:r>
              <a:rPr lang="en-US" sz="1600" dirty="0" smtClean="0">
                <a:latin typeface="Courier New" pitchFamily="49" charset="0"/>
                <a:cs typeface="Times New Roman" pitchFamily="18" charset="0"/>
              </a:rPr>
              <a:t>)</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		</a:t>
            </a:r>
            <a:r>
              <a:rPr lang="en-US" sz="1600" dirty="0" err="1" smtClean="0">
                <a:latin typeface="Courier New" pitchFamily="49" charset="0"/>
                <a:cs typeface="Times New Roman" pitchFamily="18" charset="0"/>
              </a:rPr>
              <a:t>CalculateMax</a:t>
            </a:r>
            <a:r>
              <a:rPr lang="en-US" sz="1600" dirty="0" smtClean="0">
                <a:latin typeface="Courier New" pitchFamily="49" charset="0"/>
                <a:cs typeface="Times New Roman" pitchFamily="18" charset="0"/>
              </a:rPr>
              <a:t> calc = new </a:t>
            </a:r>
            <a:r>
              <a:rPr lang="en-US" sz="1600" dirty="0" err="1" smtClean="0">
                <a:latin typeface="Courier New" pitchFamily="49" charset="0"/>
                <a:cs typeface="Times New Roman" pitchFamily="18" charset="0"/>
              </a:rPr>
              <a:t>CalculateMax</a:t>
            </a:r>
            <a:r>
              <a:rPr lang="en-US" sz="1600" dirty="0" smtClean="0">
                <a:latin typeface="Courier New" pitchFamily="49" charset="0"/>
                <a:cs typeface="Times New Roman" pitchFamily="18" charset="0"/>
              </a:rPr>
              <a:t>();</a:t>
            </a:r>
          </a:p>
          <a:p>
            <a:pPr lvl="1" eaLnBrk="1" hangingPunct="1">
              <a:buFontTx/>
              <a:buNone/>
            </a:pPr>
            <a:r>
              <a:rPr lang="en-US" sz="1600" dirty="0" smtClean="0">
                <a:latin typeface="Courier New" pitchFamily="49" charset="0"/>
                <a:cs typeface="Times New Roman" pitchFamily="18" charset="0"/>
              </a:rPr>
              <a:t>		Console.WriteLine("{0}", </a:t>
            </a:r>
            <a:r>
              <a:rPr lang="en-US" sz="1600" dirty="0" err="1" smtClean="0">
                <a:latin typeface="Courier New" pitchFamily="49" charset="0"/>
                <a:cs typeface="Times New Roman" pitchFamily="18" charset="0"/>
              </a:rPr>
              <a:t>calc.Max</a:t>
            </a:r>
            <a:r>
              <a:rPr lang="en-US" sz="1600" dirty="0" smtClean="0">
                <a:latin typeface="Courier New" pitchFamily="49" charset="0"/>
                <a:cs typeface="Times New Roman" pitchFamily="18" charset="0"/>
              </a:rPr>
              <a:t>(5.4F, 8.6F)); </a:t>
            </a:r>
          </a:p>
          <a:p>
            <a:pPr lvl="1" eaLnBrk="1" hangingPunct="1">
              <a:buFontTx/>
              <a:buNone/>
            </a:pPr>
            <a:r>
              <a:rPr lang="en-US" sz="1600" dirty="0" smtClean="0">
                <a:latin typeface="Courier New" pitchFamily="49" charset="0"/>
                <a:cs typeface="Times New Roman" pitchFamily="18" charset="0"/>
              </a:rPr>
              <a:t>    //Both function calls differ</a:t>
            </a:r>
          </a:p>
          <a:p>
            <a:pPr lvl="1" eaLnBrk="1" hangingPunct="1">
              <a:buFontTx/>
              <a:buNone/>
            </a:pPr>
            <a:r>
              <a:rPr lang="en-US" sz="1600" dirty="0" smtClean="0">
                <a:latin typeface="Courier New" pitchFamily="49" charset="0"/>
                <a:cs typeface="Times New Roman" pitchFamily="18" charset="0"/>
              </a:rPr>
              <a:t>	 Console.WriteLine("{0}", </a:t>
            </a:r>
            <a:r>
              <a:rPr lang="en-US" sz="1600" dirty="0" err="1" smtClean="0">
                <a:latin typeface="Courier New" pitchFamily="49" charset="0"/>
                <a:cs typeface="Times New Roman" pitchFamily="18" charset="0"/>
              </a:rPr>
              <a:t>calc.Max</a:t>
            </a:r>
            <a:r>
              <a:rPr lang="en-US" sz="1600" dirty="0" smtClean="0">
                <a:latin typeface="Courier New" pitchFamily="49" charset="0"/>
                <a:cs typeface="Times New Roman" pitchFamily="18" charset="0"/>
              </a:rPr>
              <a:t>(19, 12));</a:t>
            </a:r>
          </a:p>
          <a:p>
            <a:pPr lvl="1" eaLnBrk="1" hangingPunct="1">
              <a:buFontTx/>
              <a:buNone/>
            </a:pPr>
            <a:r>
              <a:rPr lang="en-US" sz="1600" dirty="0" smtClean="0">
                <a:latin typeface="Courier New" pitchFamily="49" charset="0"/>
                <a:cs typeface="Times New Roman" pitchFamily="18" charset="0"/>
              </a:rPr>
              <a:t>	//only in their parameters</a:t>
            </a:r>
          </a:p>
          <a:p>
            <a:pPr lvl="1" eaLnBrk="1" hangingPunct="1">
              <a:buFontTx/>
              <a:buNone/>
            </a:pPr>
            <a:r>
              <a:rPr lang="en-US" sz="1600" dirty="0" smtClean="0">
                <a:latin typeface="Courier New" pitchFamily="49" charset="0"/>
                <a:cs typeface="Times New Roman" pitchFamily="18" charset="0"/>
              </a:rPr>
              <a:t>	Console.ReadLine();</a:t>
            </a:r>
          </a:p>
          <a:p>
            <a:pPr lvl="1" eaLnBrk="1" hangingPunct="1">
              <a:buFontTx/>
              <a:buNone/>
            </a:pPr>
            <a:r>
              <a:rPr lang="en-US" sz="1600" dirty="0" smtClean="0">
                <a:latin typeface="Courier New" pitchFamily="49" charset="0"/>
                <a:cs typeface="Times New Roman" pitchFamily="18" charset="0"/>
              </a:rPr>
              <a:t>	return 0;</a:t>
            </a:r>
          </a:p>
          <a:p>
            <a:pPr lvl="1" eaLnBrk="1" hangingPunct="1">
              <a:buFontTx/>
              <a:buNone/>
            </a:pPr>
            <a:r>
              <a:rPr lang="en-US" sz="1600" dirty="0" smtClean="0">
                <a:latin typeface="Courier New" pitchFamily="49" charset="0"/>
                <a:cs typeface="Times New Roman" pitchFamily="18" charset="0"/>
              </a:rPr>
              <a:t>	}   </a:t>
            </a:r>
          </a:p>
          <a:p>
            <a:pPr lvl="1" eaLnBrk="1" hangingPunct="1">
              <a:buFontTx/>
              <a:buNone/>
            </a:pPr>
            <a:r>
              <a:rPr lang="en-US" sz="1600" dirty="0" smtClean="0">
                <a:latin typeface="Courier New" pitchFamily="49" charset="0"/>
                <a:cs typeface="Times New Roman" pitchFamily="18" charset="0"/>
              </a:rPr>
              <a:t>}	</a:t>
            </a:r>
          </a:p>
          <a:p>
            <a:pPr lvl="1" eaLnBrk="1" hangingPunct="1">
              <a:buFontTx/>
              <a:buNone/>
            </a:pPr>
            <a:r>
              <a:rPr lang="en-US" sz="1600" dirty="0" smtClean="0">
                <a:latin typeface="Courier New" pitchFamily="49" charset="0"/>
                <a:cs typeface="Times New Roman" pitchFamily="18" charset="0"/>
              </a:rPr>
              <a:t>}</a:t>
            </a:r>
          </a:p>
          <a:p>
            <a:pPr lvl="1" eaLnBrk="1" hangingPunct="1">
              <a:buFontTx/>
              <a:buNone/>
            </a:pPr>
            <a:endParaRPr lang="en-US" sz="1800" dirty="0" smtClean="0">
              <a:solidFill>
                <a:schemeClr val="accent2"/>
              </a:solidFill>
              <a:latin typeface="Courier New" pitchFamily="49" charset="0"/>
              <a:cs typeface="Times New Roman" pitchFamily="18" charset="0"/>
            </a:endParaRPr>
          </a:p>
        </p:txBody>
      </p:sp>
      <p:sp>
        <p:nvSpPr>
          <p:cNvPr id="7171"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dirty="0">
                <a:latin typeface="+mj-lt"/>
                <a:cs typeface="Times New Roman" pitchFamily="18" charset="0"/>
              </a:rPr>
              <a:t> </a:t>
            </a:r>
            <a:r>
              <a:rPr lang="en-US" sz="2800" b="1" dirty="0">
                <a:latin typeface="+mj-lt"/>
                <a:cs typeface="Times New Roman" pitchFamily="18" charset="0"/>
              </a:rPr>
              <a:t>Implementing Function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76200" y="1598613"/>
            <a:ext cx="7313612" cy="4570412"/>
          </a:xfrm>
          <a:prstGeom prst="rect">
            <a:avLst/>
          </a:prstGeom>
          <a:noFill/>
          <a:ln>
            <a:miter lim="800000"/>
            <a:headEnd/>
            <a:tailEnd/>
          </a:ln>
        </p:spPr>
        <p:txBody>
          <a:bodyPr/>
          <a:lstStyle/>
          <a:p>
            <a:pPr eaLnBrk="1" hangingPunct="1">
              <a:buFontTx/>
              <a:buBlip>
                <a:blip r:embed="rId3"/>
              </a:buBlip>
            </a:pPr>
            <a:r>
              <a:rPr lang="en-US" sz="2000" dirty="0" smtClean="0">
                <a:latin typeface="Arial" charset="0"/>
                <a:cs typeface="Times New Roman" pitchFamily="18" charset="0"/>
              </a:rPr>
              <a:t>Constructors can also be parameterized, and therefore, they can be overloaded.</a:t>
            </a:r>
          </a:p>
          <a:p>
            <a:pPr eaLnBrk="1" hangingPunct="1">
              <a:buFontTx/>
              <a:buBlip>
                <a:blip r:embed="rId3"/>
              </a:buBlip>
            </a:pPr>
            <a:r>
              <a:rPr lang="en-US" sz="2000" dirty="0" smtClean="0">
                <a:latin typeface="Arial" charset="0"/>
                <a:cs typeface="Times New Roman" pitchFamily="18" charset="0"/>
              </a:rPr>
              <a:t>Overloaded constructors are commonly used in C# to provide flexibility while creating an object.</a:t>
            </a:r>
            <a:endParaRPr lang="en-US" dirty="0" smtClean="0">
              <a:latin typeface="Courier New" pitchFamily="49" charset="0"/>
              <a:cs typeface="Times New Roman" pitchFamily="18" charset="0"/>
            </a:endParaRPr>
          </a:p>
        </p:txBody>
      </p:sp>
      <p:sp>
        <p:nvSpPr>
          <p:cNvPr id="8195"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GB" sz="2800" b="1" dirty="0">
                <a:latin typeface="+mj-lt"/>
                <a:cs typeface="Times New Roman" pitchFamily="18" charset="0"/>
              </a:rPr>
              <a:t> </a:t>
            </a:r>
            <a:r>
              <a:rPr lang="en-US" sz="2800" b="1" dirty="0">
                <a:latin typeface="+mj-lt"/>
                <a:cs typeface="Times New Roman" pitchFamily="18" charset="0"/>
              </a:rPr>
              <a:t>Constructor Overloading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52400" y="711200"/>
            <a:ext cx="8763000" cy="523220"/>
          </a:xfrm>
          <a:prstGeom prst="rect">
            <a:avLst/>
          </a:prstGeom>
          <a:noFill/>
          <a:ln w="9525">
            <a:noFill/>
            <a:miter lim="800000"/>
            <a:headEnd/>
            <a:tailEnd/>
          </a:ln>
        </p:spPr>
        <p:txBody>
          <a:bodyPr>
            <a:spAutoFit/>
          </a:bodyPr>
          <a:lstStyle/>
          <a:p>
            <a:pPr>
              <a:spcBef>
                <a:spcPct val="50000"/>
              </a:spcBef>
            </a:pPr>
            <a:r>
              <a:rPr lang="en-US" sz="2800" b="1" dirty="0">
                <a:latin typeface="+mj-lt"/>
                <a:cs typeface="Times New Roman" pitchFamily="18" charset="0"/>
              </a:rPr>
              <a:t> Constructor </a:t>
            </a:r>
            <a:r>
              <a:rPr lang="en-US" sz="2800" b="1" dirty="0" smtClean="0">
                <a:latin typeface="+mj-lt"/>
                <a:cs typeface="Times New Roman" pitchFamily="18" charset="0"/>
              </a:rPr>
              <a:t>Overloading</a:t>
            </a:r>
            <a:endParaRPr lang="en-US" sz="2800" b="1" dirty="0">
              <a:latin typeface="+mj-lt"/>
              <a:cs typeface="Times New Roman" pitchFamily="18" charset="0"/>
            </a:endParaRPr>
          </a:p>
        </p:txBody>
      </p:sp>
      <p:pic>
        <p:nvPicPr>
          <p:cNvPr id="9219" name="Picture 4" descr="JBIZ044.WMF"/>
          <p:cNvPicPr>
            <a:picLocks noChangeAspect="1"/>
          </p:cNvPicPr>
          <p:nvPr/>
        </p:nvPicPr>
        <p:blipFill>
          <a:blip r:embed="rId3" cstate="print"/>
          <a:srcRect/>
          <a:stretch>
            <a:fillRect/>
          </a:stretch>
        </p:blipFill>
        <p:spPr bwMode="auto">
          <a:xfrm>
            <a:off x="914400" y="2286000"/>
            <a:ext cx="2355850" cy="3422650"/>
          </a:xfrm>
          <a:prstGeom prst="rect">
            <a:avLst/>
          </a:prstGeom>
          <a:noFill/>
          <a:ln w="9525">
            <a:noFill/>
            <a:miter lim="800000"/>
            <a:headEnd/>
            <a:tailEnd/>
          </a:ln>
        </p:spPr>
      </p:pic>
      <p:sp>
        <p:nvSpPr>
          <p:cNvPr id="5" name="Rectangular Callout 4"/>
          <p:cNvSpPr/>
          <p:nvPr/>
        </p:nvSpPr>
        <p:spPr>
          <a:xfrm>
            <a:off x="3276600" y="2133600"/>
            <a:ext cx="3657600" cy="1219200"/>
          </a:xfrm>
          <a:prstGeom prst="wedgeRectCallout">
            <a:avLst>
              <a:gd name="adj1" fmla="val -73893"/>
              <a:gd name="adj2" fmla="val 40990"/>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21" name="TextBox 5"/>
          <p:cNvSpPr txBox="1">
            <a:spLocks noChangeArrowheads="1"/>
          </p:cNvSpPr>
          <p:nvPr/>
        </p:nvSpPr>
        <p:spPr bwMode="auto">
          <a:xfrm>
            <a:off x="3276600" y="2209800"/>
            <a:ext cx="3657600" cy="1016000"/>
          </a:xfrm>
          <a:prstGeom prst="rect">
            <a:avLst/>
          </a:prstGeom>
          <a:noFill/>
          <a:ln w="9525">
            <a:noFill/>
            <a:miter lim="800000"/>
            <a:headEnd/>
            <a:tailEnd/>
          </a:ln>
        </p:spPr>
        <p:txBody>
          <a:bodyPr>
            <a:spAutoFit/>
          </a:bodyPr>
          <a:lstStyle/>
          <a:p>
            <a:r>
              <a:rPr lang="en-US" sz="2000">
                <a:solidFill>
                  <a:srgbClr val="C00000"/>
                </a:solidFill>
                <a:latin typeface="Arial" charset="0"/>
                <a:cs typeface="Arial" charset="0"/>
              </a:rPr>
              <a:t>Let us understand the use of constructor overloading with the help of a program.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215</TotalTime>
  <Words>1162</Words>
  <Application>Microsoft Office PowerPoint</Application>
  <PresentationFormat>On-screen Show (4:3)</PresentationFormat>
  <Paragraphs>437</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Courier New</vt:lpstr>
      <vt:lpstr>Times New Roman</vt:lpstr>
      <vt:lpstr>Trebuchet MS</vt:lpstr>
      <vt:lpstr>Wingdings</vt:lpstr>
      <vt:lpstr>Wingdings 3</vt:lpstr>
      <vt:lpstr>Facet</vt:lpstr>
      <vt:lpstr>Object-Oriented Programming Using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Citrix® XenApp Server 6: -</dc:title>
  <dc:creator>admin</dc:creator>
  <cp:lastModifiedBy>Naveen</cp:lastModifiedBy>
  <cp:revision>31</cp:revision>
  <dcterms:created xsi:type="dcterms:W3CDTF">2011-11-20T13:00:57Z</dcterms:created>
  <dcterms:modified xsi:type="dcterms:W3CDTF">2014-07-04T09:00:05Z</dcterms:modified>
</cp:coreProperties>
</file>