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01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7" r:id="rId20"/>
    <p:sldId id="349" r:id="rId21"/>
    <p:sldId id="350" r:id="rId22"/>
    <p:sldId id="352" r:id="rId23"/>
    <p:sldId id="353" r:id="rId24"/>
    <p:sldId id="355" r:id="rId25"/>
    <p:sldId id="356" r:id="rId26"/>
    <p:sldId id="357" r:id="rId27"/>
    <p:sldId id="358" r:id="rId28"/>
    <p:sldId id="360" r:id="rId29"/>
    <p:sldId id="361" r:id="rId30"/>
    <p:sldId id="362" r:id="rId31"/>
    <p:sldId id="363" r:id="rId32"/>
    <p:sldId id="36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8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81AC3-4A6D-4DC8-84EC-4D54D3BAB5F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08B21-208B-4216-A5F4-75FA8459D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7D0AF-B164-464E-A750-2DCA7D5D911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263890"/>
          </a:xfrm>
          <a:noFill/>
          <a:ln/>
        </p:spPr>
        <p:txBody>
          <a:bodyPr>
            <a:normAutofit lnSpcReduction="10000"/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0883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5AFB28-5BD1-4686-9D53-50F3030C430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266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D8D866-E1F1-43D7-B737-FB99F46C3E8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 Students know what is the structure of Flat dimension. You can initiate the session by asking the following questions:</a:t>
            </a:r>
          </a:p>
          <a:p>
            <a:pPr eaLnBrk="1" hangingPunct="1"/>
            <a:r>
              <a:rPr lang="en-US" smtClean="0"/>
              <a:t>1. What are flat dimension tables? </a:t>
            </a:r>
          </a:p>
          <a:p>
            <a:pPr eaLnBrk="1" hangingPunct="1"/>
            <a:r>
              <a:rPr lang="en-US" smtClean="0"/>
              <a:t>2. What is the structure of flat dimension?</a:t>
            </a:r>
          </a:p>
          <a:p>
            <a:pPr eaLnBrk="1" hangingPunct="1"/>
            <a:r>
              <a:rPr lang="en-US" smtClean="0"/>
              <a:t>3. Given examples of a flat dimension?</a:t>
            </a:r>
          </a:p>
          <a:p>
            <a:pPr eaLnBrk="1" hangingPunct="1"/>
            <a:r>
              <a:rPr lang="en-US" smtClean="0"/>
              <a:t>Next, tell the strategy to load the data into the flat dimension table. You can explain the loading strategy with the help of the example given in SG.</a:t>
            </a:r>
          </a:p>
          <a:p>
            <a:pPr eaLnBrk="1" hangingPunct="1"/>
            <a:r>
              <a:rPr lang="en-US" smtClean="0"/>
              <a:t>Continue this session by asking the following questions:</a:t>
            </a:r>
          </a:p>
          <a:p>
            <a:pPr eaLnBrk="1" hangingPunct="1"/>
            <a:r>
              <a:rPr lang="en-US" smtClean="0"/>
              <a:t>4. What are large flat dimension tables?</a:t>
            </a:r>
          </a:p>
          <a:p>
            <a:pPr eaLnBrk="1" hangingPunct="1"/>
            <a:r>
              <a:rPr lang="en-US" smtClean="0"/>
              <a:t>5. Give examples of large flat dimensions?</a:t>
            </a:r>
          </a:p>
          <a:p>
            <a:pPr eaLnBrk="1" hangingPunct="1"/>
            <a:r>
              <a:rPr lang="en-US" smtClean="0"/>
              <a:t>Then, explain the strategy to load data into the large flat dimension table.</a:t>
            </a:r>
          </a:p>
          <a:p>
            <a:pPr eaLnBrk="1" hangingPunct="1"/>
            <a:r>
              <a:rPr lang="en-US" smtClean="0"/>
              <a:t>Before explaining the strategy to load data into the small dimension table ask the following questions and the tell the strategy to load the data into the dimension table.</a:t>
            </a:r>
          </a:p>
          <a:p>
            <a:pPr eaLnBrk="1" hangingPunct="1"/>
            <a:r>
              <a:rPr lang="en-US" smtClean="0"/>
              <a:t>6. What are small flat dimension tables?</a:t>
            </a:r>
          </a:p>
          <a:p>
            <a:pPr eaLnBrk="1" hangingPunct="1"/>
            <a:r>
              <a:rPr lang="en-US" smtClean="0"/>
              <a:t>7. Give examples of small flat dimension tables.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With the help of these questions, students will be able to recall about flat dimensions, they have learnt in Module I.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Explain this topic with the help of an example given in SG. </a:t>
            </a:r>
          </a:p>
        </p:txBody>
      </p:sp>
    </p:spTree>
    <p:extLst>
      <p:ext uri="{BB962C8B-B14F-4D97-AF65-F5344CB8AC3E}">
        <p14:creationId xmlns:p14="http://schemas.microsoft.com/office/powerpoint/2010/main" val="3439383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7FDF-B9E1-421A-B08A-F884414F5F1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67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B8AA60-44FF-4A3C-A7D4-5368F0E4B97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6144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AA750-6351-40D6-9445-B60C45C6729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383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4984C-E7E6-470C-B469-3DF34EFA78E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100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22562-B621-43BB-A949-4CB4313E311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5816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CD0CA-8111-4279-B79D-08A2CED75D8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691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3830C-108B-4BED-9ED2-0484BC99906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3758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51BEF-3B30-451B-8125-32794F39E0E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329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8ACB3D-3A7C-48E7-A67F-8076B0B2C03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346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293538-0E17-4A3E-9114-BA7F68757A7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127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ECE22-2472-48AD-8D9E-2669D4A51B8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365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7A09A-40C2-4CD5-9812-14E2716219A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705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56AE87-8121-4833-8853-4D7FB50EF2E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5132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096BD-2D07-4F40-85FE-2ABBEF3F343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6948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2F136-75D0-4B2A-AAF3-B1FCE1C32B8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46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FFC1D-40F2-404A-9403-3A5BEA3136B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7434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8AB9A7-3259-4CF7-83F3-89968A9A167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5982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E31C3-1FFF-4A9F-834E-324CB48F12D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8049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8A851-C64F-4A35-A393-046815CB88A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696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4BF03-B06D-4930-96A9-AB67ED1B218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1145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D58B6-043A-4001-B40E-39AC1FEC507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814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FD0E8-2A71-42D2-B25F-D6A2C100A82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67796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05143-4A7C-4178-A281-9AA60EE05E6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858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00271-5979-4F20-BC0E-25677DB1D53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7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1416F-792C-4AA3-BB17-D6325DCB653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2167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88918B-8B31-4870-B72B-6434201A7FB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6697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9DE0D-B6AD-4B8B-949E-FB15D6129BB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69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B08756-50F6-401E-B289-254571CCE7F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02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F31B1-B3B6-4D7B-86D1-D6358EACA6A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9459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03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E211D2-CCBB-4C81-8E4E-718EB0B3CE8B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0" y="1371600"/>
            <a:ext cx="8289925" cy="2514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6600" dirty="0" smtClean="0"/>
              <a:t>Object-Oriented Programming Using C#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733800"/>
            <a:ext cx="8458200" cy="23622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charset="2"/>
              <a:buNone/>
            </a:pPr>
            <a:r>
              <a:rPr lang="en-US" sz="3600" dirty="0" smtClean="0"/>
              <a:t> </a:t>
            </a:r>
          </a:p>
          <a:p>
            <a:pPr algn="ctr"/>
            <a:r>
              <a:rPr lang="en-US" sz="3200" dirty="0" smtClean="0"/>
              <a:t> </a:t>
            </a:r>
            <a:endParaRPr lang="en-US" sz="36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598613"/>
            <a:ext cx="7313612" cy="4570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You can call the delegate by giving the name of the delegate and by passing parameters, if required.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Using delegates is similar to calling methods.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Using Delegate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598613"/>
            <a:ext cx="7313612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following code shows how to use a delegate: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using System;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using System.IO;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Program to write the data to the console and file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namespace Chapter12_Ex1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</a:rPr>
              <a:t>PrintToDevice</a:t>
            </a:r>
            <a:endParaRPr lang="en-US" sz="1800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//Creating the variables of Stream classes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static FileStream </a:t>
            </a:r>
            <a:r>
              <a:rPr lang="en-US" sz="1800" dirty="0" err="1" smtClean="0">
                <a:latin typeface="Courier New" pitchFamily="49" charset="0"/>
              </a:rPr>
              <a:t>FStream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static StreamWriter </a:t>
            </a:r>
            <a:r>
              <a:rPr lang="en-US" sz="1800" dirty="0" err="1" smtClean="0">
                <a:latin typeface="Courier New" pitchFamily="49" charset="0"/>
              </a:rPr>
              <a:t>SWriter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//Defining a Delegate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	//Method to send the string data to respective methods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Using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Delegate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598613"/>
            <a:ext cx="7313612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</a:rPr>
              <a:t>//Removing the content from the buffer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		</a:t>
            </a:r>
            <a:r>
              <a:rPr lang="en-US" sz="1800" dirty="0" err="1" smtClean="0">
                <a:latin typeface="Courier New" pitchFamily="49" charset="0"/>
              </a:rPr>
              <a:t>SWriter.Flush</a:t>
            </a:r>
            <a:r>
              <a:rPr lang="en-US" sz="1800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		</a:t>
            </a:r>
            <a:r>
              <a:rPr lang="en-US" sz="1800" dirty="0" err="1" smtClean="0">
                <a:latin typeface="Courier New" pitchFamily="49" charset="0"/>
              </a:rPr>
              <a:t>SWriter.Close</a:t>
            </a:r>
            <a:r>
              <a:rPr lang="en-US" sz="1800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</a:rPr>
              <a:t>FStream.Close</a:t>
            </a:r>
            <a:r>
              <a:rPr lang="en-US" sz="1800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}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public delegate void </a:t>
            </a:r>
            <a:r>
              <a:rPr lang="en-US" sz="1800" dirty="0" err="1" smtClean="0">
                <a:latin typeface="Courier New" pitchFamily="49" charset="0"/>
              </a:rPr>
              <a:t>PrintData</a:t>
            </a:r>
            <a:r>
              <a:rPr lang="en-US" sz="1800" dirty="0" smtClean="0">
                <a:latin typeface="Courier New" pitchFamily="49" charset="0"/>
              </a:rPr>
              <a:t>(String s);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//Method to print a string to the console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public static void </a:t>
            </a:r>
            <a:r>
              <a:rPr lang="en-US" sz="1800" dirty="0" err="1" smtClean="0">
                <a:latin typeface="Courier New" pitchFamily="49" charset="0"/>
              </a:rPr>
              <a:t>WriteConsole</a:t>
            </a:r>
            <a:r>
              <a:rPr lang="en-US" sz="1800" dirty="0" smtClean="0">
                <a:latin typeface="Courier New" pitchFamily="49" charset="0"/>
              </a:rPr>
              <a:t> (string </a:t>
            </a:r>
            <a:r>
              <a:rPr lang="en-US" sz="1800" dirty="0" err="1" smtClean="0">
                <a:latin typeface="Courier New" pitchFamily="49" charset="0"/>
              </a:rPr>
              <a:t>str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	Console.WriteLine("{0} Console", </a:t>
            </a:r>
            <a:r>
              <a:rPr lang="en-US" sz="1800" dirty="0" err="1" smtClean="0">
                <a:latin typeface="Courier New" pitchFamily="49" charset="0"/>
              </a:rPr>
              <a:t>str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//Method to print a string to a file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public static void </a:t>
            </a:r>
            <a:r>
              <a:rPr lang="en-US" sz="1800" dirty="0" err="1" smtClean="0">
                <a:latin typeface="Courier New" pitchFamily="49" charset="0"/>
              </a:rPr>
              <a:t>WriteFile</a:t>
            </a:r>
            <a:r>
              <a:rPr lang="en-US" sz="1800" dirty="0" smtClean="0">
                <a:latin typeface="Courier New" pitchFamily="49" charset="0"/>
              </a:rPr>
              <a:t> (string s)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Using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Delegate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598613"/>
            <a:ext cx="7313612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//Initializing stream objects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FStream</a:t>
            </a:r>
            <a:r>
              <a:rPr lang="en-US" sz="1800" dirty="0" smtClean="0">
                <a:latin typeface="Courier New" pitchFamily="49" charset="0"/>
              </a:rPr>
              <a:t>  = new FileStream("c:\\StoreData.txt", </a:t>
            </a:r>
            <a:r>
              <a:rPr lang="en-US" sz="1800" dirty="0" err="1" smtClean="0">
                <a:latin typeface="Courier New" pitchFamily="49" charset="0"/>
              </a:rPr>
              <a:t>FileMode.Append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FileAccess.Write</a:t>
            </a:r>
            <a:r>
              <a:rPr lang="en-US" sz="1800" dirty="0" smtClean="0">
                <a:latin typeface="Courier New" pitchFamily="49" charset="0"/>
              </a:rPr>
              <a:t>);	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SWriter</a:t>
            </a:r>
            <a:r>
              <a:rPr lang="en-US" sz="1800" dirty="0" smtClean="0">
                <a:latin typeface="Courier New" pitchFamily="49" charset="0"/>
              </a:rPr>
              <a:t> = new StreamWriter(</a:t>
            </a:r>
            <a:r>
              <a:rPr lang="en-US" sz="1800" dirty="0" err="1" smtClean="0">
                <a:latin typeface="Courier New" pitchFamily="49" charset="0"/>
              </a:rPr>
              <a:t>FStream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s= s + " File";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//Writing a string to the file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	</a:t>
            </a:r>
            <a:r>
              <a:rPr lang="en-US" sz="1800" dirty="0" err="1" smtClean="0">
                <a:latin typeface="Courier New" pitchFamily="49" charset="0"/>
              </a:rPr>
              <a:t>SWriter.WriteLine</a:t>
            </a:r>
            <a:r>
              <a:rPr lang="en-US" sz="1800" dirty="0" smtClean="0">
                <a:latin typeface="Courier New" pitchFamily="49" charset="0"/>
              </a:rPr>
              <a:t>(s);		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public static void </a:t>
            </a:r>
            <a:r>
              <a:rPr lang="en-US" sz="1800" dirty="0" err="1" smtClean="0">
                <a:latin typeface="Courier New" pitchFamily="49" charset="0"/>
              </a:rPr>
              <a:t>DisplayData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PrintData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PMethod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PMethod</a:t>
            </a:r>
            <a:r>
              <a:rPr lang="en-US" sz="1800" dirty="0" smtClean="0">
                <a:latin typeface="Courier New" pitchFamily="49" charset="0"/>
              </a:rPr>
              <a:t> ("This should go to the");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public static void Main()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Using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Delegate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598613"/>
            <a:ext cx="7313612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//Initializing the Delegate object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PrintData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Cn</a:t>
            </a:r>
            <a:r>
              <a:rPr lang="en-US" sz="1800" dirty="0" smtClean="0">
                <a:latin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</a:rPr>
              <a:t>PrintData</a:t>
            </a:r>
            <a:r>
              <a:rPr lang="en-US" sz="1800" dirty="0" smtClean="0">
                <a:latin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</a:rPr>
              <a:t>WriteConsole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PrintData</a:t>
            </a:r>
            <a:r>
              <a:rPr lang="en-US" sz="1800" dirty="0" smtClean="0">
                <a:latin typeface="Courier New" pitchFamily="49" charset="0"/>
              </a:rPr>
              <a:t> Fl = new </a:t>
            </a:r>
            <a:r>
              <a:rPr lang="en-US" sz="1800" dirty="0" err="1" smtClean="0">
                <a:latin typeface="Courier New" pitchFamily="49" charset="0"/>
              </a:rPr>
              <a:t>PrintData</a:t>
            </a:r>
            <a:r>
              <a:rPr lang="en-US" sz="1800" dirty="0" smtClean="0">
                <a:latin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</a:rPr>
              <a:t>WriteFile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//Invoking the </a:t>
            </a:r>
            <a:r>
              <a:rPr lang="en-US" sz="1800" dirty="0" err="1" smtClean="0">
                <a:latin typeface="Courier New" pitchFamily="49" charset="0"/>
              </a:rPr>
              <a:t>DisplayData</a:t>
            </a:r>
            <a:r>
              <a:rPr lang="en-US" sz="1800" dirty="0" smtClean="0">
                <a:latin typeface="Courier New" pitchFamily="49" charset="0"/>
              </a:rPr>
              <a:t> method with the Delegate object as the argument</a:t>
            </a:r>
            <a:r>
              <a:rPr lang="en-US" sz="1800" b="1" dirty="0" smtClean="0">
                <a:latin typeface="Courier New" pitchFamily="49" charset="0"/>
              </a:rPr>
              <a:t>		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//Using Delegate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DisplayData</a:t>
            </a:r>
            <a:r>
              <a:rPr lang="en-US" sz="1800" dirty="0" smtClean="0">
                <a:latin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</a:rPr>
              <a:t>Cn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DisplayData</a:t>
            </a:r>
            <a:r>
              <a:rPr lang="en-US" sz="1800" dirty="0" smtClean="0">
                <a:latin typeface="Courier New" pitchFamily="49" charset="0"/>
              </a:rPr>
              <a:t> (Fl);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Console.ReadLine();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}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}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Using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Delegate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5588" y="1598613"/>
            <a:ext cx="7313612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Delegates are of two types and depending upon the requirement of the application the suitable type of delegate is selected.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two types of delegates are: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</a:rPr>
              <a:t>Single-cast delegate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</a:rPr>
              <a:t>Multicast delegate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Types of Delegates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5588" y="1598613"/>
            <a:ext cx="7313612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2000"/>
              </a:spcBef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A single-cast delegate derives from the </a:t>
            </a:r>
            <a:r>
              <a:rPr lang="en-US" sz="2000" dirty="0" err="1" smtClean="0">
                <a:latin typeface="Courier New" pitchFamily="49" charset="0"/>
              </a:rPr>
              <a:t>System.Delegate</a:t>
            </a:r>
            <a:r>
              <a:rPr lang="en-US" sz="2000" dirty="0" smtClean="0">
                <a:latin typeface="Arial" charset="0"/>
              </a:rPr>
              <a:t> class. </a:t>
            </a:r>
          </a:p>
          <a:p>
            <a:pPr eaLnBrk="1" hangingPunct="1">
              <a:spcBef>
                <a:spcPct val="2000"/>
              </a:spcBef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It contains reference to one method only at a time. </a:t>
            </a: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Types of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Delegates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24200" y="3119438"/>
            <a:ext cx="3276600" cy="3198812"/>
            <a:chOff x="3352800" y="2143354"/>
            <a:chExt cx="3567853" cy="3608139"/>
          </a:xfrm>
        </p:grpSpPr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3435773" y="4952998"/>
              <a:ext cx="1517226" cy="798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Single-Cast Delegate</a:t>
              </a:r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352800" y="4037851"/>
              <a:ext cx="1904929" cy="839810"/>
            </a:xfrm>
            <a:prstGeom prst="roundRect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39059" y="4267053"/>
              <a:ext cx="380294" cy="3814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5181670" y="2143354"/>
              <a:ext cx="1738983" cy="864879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343295" y="4496255"/>
              <a:ext cx="1752812" cy="17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5305632" y="3707570"/>
              <a:ext cx="1575763" cy="51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8" name="TextBox 27"/>
            <p:cNvSpPr txBox="1">
              <a:spLocks noChangeArrowheads="1"/>
            </p:cNvSpPr>
            <p:nvPr/>
          </p:nvSpPr>
          <p:spPr bwMode="auto">
            <a:xfrm>
              <a:off x="5178213" y="2234679"/>
              <a:ext cx="1596813" cy="451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Method()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Types of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Delegates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598613"/>
            <a:ext cx="7313612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A multicast delegate derives from the </a:t>
            </a:r>
            <a:r>
              <a:rPr lang="en-US" sz="2000" dirty="0" err="1" smtClean="0">
                <a:latin typeface="Courier New" pitchFamily="49" charset="0"/>
              </a:rPr>
              <a:t>System.MulticastDelegate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Arial" charset="0"/>
              </a:rPr>
              <a:t>class. </a:t>
            </a: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A multicast delegate can invoke multiple methods at the same time.</a:t>
            </a: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When a multicast delegate is called, it executes all the methods it wraps in the calling order.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methods called by the multicast delegate should not have a return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Types of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Delegates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4343400" y="5715000"/>
            <a:ext cx="137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Multicast Delegate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038600" y="4800600"/>
            <a:ext cx="1905000" cy="838200"/>
          </a:xfrm>
          <a:prstGeom prst="round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24400" y="50292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lowchart: Document 16"/>
          <p:cNvSpPr/>
          <p:nvPr/>
        </p:nvSpPr>
        <p:spPr>
          <a:xfrm>
            <a:off x="5867400" y="2819400"/>
            <a:ext cx="1905000" cy="10668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029200" y="5257800"/>
            <a:ext cx="1752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058694" y="4534694"/>
            <a:ext cx="1447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TextBox 27"/>
          <p:cNvSpPr txBox="1">
            <a:spLocks noChangeArrowheads="1"/>
          </p:cNvSpPr>
          <p:nvPr/>
        </p:nvSpPr>
        <p:spPr bwMode="auto">
          <a:xfrm>
            <a:off x="6096000" y="2971800"/>
            <a:ext cx="144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Method()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2133600" y="2819400"/>
            <a:ext cx="1905000" cy="10668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48000" y="5257800"/>
            <a:ext cx="1752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324894" y="4534694"/>
            <a:ext cx="1447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7" name="TextBox 27"/>
          <p:cNvSpPr txBox="1">
            <a:spLocks noChangeArrowheads="1"/>
          </p:cNvSpPr>
          <p:nvPr/>
        </p:nvSpPr>
        <p:spPr bwMode="auto">
          <a:xfrm>
            <a:off x="2362200" y="2971800"/>
            <a:ext cx="144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Method()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4038600" y="1676400"/>
            <a:ext cx="1905000" cy="10668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3773488" y="3848100"/>
            <a:ext cx="236061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0" name="TextBox 27"/>
          <p:cNvSpPr txBox="1">
            <a:spLocks noChangeArrowheads="1"/>
          </p:cNvSpPr>
          <p:nvPr/>
        </p:nvSpPr>
        <p:spPr bwMode="auto">
          <a:xfrm>
            <a:off x="4267200" y="1828800"/>
            <a:ext cx="144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Method()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Working with Events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598613"/>
            <a:ext cx="7313612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An event</a:t>
            </a:r>
            <a:r>
              <a:rPr lang="en-US" sz="2000" i="1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is an action or occurrence, such as mouse clicks, key presses, mouse movements, or system generated notifications. </a:t>
            </a: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Applications can respond to events when they occur.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Introducing Delegates</a:t>
            </a:r>
          </a:p>
        </p:txBody>
      </p:sp>
      <p:pic>
        <p:nvPicPr>
          <p:cNvPr id="23555" name="Picture 4" descr="CCM01238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209800"/>
            <a:ext cx="15398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loud Callout 5"/>
          <p:cNvSpPr/>
          <p:nvPr/>
        </p:nvSpPr>
        <p:spPr>
          <a:xfrm>
            <a:off x="4724400" y="1905000"/>
            <a:ext cx="3352800" cy="1371600"/>
          </a:xfrm>
          <a:prstGeom prst="cloudCallout">
            <a:avLst>
              <a:gd name="adj1" fmla="val -68074"/>
              <a:gd name="adj2" fmla="val 57025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5105400" y="2286000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Arial" charset="0"/>
                <a:cs typeface="Arial" charset="0"/>
              </a:rPr>
              <a:t>What are delegates?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Working with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Events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598613"/>
            <a:ext cx="7313613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following figure shows the alarm event and handling of the event.</a:t>
            </a:r>
            <a:endParaRPr lang="en-US" sz="2000" dirty="0" smtClean="0">
              <a:latin typeface="Arial" charset="0"/>
              <a:cs typeface="Times New Roman" pitchFamily="18" charset="0"/>
            </a:endParaRP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2743200" y="2438400"/>
            <a:ext cx="5029200" cy="3200400"/>
            <a:chOff x="1728" y="1536"/>
            <a:chExt cx="3168" cy="2016"/>
          </a:xfrm>
        </p:grpSpPr>
        <p:sp>
          <p:nvSpPr>
            <p:cNvPr id="15366" name="Text Box 92"/>
            <p:cNvSpPr txBox="1">
              <a:spLocks noChangeArrowheads="1"/>
            </p:cNvSpPr>
            <p:nvPr/>
          </p:nvSpPr>
          <p:spPr bwMode="auto">
            <a:xfrm>
              <a:off x="1776" y="1584"/>
              <a:ext cx="912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spcBef>
                  <a:spcPct val="2000"/>
                </a:spcBef>
              </a:pPr>
              <a:r>
                <a:rPr lang="en-US" sz="1200">
                  <a:latin typeface="Arial" charset="0"/>
                </a:rPr>
                <a:t>Clock Shows time.</a:t>
              </a:r>
            </a:p>
            <a:p>
              <a:pPr>
                <a:spcBef>
                  <a:spcPct val="2000"/>
                </a:spcBef>
              </a:pPr>
              <a:r>
                <a:rPr lang="en-US" sz="1200">
                  <a:latin typeface="Arial" charset="0"/>
                </a:rPr>
                <a:t>Time is 6 AM.</a:t>
              </a:r>
            </a:p>
          </p:txBody>
        </p:sp>
        <p:sp>
          <p:nvSpPr>
            <p:cNvPr id="15367" name="Text Box 94"/>
            <p:cNvSpPr txBox="1">
              <a:spLocks noChangeArrowheads="1"/>
            </p:cNvSpPr>
            <p:nvPr/>
          </p:nvSpPr>
          <p:spPr bwMode="auto">
            <a:xfrm>
              <a:off x="2192" y="2120"/>
              <a:ext cx="1392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spcBef>
                  <a:spcPct val="2000"/>
                </a:spcBef>
              </a:pPr>
              <a:r>
                <a:rPr lang="en-US" sz="1200">
                  <a:latin typeface="Arial" charset="0"/>
                </a:rPr>
                <a:t>Alarm plays a sound, notifying</a:t>
              </a:r>
            </a:p>
            <a:p>
              <a:pPr>
                <a:spcBef>
                  <a:spcPct val="2000"/>
                </a:spcBef>
              </a:pPr>
              <a:r>
                <a:rPr lang="en-US" sz="1200">
                  <a:latin typeface="Arial" charset="0"/>
                </a:rPr>
                <a:t>everyone that it is 6 AM.</a:t>
              </a:r>
            </a:p>
          </p:txBody>
        </p:sp>
        <p:sp>
          <p:nvSpPr>
            <p:cNvPr id="15368" name="Text Box 95"/>
            <p:cNvSpPr txBox="1">
              <a:spLocks noChangeArrowheads="1"/>
            </p:cNvSpPr>
            <p:nvPr/>
          </p:nvSpPr>
          <p:spPr bwMode="auto">
            <a:xfrm>
              <a:off x="2944" y="2656"/>
              <a:ext cx="1152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spcBef>
                  <a:spcPct val="2000"/>
                </a:spcBef>
              </a:pPr>
              <a:endParaRPr lang="en-US" sz="500">
                <a:latin typeface="Arial" charset="0"/>
              </a:endParaRPr>
            </a:p>
            <a:p>
              <a:pPr>
                <a:spcBef>
                  <a:spcPct val="2000"/>
                </a:spcBef>
              </a:pPr>
              <a:r>
                <a:rPr lang="en-US" sz="1200">
                  <a:latin typeface="Arial" charset="0"/>
                </a:rPr>
                <a:t>You hear the alarm.</a:t>
              </a:r>
            </a:p>
            <a:p>
              <a:pPr>
                <a:spcBef>
                  <a:spcPct val="2000"/>
                </a:spcBef>
              </a:pPr>
              <a:endParaRPr lang="en-US" sz="500">
                <a:latin typeface="Arial" charset="0"/>
              </a:endParaRPr>
            </a:p>
          </p:txBody>
        </p:sp>
        <p:sp>
          <p:nvSpPr>
            <p:cNvPr id="15369" name="Text Box 96"/>
            <p:cNvSpPr txBox="1">
              <a:spLocks noChangeArrowheads="1"/>
            </p:cNvSpPr>
            <p:nvPr/>
          </p:nvSpPr>
          <p:spPr bwMode="auto">
            <a:xfrm>
              <a:off x="3592" y="3168"/>
              <a:ext cx="1200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spcBef>
                  <a:spcPct val="2000"/>
                </a:spcBef>
              </a:pPr>
              <a:r>
                <a:rPr lang="en-US" sz="1200">
                  <a:latin typeface="Arial" charset="0"/>
                </a:rPr>
                <a:t>You get up and get ready</a:t>
              </a:r>
            </a:p>
            <a:p>
              <a:pPr>
                <a:spcBef>
                  <a:spcPct val="2000"/>
                </a:spcBef>
              </a:pPr>
              <a:r>
                <a:rPr lang="en-US" sz="1200">
                  <a:latin typeface="Arial" charset="0"/>
                </a:rPr>
                <a:t>For your school.</a:t>
              </a:r>
            </a:p>
          </p:txBody>
        </p:sp>
        <p:sp>
          <p:nvSpPr>
            <p:cNvPr id="15370" name="Line 97"/>
            <p:cNvSpPr>
              <a:spLocks noChangeShapeType="1"/>
            </p:cNvSpPr>
            <p:nvPr/>
          </p:nvSpPr>
          <p:spPr bwMode="auto">
            <a:xfrm>
              <a:off x="2528" y="1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98"/>
            <p:cNvSpPr>
              <a:spLocks noChangeShapeType="1"/>
            </p:cNvSpPr>
            <p:nvPr/>
          </p:nvSpPr>
          <p:spPr bwMode="auto">
            <a:xfrm>
              <a:off x="3200" y="24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99"/>
            <p:cNvSpPr>
              <a:spLocks noChangeShapeType="1"/>
            </p:cNvSpPr>
            <p:nvPr/>
          </p:nvSpPr>
          <p:spPr bwMode="auto">
            <a:xfrm>
              <a:off x="3872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Rectangle 100"/>
            <p:cNvSpPr>
              <a:spLocks noChangeArrowheads="1"/>
            </p:cNvSpPr>
            <p:nvPr/>
          </p:nvSpPr>
          <p:spPr bwMode="auto">
            <a:xfrm>
              <a:off x="1728" y="1536"/>
              <a:ext cx="3168" cy="2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Working with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Events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598613"/>
            <a:ext cx="7313613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following figure is the generalized representation that explains events and event handling.</a:t>
            </a:r>
            <a:endParaRPr lang="en-US" sz="2000" dirty="0" smtClean="0">
              <a:latin typeface="Arial" charset="0"/>
              <a:cs typeface="Times New Roman" pitchFamily="18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048000" y="2743200"/>
            <a:ext cx="3657600" cy="3352800"/>
            <a:chOff x="2819400" y="2514600"/>
            <a:chExt cx="3657600" cy="3352800"/>
          </a:xfrm>
        </p:grpSpPr>
        <p:sp>
          <p:nvSpPr>
            <p:cNvPr id="14" name="Rectangle 13"/>
            <p:cNvSpPr/>
            <p:nvPr/>
          </p:nvSpPr>
          <p:spPr>
            <a:xfrm>
              <a:off x="2819400" y="25146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91" name="TextBox 14"/>
            <p:cNvSpPr txBox="1">
              <a:spLocks noChangeArrowheads="1"/>
            </p:cNvSpPr>
            <p:nvPr/>
          </p:nvSpPr>
          <p:spPr bwMode="auto">
            <a:xfrm>
              <a:off x="2819400" y="2514600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Arial" charset="0"/>
                  <a:cs typeface="Arial" charset="0"/>
                </a:rPr>
                <a:t>An event occurs in an object.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343400" y="2741613"/>
              <a:ext cx="914400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4954588" y="3048000"/>
              <a:ext cx="60801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38600" y="3352800"/>
              <a:ext cx="2438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95" name="TextBox 26"/>
            <p:cNvSpPr txBox="1">
              <a:spLocks noChangeArrowheads="1"/>
            </p:cNvSpPr>
            <p:nvPr/>
          </p:nvSpPr>
          <p:spPr bwMode="auto">
            <a:xfrm>
              <a:off x="4038600" y="3352800"/>
              <a:ext cx="2438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Arial" charset="0"/>
                  <a:cs typeface="Arial" charset="0"/>
                </a:rPr>
                <a:t>Object notifies everyone that the event has occurred.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4343400"/>
              <a:ext cx="2438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97" name="TextBox 28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2438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Arial" charset="0"/>
                  <a:cs typeface="Arial" charset="0"/>
                </a:rPr>
                <a:t>Someone listens for the event.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38600" y="5334000"/>
              <a:ext cx="2438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99" name="TextBox 30"/>
            <p:cNvSpPr txBox="1">
              <a:spLocks noChangeArrowheads="1"/>
            </p:cNvSpPr>
            <p:nvPr/>
          </p:nvSpPr>
          <p:spPr bwMode="auto">
            <a:xfrm>
              <a:off x="4038600" y="5334000"/>
              <a:ext cx="2438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Arial" charset="0"/>
                  <a:cs typeface="Arial" charset="0"/>
                </a:rPr>
                <a:t>Someone acts upon the event.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5400000">
              <a:off x="5029994" y="41140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5029994" y="51046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Using Delegates with Events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598613"/>
            <a:ext cx="7313612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events are declared and raised in a class and associated with the event handlers using delegates within the same class or other classes. </a:t>
            </a: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Events are part of a class and the same class is used to publish events. </a:t>
            </a: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other classes can subscribe to these events.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following objects are used in the event model: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</a:rPr>
              <a:t>Publisher: Contains the definition of the event and the delegate. The association of the event with the delegate is also specified in the publisher class. 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</a:rPr>
              <a:t>Subscriber: Accepts the event and provides a handler to the event. The delegate of the publisher class invokes the method of the subscriber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Using Delegates with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Events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5588" y="1598613"/>
            <a:ext cx="7313612" cy="4570412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kern="0" dirty="0">
                <a:latin typeface="Arial" charset="0"/>
              </a:rPr>
              <a:t>The following figure shows the mechanism used by the publisher and subscriber objects. 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sz="2000" kern="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sz="2000" kern="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sz="2000" kern="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sz="2000" kern="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sz="2000" kern="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sz="2000" kern="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sz="2000" kern="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sz="2000" kern="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sz="2000" kern="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000" kern="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	</a:t>
            </a:r>
          </a:p>
        </p:txBody>
      </p:sp>
      <p:pic>
        <p:nvPicPr>
          <p:cNvPr id="4100" name="Picture 144" descr="Region Capt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5900" y="2438400"/>
            <a:ext cx="44831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Using Delegates with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Events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598613"/>
            <a:ext cx="7313612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implementation of an event includes:  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</a:rPr>
              <a:t>Event definition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</a:rPr>
              <a:t>Event subscription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</a:rPr>
              <a:t>Event notification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600200"/>
            <a:ext cx="7313613" cy="4570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Defining an Event: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  <a:cs typeface="Times New Roman" pitchFamily="18" charset="0"/>
              </a:rPr>
              <a:t>The definition of the event in a publisher class includes the declaration of the delegate as well as the declaration of the event based on the delegate.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</a:rPr>
              <a:t>The following code snippet defines a delegate named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TimeToRise</a:t>
            </a:r>
            <a:r>
              <a:rPr lang="en-US" sz="1800" dirty="0" smtClean="0">
                <a:latin typeface="Arial" charset="0"/>
              </a:rPr>
              <a:t> and an event named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RingAlarm</a:t>
            </a:r>
            <a:r>
              <a:rPr lang="en-US" sz="1800" dirty="0" smtClean="0">
                <a:latin typeface="Arial" charset="0"/>
              </a:rPr>
              <a:t>, which invokes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TimeToRise</a:t>
            </a:r>
            <a:r>
              <a:rPr lang="en-US" sz="1800" dirty="0" smtClean="0">
                <a:latin typeface="Arial" charset="0"/>
              </a:rPr>
              <a:t> delegate when it is raised: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public delegate void </a:t>
            </a:r>
            <a:r>
              <a:rPr lang="en-US" sz="1600" dirty="0" err="1" smtClean="0">
                <a:latin typeface="Courier New" pitchFamily="49" charset="0"/>
              </a:rPr>
              <a:t>TimeToRise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private event </a:t>
            </a:r>
            <a:r>
              <a:rPr lang="en-US" sz="1600" dirty="0" err="1" smtClean="0">
                <a:latin typeface="Courier New" pitchFamily="49" charset="0"/>
              </a:rPr>
              <a:t>TimeToRise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RingAlarm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Using Delegates with Events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600200"/>
            <a:ext cx="7313612" cy="4570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Subscribing to an Event: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</a:rPr>
              <a:t>The event of the publisher class needs to be associated with its handler. 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</a:rPr>
              <a:t>The event handler method is associated with the event by using the delegate.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</a:rPr>
              <a:t>When the publisher object raises the event, the subscribing object associates the method, which needs to be called. 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</a:rPr>
              <a:t>The following code snippet shows how the </a:t>
            </a:r>
            <a:r>
              <a:rPr lang="en-US" sz="1800" dirty="0" smtClean="0">
                <a:latin typeface="Courier New" pitchFamily="49" charset="0"/>
              </a:rPr>
              <a:t>Student</a:t>
            </a:r>
            <a:r>
              <a:rPr lang="en-US" sz="1800" dirty="0" smtClean="0">
                <a:latin typeface="Arial" charset="0"/>
              </a:rPr>
              <a:t> class subscribes to the event named </a:t>
            </a:r>
            <a:r>
              <a:rPr lang="en-US" sz="1800" dirty="0" err="1" smtClean="0">
                <a:latin typeface="Courier New" pitchFamily="49" charset="0"/>
              </a:rPr>
              <a:t>TimeToRise</a:t>
            </a:r>
            <a:r>
              <a:rPr lang="en-US" sz="1800" dirty="0" smtClean="0">
                <a:latin typeface="Arial" charset="0"/>
              </a:rPr>
              <a:t>: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Student PD= new Student();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RingAlarm</a:t>
            </a:r>
            <a:r>
              <a:rPr lang="en-US" sz="1600" dirty="0" smtClean="0">
                <a:latin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</a:rPr>
              <a:t>TimeToRise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PD.WakeUp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Using Delegates with Events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Using Delegates with Events (Contd.)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0" y="1600200"/>
            <a:ext cx="7313613" cy="45704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kern="0" dirty="0">
                <a:latin typeface="Arial" charset="0"/>
                <a:cs typeface="Times New Roman" pitchFamily="18" charset="0"/>
              </a:rPr>
              <a:t>Notifying Subscribers to an Event: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sz="1800" kern="0" dirty="0">
                <a:latin typeface="Arial" charset="0"/>
              </a:rPr>
              <a:t>The subscriber object notifies the subscriber object to the publisher object. The event is raised to notify the handler.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sz="1800" kern="0" dirty="0">
                <a:latin typeface="Arial" charset="0"/>
              </a:rPr>
              <a:t>To notify the event to the subscribers of the </a:t>
            </a: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RingAlarm</a:t>
            </a:r>
            <a:r>
              <a:rPr lang="en-US" sz="1800" kern="0" dirty="0">
                <a:latin typeface="Arial" charset="0"/>
              </a:rPr>
              <a:t> event, use the following code snippet: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</a:rPr>
              <a:t>if (</a:t>
            </a:r>
            <a:r>
              <a:rPr lang="en-US" sz="1600" kern="0" dirty="0" err="1">
                <a:latin typeface="Courier New" pitchFamily="49" charset="0"/>
              </a:rPr>
              <a:t>RingAlarm</a:t>
            </a:r>
            <a:r>
              <a:rPr lang="en-US" sz="1600" kern="0" dirty="0">
                <a:latin typeface="Courier New" pitchFamily="49" charset="0"/>
              </a:rPr>
              <a:t> != null)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</a:rPr>
              <a:t>{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</a:rPr>
              <a:t>	</a:t>
            </a:r>
            <a:r>
              <a:rPr lang="en-US" sz="1600" kern="0" dirty="0" err="1">
                <a:latin typeface="Courier New" pitchFamily="49" charset="0"/>
              </a:rPr>
              <a:t>RingAlarm</a:t>
            </a:r>
            <a:r>
              <a:rPr lang="en-US" sz="1600" kern="0" dirty="0">
                <a:latin typeface="Courier New" pitchFamily="49" charset="0"/>
              </a:rPr>
              <a:t>( );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600200"/>
            <a:ext cx="7313613" cy="4570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following code is an example of using delegates with events: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using System;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delegate void </a:t>
            </a:r>
            <a:r>
              <a:rPr lang="en-US" sz="1800" dirty="0" err="1" smtClean="0">
                <a:latin typeface="Courier New" pitchFamily="49" charset="0"/>
              </a:rPr>
              <a:t>EventDelegate</a:t>
            </a:r>
            <a:r>
              <a:rPr lang="en-US" sz="1800" dirty="0" smtClean="0">
                <a:latin typeface="Courier New" pitchFamily="49" charset="0"/>
              </a:rPr>
              <a:t>();  </a:t>
            </a:r>
          </a:p>
          <a:p>
            <a:pPr lvl="2" eaLnBrk="1" hangingPunct="1"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</a:rPr>
              <a:t>EventClass</a:t>
            </a:r>
            <a:endParaRPr lang="en-US" sz="1800" dirty="0" smtClean="0"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public event </a:t>
            </a:r>
            <a:r>
              <a:rPr lang="en-US" sz="1800" dirty="0" err="1" smtClean="0">
                <a:latin typeface="Courier New" pitchFamily="49" charset="0"/>
              </a:rPr>
              <a:t>EventDelegate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MyEvent</a:t>
            </a:r>
            <a:r>
              <a:rPr lang="en-US" sz="1800" dirty="0" smtClean="0">
                <a:latin typeface="Courier New" pitchFamily="49" charset="0"/>
              </a:rPr>
              <a:t>;   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public void </a:t>
            </a:r>
            <a:r>
              <a:rPr lang="en-US" sz="1800" dirty="0" err="1" smtClean="0">
                <a:latin typeface="Courier New" pitchFamily="49" charset="0"/>
              </a:rPr>
              <a:t>OnMyEvent</a:t>
            </a:r>
            <a:r>
              <a:rPr lang="en-US" sz="1800" dirty="0" smtClean="0">
                <a:latin typeface="Courier New" pitchFamily="49" charset="0"/>
              </a:rPr>
              <a:t>()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	{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if (</a:t>
            </a:r>
            <a:r>
              <a:rPr lang="en-US" sz="1800" dirty="0" err="1" smtClean="0">
                <a:latin typeface="Courier New" pitchFamily="49" charset="0"/>
              </a:rPr>
              <a:t>MyEvent</a:t>
            </a:r>
            <a:r>
              <a:rPr lang="en-US" sz="1800" dirty="0" smtClean="0">
                <a:latin typeface="Courier New" pitchFamily="49" charset="0"/>
              </a:rPr>
              <a:t> != null) {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</a:rPr>
              <a:t>MyEvent</a:t>
            </a:r>
            <a:r>
              <a:rPr lang="en-US" sz="1800" dirty="0" smtClean="0">
                <a:latin typeface="Courier New" pitchFamily="49" charset="0"/>
              </a:rPr>
              <a:t>(); }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	}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Using Delegates with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Events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600200"/>
            <a:ext cx="7313613" cy="4570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</a:rPr>
              <a:t>MainClass</a:t>
            </a:r>
            <a:endParaRPr lang="en-US" sz="1800" dirty="0" smtClean="0"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static void handler()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{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Console.WriteLine("Event occurred");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public static void Main()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{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</a:rPr>
              <a:t>EventClass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eventclass</a:t>
            </a:r>
            <a:r>
              <a:rPr lang="en-US" sz="1800" dirty="0" smtClean="0">
                <a:latin typeface="Courier New" pitchFamily="49" charset="0"/>
              </a:rPr>
              <a:t> = new 			</a:t>
            </a:r>
            <a:r>
              <a:rPr lang="en-US" sz="1800" dirty="0" err="1" smtClean="0">
                <a:latin typeface="Courier New" pitchFamily="49" charset="0"/>
              </a:rPr>
              <a:t>EventClass</a:t>
            </a:r>
            <a:r>
              <a:rPr lang="en-US" sz="1800" dirty="0" smtClean="0">
                <a:latin typeface="Courier New" pitchFamily="49" charset="0"/>
              </a:rPr>
              <a:t>();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</a:rPr>
              <a:t>eventclass.MyEvent</a:t>
            </a:r>
            <a:r>
              <a:rPr lang="en-US" sz="1800" dirty="0" smtClean="0">
                <a:latin typeface="Courier New" pitchFamily="49" charset="0"/>
              </a:rPr>
              <a:t> += handler; 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</a:rPr>
              <a:t>eventclass.OnMyEvent</a:t>
            </a:r>
            <a:r>
              <a:rPr lang="en-US" sz="1800" dirty="0" smtClean="0">
                <a:latin typeface="Courier New" pitchFamily="49" charset="0"/>
              </a:rPr>
              <a:t>();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Console.ReadLine();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Using Delegates with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Events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Introducing Delegates (Contd.)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598613"/>
            <a:ext cx="7313612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Delegates in C# allow you to dynamically change the reference to the methods in a class. </a:t>
            </a: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A delegate is a reference type variable, which holds the reference to a method.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Delegates are a general-purpose mechanism for indirectly calling methods at runtime.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To implement delegates in your application you need to declare delegates, instantiate delegates and use delegates.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2000" dirty="0" smtClean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600200"/>
            <a:ext cx="7313612" cy="4570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methods that subscribe an event might expect some input to be passed.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event class can have these inputs at runtime on which the subscribing method works.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To pass values to a subscribing method, you need to enclose the parameters in a single class.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single class supplies a special method called the </a:t>
            </a:r>
            <a:r>
              <a:rPr lang="en-US" sz="2000" dirty="0" err="1" smtClean="0">
                <a:latin typeface="Arial" charset="0"/>
              </a:rPr>
              <a:t>accessor</a:t>
            </a:r>
            <a:r>
              <a:rPr lang="en-US" sz="2000" dirty="0" smtClean="0">
                <a:latin typeface="Arial" charset="0"/>
              </a:rPr>
              <a:t> method to retrieve the value.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3988" y="712788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Passing Event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600200"/>
            <a:ext cx="7313612" cy="4570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following code snippet passes the information about time to the subscriber through the event: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public 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TimeInfoEventArgs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EventArgs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private int Hour;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private int Minute;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private int Second;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public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TimeInfoEventArgs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int Hour, int Minute, int Second)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this.Hour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=Hour;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this.Minute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=Minute;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this.Second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=Second;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53988" y="712788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Passing Event Parameters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600200"/>
            <a:ext cx="7313612" cy="4570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int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GetHour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return Hour;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public int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GetMinute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return Minute;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public int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GetSecond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return Second;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3988" y="712788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Passing Event Parameters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Introducing Delegates (Contd.)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352800" y="2057400"/>
            <a:ext cx="3733800" cy="3357563"/>
            <a:chOff x="3352800" y="2057400"/>
            <a:chExt cx="3733800" cy="3357563"/>
          </a:xfrm>
        </p:grpSpPr>
        <p:sp>
          <p:nvSpPr>
            <p:cNvPr id="25605" name="TextBox 3"/>
            <p:cNvSpPr txBox="1">
              <a:spLocks noChangeArrowheads="1"/>
            </p:cNvSpPr>
            <p:nvPr/>
          </p:nvSpPr>
          <p:spPr bwMode="auto">
            <a:xfrm>
              <a:off x="3657600" y="4953000"/>
              <a:ext cx="1295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Delegate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52800" y="4038600"/>
              <a:ext cx="1905000" cy="838200"/>
            </a:xfrm>
            <a:prstGeom prst="roundRect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38600" y="4267200"/>
              <a:ext cx="3810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5181600" y="2057400"/>
              <a:ext cx="1905000" cy="10668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343400" y="4495800"/>
              <a:ext cx="1752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372894" y="3772694"/>
              <a:ext cx="1447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11" name="TextBox 27"/>
            <p:cNvSpPr txBox="1">
              <a:spLocks noChangeArrowheads="1"/>
            </p:cNvSpPr>
            <p:nvPr/>
          </p:nvSpPr>
          <p:spPr bwMode="auto">
            <a:xfrm>
              <a:off x="5410200" y="2209800"/>
              <a:ext cx="1447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Method()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Declaring Delegates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598613"/>
            <a:ext cx="7313612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methods that can be referenced by a delegate are determined by the delegate declaration. </a:t>
            </a: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delegate can refer to the methods, which have the same signature as that of the delegate.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You can declare a delegate by using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delegate</a:t>
            </a:r>
            <a:r>
              <a:rPr lang="en-US" sz="2000" dirty="0" smtClean="0">
                <a:latin typeface="Arial" charset="0"/>
              </a:rPr>
              <a:t> keyword.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Following is the syntax of delegate declaration:</a:t>
            </a:r>
          </a:p>
          <a:p>
            <a:pPr marL="457200" lvl="1" indent="0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delegate&lt;return type&gt;&lt;delegate-name&gt;(&lt;parameter list&gt;)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2000" dirty="0" smtClean="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sz="2000" dirty="0" smtClean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Declaring Delegates (Contd.)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598613"/>
            <a:ext cx="7313612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following line of code shows a delegate declaration: 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 public delegate void </a:t>
            </a:r>
            <a:r>
              <a:rPr lang="en-US" sz="1800" dirty="0" err="1" smtClean="0">
                <a:latin typeface="Courier New" pitchFamily="49" charset="0"/>
              </a:rPr>
              <a:t>MyDelegate</a:t>
            </a:r>
            <a:r>
              <a:rPr lang="en-US" sz="1800" dirty="0" smtClean="0">
                <a:latin typeface="Courier New" pitchFamily="49" charset="0"/>
              </a:rPr>
              <a:t> (string 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Instantiating Delegates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598613"/>
            <a:ext cx="7313612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To instantiate a delegate, assign the address of the required method to the delegate object.</a:t>
            </a: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This can be done by calling the constructor of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delegate</a:t>
            </a:r>
            <a:r>
              <a:rPr lang="en-US" sz="2000" dirty="0" smtClean="0">
                <a:latin typeface="Arial" charset="0"/>
              </a:rPr>
              <a:t> class and passing the method name.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Instantiating Delegates (Contd.)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598613"/>
            <a:ext cx="7313612" cy="4570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</a:rPr>
              <a:t>The following code snippet shows how to assign the address of a method to a delegate variable:</a:t>
            </a:r>
          </a:p>
          <a:p>
            <a:pPr marL="465138" lvl="1" indent="-7938"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public void </a:t>
            </a:r>
            <a:r>
              <a:rPr lang="en-US" sz="1800" dirty="0" err="1" smtClean="0">
                <a:latin typeface="Courier New" pitchFamily="49" charset="0"/>
              </a:rPr>
              <a:t>DelegateFunction</a:t>
            </a:r>
            <a:r>
              <a:rPr lang="en-US" sz="1800" dirty="0" smtClean="0">
                <a:latin typeface="Courier New" pitchFamily="49" charset="0"/>
              </a:rPr>
              <a:t>(string </a:t>
            </a:r>
            <a:r>
              <a:rPr lang="en-US" sz="1800" dirty="0" err="1" smtClean="0">
                <a:latin typeface="Courier New" pitchFamily="49" charset="0"/>
              </a:rPr>
              <a:t>PassValue</a:t>
            </a:r>
            <a:r>
              <a:rPr lang="en-US" sz="1800" dirty="0" smtClean="0">
                <a:latin typeface="Courier New" pitchFamily="49" charset="0"/>
              </a:rPr>
              <a:t>)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{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   // Method implementation Here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}</a:t>
            </a:r>
          </a:p>
          <a:p>
            <a:pPr marL="465138" lvl="1" indent="-7938"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//Delegate Declaration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   public delegate void </a:t>
            </a:r>
            <a:r>
              <a:rPr lang="en-US" sz="1800" dirty="0" err="1" smtClean="0">
                <a:latin typeface="Courier New" pitchFamily="49" charset="0"/>
              </a:rPr>
              <a:t>MyDelegate</a:t>
            </a:r>
            <a:r>
              <a:rPr lang="en-US" sz="1800" dirty="0" smtClean="0">
                <a:latin typeface="Courier New" pitchFamily="49" charset="0"/>
              </a:rPr>
              <a:t>(string </a:t>
            </a:r>
            <a:r>
              <a:rPr lang="en-US" sz="1800" dirty="0" err="1" smtClean="0">
                <a:latin typeface="Courier New" pitchFamily="49" charset="0"/>
              </a:rPr>
              <a:t>ArgValue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marL="465138" lvl="1" indent="-7938"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public void </a:t>
            </a:r>
            <a:r>
              <a:rPr lang="en-US" sz="1800" dirty="0" err="1" smtClean="0">
                <a:latin typeface="Courier New" pitchFamily="49" charset="0"/>
              </a:rPr>
              <a:t>UseMethod</a:t>
            </a:r>
            <a:r>
              <a:rPr lang="en-US" sz="1800" dirty="0" smtClean="0">
                <a:latin typeface="Courier New" pitchFamily="49" charset="0"/>
              </a:rPr>
              <a:t>()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marL="465138" lvl="1" indent="-7938"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//Delegate Instantiation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MyDelegate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DelegateObject</a:t>
            </a:r>
            <a:r>
              <a:rPr lang="en-US" sz="1800" dirty="0" smtClean="0">
                <a:latin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</a:rPr>
              <a:t>MyDelegate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DelegateFunction</a:t>
            </a:r>
            <a:r>
              <a:rPr lang="en-US" sz="1800" dirty="0" smtClean="0">
                <a:latin typeface="Courier New" pitchFamily="49" charset="0"/>
              </a:rPr>
              <a:t>);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598613"/>
            <a:ext cx="7315200" cy="4570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In this session, you will learn to:</a:t>
            </a:r>
            <a:endParaRPr lang="en-US" sz="2000" dirty="0" smtClean="0">
              <a:latin typeface="Arial" charset="0"/>
            </a:endParaRP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</a:rPr>
              <a:t>Implement delegates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</a:rPr>
              <a:t>Implement multicast delegates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</a:rPr>
              <a:t>Use delegates with events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</a:rP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1362</Words>
  <Application>Microsoft Office PowerPoint</Application>
  <PresentationFormat>On-screen Show (4:3)</PresentationFormat>
  <Paragraphs>292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Constantia</vt:lpstr>
      <vt:lpstr>Courier New</vt:lpstr>
      <vt:lpstr>Times New Roman</vt:lpstr>
      <vt:lpstr>Wingdings</vt:lpstr>
      <vt:lpstr>Wingdings 2</vt:lpstr>
      <vt:lpstr>Flow</vt:lpstr>
      <vt:lpstr>Object-Oriented Programming Using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Citrix® XenApp Server 6: -</dc:title>
  <dc:creator>admin</dc:creator>
  <cp:lastModifiedBy>Naveen</cp:lastModifiedBy>
  <cp:revision>30</cp:revision>
  <dcterms:created xsi:type="dcterms:W3CDTF">2011-11-20T13:00:57Z</dcterms:created>
  <dcterms:modified xsi:type="dcterms:W3CDTF">2014-07-07T06:14:13Z</dcterms:modified>
</cp:coreProperties>
</file>