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301" r:id="rId2"/>
    <p:sldId id="329" r:id="rId3"/>
    <p:sldId id="330" r:id="rId4"/>
    <p:sldId id="332" r:id="rId5"/>
    <p:sldId id="333" r:id="rId6"/>
    <p:sldId id="334" r:id="rId7"/>
    <p:sldId id="335" r:id="rId8"/>
    <p:sldId id="336" r:id="rId9"/>
    <p:sldId id="337" r:id="rId10"/>
    <p:sldId id="338" r:id="rId11"/>
    <p:sldId id="339" r:id="rId12"/>
    <p:sldId id="341" r:id="rId13"/>
    <p:sldId id="342" r:id="rId14"/>
    <p:sldId id="343" r:id="rId15"/>
    <p:sldId id="344" r:id="rId16"/>
    <p:sldId id="345" r:id="rId17"/>
    <p:sldId id="346" r:id="rId18"/>
    <p:sldId id="347" r:id="rId19"/>
    <p:sldId id="348" r:id="rId20"/>
    <p:sldId id="349" r:id="rId21"/>
    <p:sldId id="350" r:id="rId22"/>
    <p:sldId id="351" r:id="rId23"/>
    <p:sldId id="352" r:id="rId24"/>
    <p:sldId id="353" r:id="rId25"/>
    <p:sldId id="354" r:id="rId26"/>
    <p:sldId id="356" r:id="rId27"/>
    <p:sldId id="357" r:id="rId28"/>
    <p:sldId id="358" r:id="rId29"/>
    <p:sldId id="359" r:id="rId30"/>
    <p:sldId id="360" r:id="rId31"/>
    <p:sldId id="361" r:id="rId32"/>
    <p:sldId id="365" r:id="rId33"/>
    <p:sldId id="367" r:id="rId34"/>
    <p:sldId id="368" r:id="rId35"/>
    <p:sldId id="369" r:id="rId36"/>
    <p:sldId id="370" r:id="rId37"/>
    <p:sldId id="371" r:id="rId38"/>
    <p:sldId id="372" r:id="rId39"/>
    <p:sldId id="373" r:id="rId40"/>
    <p:sldId id="374" r:id="rId41"/>
    <p:sldId id="376" r:id="rId42"/>
    <p:sldId id="377" r:id="rId43"/>
    <p:sldId id="378" r:id="rId44"/>
    <p:sldId id="379" r:id="rId45"/>
    <p:sldId id="381" r:id="rId46"/>
    <p:sldId id="382" r:id="rId47"/>
    <p:sldId id="383" r:id="rId48"/>
    <p:sldId id="384" r:id="rId49"/>
    <p:sldId id="385" r:id="rId50"/>
    <p:sldId id="386" r:id="rId51"/>
    <p:sldId id="387" r:id="rId52"/>
    <p:sldId id="388" r:id="rId53"/>
    <p:sldId id="390" r:id="rId54"/>
    <p:sldId id="391" r:id="rId55"/>
    <p:sldId id="394" r:id="rId56"/>
    <p:sldId id="395" r:id="rId57"/>
    <p:sldId id="396" r:id="rId58"/>
    <p:sldId id="397" r:id="rId59"/>
    <p:sldId id="398" r:id="rId60"/>
    <p:sldId id="399" r:id="rId61"/>
    <p:sldId id="400" r:id="rId62"/>
    <p:sldId id="401" r:id="rId63"/>
    <p:sldId id="402" r:id="rId64"/>
    <p:sldId id="403" r:id="rId65"/>
    <p:sldId id="404" r:id="rId66"/>
    <p:sldId id="405"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07" autoAdjust="0"/>
  </p:normalViewPr>
  <p:slideViewPr>
    <p:cSldViewPr>
      <p:cViewPr varScale="1">
        <p:scale>
          <a:sx n="70" d="100"/>
          <a:sy n="70" d="100"/>
        </p:scale>
        <p:origin x="138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D81AC3-4A6D-4DC8-84EC-4D54D3BAB5F5}" type="datetimeFigureOut">
              <a:rPr lang="en-US" smtClean="0"/>
              <a:pPr/>
              <a:t>7/7/2014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A08B21-208B-4216-A5F4-75FA8459D3F9}" type="slidenum">
              <a:rPr lang="en-US" smtClean="0"/>
              <a:pPr/>
              <a:t>‹#›</a:t>
            </a:fld>
            <a:endParaRPr lang="en-US"/>
          </a:p>
        </p:txBody>
      </p:sp>
    </p:spTree>
    <p:extLst>
      <p:ext uri="{BB962C8B-B14F-4D97-AF65-F5344CB8AC3E}">
        <p14:creationId xmlns:p14="http://schemas.microsoft.com/office/powerpoint/2010/main" val="1201861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9E7D0AF-B164-464E-A750-2DCA7D5D9115}" type="slidenum">
              <a:rPr lang="en-US" smtClean="0"/>
              <a:pPr/>
              <a:t>1</a:t>
            </a:fld>
            <a:endParaRPr lang="en-US" smtClean="0"/>
          </a:p>
        </p:txBody>
      </p:sp>
      <p:sp>
        <p:nvSpPr>
          <p:cNvPr id="41987" name="Rectangle 2"/>
          <p:cNvSpPr>
            <a:spLocks noGrp="1" noRot="1" noChangeAspect="1" noChangeArrowheads="1" noTextEdit="1"/>
          </p:cNvSpPr>
          <p:nvPr>
            <p:ph type="sldImg"/>
          </p:nvPr>
        </p:nvSpPr>
        <p:spPr>
          <a:xfrm>
            <a:off x="1143000" y="687388"/>
            <a:ext cx="4572000" cy="3429000"/>
          </a:xfrm>
          <a:ln/>
        </p:spPr>
      </p:sp>
      <p:sp>
        <p:nvSpPr>
          <p:cNvPr id="41988" name="Rectangle 3"/>
          <p:cNvSpPr>
            <a:spLocks noGrp="1" noChangeArrowheads="1"/>
          </p:cNvSpPr>
          <p:nvPr>
            <p:ph type="body" idx="1"/>
          </p:nvPr>
        </p:nvSpPr>
        <p:spPr>
          <a:xfrm>
            <a:off x="914711" y="4344025"/>
            <a:ext cx="5028579" cy="263890"/>
          </a:xfrm>
          <a:noFill/>
          <a:ln/>
        </p:spPr>
        <p:txBody>
          <a:bodyPr>
            <a:normAutofit lnSpcReduction="10000"/>
          </a:bodyPr>
          <a:lstStyle/>
          <a:p>
            <a:pPr eaLnBrk="1" hangingPunct="1"/>
            <a:endParaRPr lang="en-US" smtClean="0"/>
          </a:p>
        </p:txBody>
      </p:sp>
    </p:spTree>
    <p:extLst>
      <p:ext uri="{BB962C8B-B14F-4D97-AF65-F5344CB8AC3E}">
        <p14:creationId xmlns:p14="http://schemas.microsoft.com/office/powerpoint/2010/main" val="3218698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055"/>
          <p:cNvSpPr>
            <a:spLocks noGrp="1" noChangeArrowheads="1"/>
          </p:cNvSpPr>
          <p:nvPr>
            <p:ph type="sldNum" sz="quarter" idx="5"/>
          </p:nvPr>
        </p:nvSpPr>
        <p:spPr>
          <a:noFill/>
        </p:spPr>
        <p:txBody>
          <a:bodyPr/>
          <a:lstStyle/>
          <a:p>
            <a:fld id="{E58638E0-FF68-4F68-86AF-440A0A236256}" type="slidenum">
              <a:rPr lang="en-US" smtClean="0"/>
              <a:pPr/>
              <a:t>10</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1120664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055"/>
          <p:cNvSpPr>
            <a:spLocks noGrp="1" noChangeArrowheads="1"/>
          </p:cNvSpPr>
          <p:nvPr>
            <p:ph type="sldNum" sz="quarter" idx="5"/>
          </p:nvPr>
        </p:nvSpPr>
        <p:spPr>
          <a:noFill/>
        </p:spPr>
        <p:txBody>
          <a:bodyPr/>
          <a:lstStyle/>
          <a:p>
            <a:fld id="{A16303BC-2EC3-48AB-93E9-40AAC1EF5F70}" type="slidenum">
              <a:rPr lang="en-US" smtClean="0"/>
              <a:pPr/>
              <a:t>11</a:t>
            </a:fld>
            <a:endParaRPr lang="en-US" smtClean="0"/>
          </a:p>
        </p:txBody>
      </p:sp>
      <p:sp>
        <p:nvSpPr>
          <p:cNvPr id="48131" name="Rectangle 3074"/>
          <p:cNvSpPr>
            <a:spLocks noGrp="1" noRot="1" noChangeAspect="1" noChangeArrowheads="1" noTextEdit="1"/>
          </p:cNvSpPr>
          <p:nvPr>
            <p:ph type="sldImg"/>
          </p:nvPr>
        </p:nvSpPr>
        <p:spPr>
          <a:solidFill>
            <a:srgbClr val="FFFFFF"/>
          </a:solidFill>
          <a:ln/>
        </p:spPr>
      </p:sp>
      <p:sp>
        <p:nvSpPr>
          <p:cNvPr id="48132" name="Rectangle 3075"/>
          <p:cNvSpPr>
            <a:spLocks noGrp="1" noChangeArrowheads="1"/>
          </p:cNvSpPr>
          <p:nvPr>
            <p:ph type="body" idx="1"/>
          </p:nvPr>
        </p:nvSpPr>
        <p:spPr>
          <a:solidFill>
            <a:srgbClr val="FFFFFF"/>
          </a:solidFill>
          <a:ln>
            <a:solidFill>
              <a:srgbClr val="000000"/>
            </a:solidFill>
          </a:ln>
        </p:spPr>
        <p:txBody>
          <a:bodyPr/>
          <a:lstStyle/>
          <a:p>
            <a:pPr marL="228600" indent="-228600" eaLnBrk="1" hangingPunct="1"/>
            <a:endParaRPr lang="en-US" dirty="0" smtClean="0"/>
          </a:p>
        </p:txBody>
      </p:sp>
    </p:spTree>
    <p:extLst>
      <p:ext uri="{BB962C8B-B14F-4D97-AF65-F5344CB8AC3E}">
        <p14:creationId xmlns:p14="http://schemas.microsoft.com/office/powerpoint/2010/main" val="3910638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55"/>
          <p:cNvSpPr>
            <a:spLocks noGrp="1" noChangeArrowheads="1"/>
          </p:cNvSpPr>
          <p:nvPr>
            <p:ph type="sldNum" sz="quarter" idx="5"/>
          </p:nvPr>
        </p:nvSpPr>
        <p:spPr>
          <a:noFill/>
        </p:spPr>
        <p:txBody>
          <a:bodyPr/>
          <a:lstStyle/>
          <a:p>
            <a:fld id="{7574D739-2980-4327-B245-CAB057E6F699}" type="slidenum">
              <a:rPr lang="en-US" smtClean="0"/>
              <a:pPr/>
              <a:t>12</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642684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055"/>
          <p:cNvSpPr>
            <a:spLocks noGrp="1" noChangeArrowheads="1"/>
          </p:cNvSpPr>
          <p:nvPr>
            <p:ph type="sldNum" sz="quarter" idx="5"/>
          </p:nvPr>
        </p:nvSpPr>
        <p:spPr>
          <a:noFill/>
        </p:spPr>
        <p:txBody>
          <a:bodyPr/>
          <a:lstStyle/>
          <a:p>
            <a:fld id="{D1561A84-3B50-4370-A377-E964C358C5FC}" type="slidenum">
              <a:rPr lang="en-US" smtClean="0"/>
              <a:pPr/>
              <a:t>13</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3797716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055"/>
          <p:cNvSpPr>
            <a:spLocks noGrp="1" noChangeArrowheads="1"/>
          </p:cNvSpPr>
          <p:nvPr>
            <p:ph type="sldNum" sz="quarter" idx="5"/>
          </p:nvPr>
        </p:nvSpPr>
        <p:spPr>
          <a:noFill/>
        </p:spPr>
        <p:txBody>
          <a:bodyPr/>
          <a:lstStyle/>
          <a:p>
            <a:fld id="{7DE034B8-46DD-4F2B-8234-48E4DB20C79D}" type="slidenum">
              <a:rPr lang="en-US" smtClean="0"/>
              <a:pPr/>
              <a:t>14</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2703272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055"/>
          <p:cNvSpPr>
            <a:spLocks noGrp="1" noChangeArrowheads="1"/>
          </p:cNvSpPr>
          <p:nvPr>
            <p:ph type="sldNum" sz="quarter" idx="5"/>
          </p:nvPr>
        </p:nvSpPr>
        <p:spPr>
          <a:noFill/>
        </p:spPr>
        <p:txBody>
          <a:bodyPr/>
          <a:lstStyle/>
          <a:p>
            <a:fld id="{8A26C01A-E3D4-4126-9F1D-D867F6DD878D}" type="slidenum">
              <a:rPr lang="en-US" smtClean="0"/>
              <a:pPr/>
              <a:t>15</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3284167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055"/>
          <p:cNvSpPr txBox="1">
            <a:spLocks noGrp="1" noChangeArrowheads="1"/>
          </p:cNvSpPr>
          <p:nvPr/>
        </p:nvSpPr>
        <p:spPr bwMode="auto">
          <a:xfrm>
            <a:off x="3885710" y="8686358"/>
            <a:ext cx="2972290" cy="457643"/>
          </a:xfrm>
          <a:prstGeom prst="rect">
            <a:avLst/>
          </a:prstGeom>
          <a:noFill/>
          <a:ln w="9525">
            <a:noFill/>
            <a:miter lim="800000"/>
            <a:headEnd/>
            <a:tailEnd/>
          </a:ln>
        </p:spPr>
        <p:txBody>
          <a:bodyPr anchor="b"/>
          <a:lstStyle/>
          <a:p>
            <a:pPr algn="r"/>
            <a:fld id="{6F5B85C2-38BF-4E0D-91B9-80C1CDD1A41C}" type="slidenum">
              <a:rPr lang="en-US" sz="1200"/>
              <a:pPr algn="r"/>
              <a:t>16</a:t>
            </a:fld>
            <a:endParaRPr lang="en-US"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2031390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055"/>
          <p:cNvSpPr txBox="1">
            <a:spLocks noGrp="1" noChangeArrowheads="1"/>
          </p:cNvSpPr>
          <p:nvPr/>
        </p:nvSpPr>
        <p:spPr bwMode="auto">
          <a:xfrm>
            <a:off x="3885710" y="8686358"/>
            <a:ext cx="2972290" cy="457643"/>
          </a:xfrm>
          <a:prstGeom prst="rect">
            <a:avLst/>
          </a:prstGeom>
          <a:noFill/>
          <a:ln w="9525">
            <a:noFill/>
            <a:miter lim="800000"/>
            <a:headEnd/>
            <a:tailEnd/>
          </a:ln>
        </p:spPr>
        <p:txBody>
          <a:bodyPr anchor="b"/>
          <a:lstStyle/>
          <a:p>
            <a:pPr algn="r"/>
            <a:fld id="{B2CFA8A7-1895-49D2-8B68-7A3D6ADAFF52}" type="slidenum">
              <a:rPr lang="en-US" sz="1200"/>
              <a:pPr algn="r"/>
              <a:t>17</a:t>
            </a:fld>
            <a:endParaRPr 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810364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055"/>
          <p:cNvSpPr>
            <a:spLocks noGrp="1" noChangeArrowheads="1"/>
          </p:cNvSpPr>
          <p:nvPr>
            <p:ph type="sldNum" sz="quarter" idx="5"/>
          </p:nvPr>
        </p:nvSpPr>
        <p:spPr>
          <a:noFill/>
        </p:spPr>
        <p:txBody>
          <a:bodyPr/>
          <a:lstStyle/>
          <a:p>
            <a:fld id="{EFCC0AA9-10A3-4AC8-AFF3-B411AECBA643}" type="slidenum">
              <a:rPr lang="en-US" smtClean="0"/>
              <a:pPr/>
              <a:t>18</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4278717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055"/>
          <p:cNvSpPr>
            <a:spLocks noGrp="1" noChangeArrowheads="1"/>
          </p:cNvSpPr>
          <p:nvPr>
            <p:ph type="sldNum" sz="quarter" idx="5"/>
          </p:nvPr>
        </p:nvSpPr>
        <p:spPr>
          <a:noFill/>
        </p:spPr>
        <p:txBody>
          <a:bodyPr/>
          <a:lstStyle/>
          <a:p>
            <a:fld id="{5D9D004C-A9D9-4145-A4BE-3893879E11D0}" type="slidenum">
              <a:rPr lang="en-US" smtClean="0"/>
              <a:pPr/>
              <a:t>19</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1209572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055"/>
          <p:cNvSpPr>
            <a:spLocks noGrp="1" noChangeArrowheads="1"/>
          </p:cNvSpPr>
          <p:nvPr>
            <p:ph type="sldNum" sz="quarter" idx="5"/>
          </p:nvPr>
        </p:nvSpPr>
        <p:spPr>
          <a:noFill/>
        </p:spPr>
        <p:txBody>
          <a:bodyPr/>
          <a:lstStyle/>
          <a:p>
            <a:fld id="{D5DE983E-D300-4C79-A40C-E1651CAB23C0}" type="slidenum">
              <a:rPr lang="en-US" smtClean="0"/>
              <a:pPr/>
              <a:t>2</a:t>
            </a:fld>
            <a:endParaRPr lang="en-US" smtClean="0"/>
          </a:p>
        </p:txBody>
      </p:sp>
      <p:sp>
        <p:nvSpPr>
          <p:cNvPr id="37891" name="Rectangle 3074"/>
          <p:cNvSpPr>
            <a:spLocks noGrp="1" noRot="1" noChangeAspect="1" noChangeArrowheads="1" noTextEdit="1"/>
          </p:cNvSpPr>
          <p:nvPr>
            <p:ph type="sldImg"/>
          </p:nvPr>
        </p:nvSpPr>
        <p:spPr>
          <a:solidFill>
            <a:srgbClr val="FFFFFF"/>
          </a:solidFill>
          <a:ln/>
        </p:spPr>
      </p:sp>
      <p:sp>
        <p:nvSpPr>
          <p:cNvPr id="37892" name="Rectangle 3075"/>
          <p:cNvSpPr>
            <a:spLocks noGrp="1" noChangeArrowheads="1"/>
          </p:cNvSpPr>
          <p:nvPr>
            <p:ph type="body" idx="1"/>
          </p:nvPr>
        </p:nvSpPr>
        <p:spPr>
          <a:solidFill>
            <a:srgbClr val="FFFFFF"/>
          </a:solidFill>
          <a:ln>
            <a:solidFill>
              <a:srgbClr val="000000"/>
            </a:solidFill>
          </a:ln>
        </p:spPr>
        <p:txBody>
          <a:bodyPr/>
          <a:lstStyle/>
          <a:p>
            <a:pPr marL="228600" indent="-228600" eaLnBrk="1" hangingPunct="1"/>
            <a:endParaRPr lang="en-US" dirty="0" smtClean="0"/>
          </a:p>
        </p:txBody>
      </p:sp>
    </p:spTree>
    <p:extLst>
      <p:ext uri="{BB962C8B-B14F-4D97-AF65-F5344CB8AC3E}">
        <p14:creationId xmlns:p14="http://schemas.microsoft.com/office/powerpoint/2010/main" val="3856365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055"/>
          <p:cNvSpPr>
            <a:spLocks noGrp="1" noChangeArrowheads="1"/>
          </p:cNvSpPr>
          <p:nvPr>
            <p:ph type="sldNum" sz="quarter" idx="5"/>
          </p:nvPr>
        </p:nvSpPr>
        <p:spPr>
          <a:noFill/>
        </p:spPr>
        <p:txBody>
          <a:bodyPr/>
          <a:lstStyle/>
          <a:p>
            <a:fld id="{C9D2CB97-BBB8-4203-9060-AA92D1F26DDD}" type="slidenum">
              <a:rPr lang="en-US" smtClean="0"/>
              <a:pPr/>
              <a:t>20</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3712339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055"/>
          <p:cNvSpPr>
            <a:spLocks noGrp="1" noChangeArrowheads="1"/>
          </p:cNvSpPr>
          <p:nvPr>
            <p:ph type="sldNum" sz="quarter" idx="5"/>
          </p:nvPr>
        </p:nvSpPr>
        <p:spPr>
          <a:noFill/>
        </p:spPr>
        <p:txBody>
          <a:bodyPr/>
          <a:lstStyle/>
          <a:p>
            <a:fld id="{701C49FD-DE61-451C-885C-57435556ABA4}" type="slidenum">
              <a:rPr lang="en-US" smtClean="0"/>
              <a:pPr/>
              <a:t>21</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24366841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055"/>
          <p:cNvSpPr>
            <a:spLocks noGrp="1" noChangeArrowheads="1"/>
          </p:cNvSpPr>
          <p:nvPr>
            <p:ph type="sldNum" sz="quarter" idx="5"/>
          </p:nvPr>
        </p:nvSpPr>
        <p:spPr>
          <a:noFill/>
        </p:spPr>
        <p:txBody>
          <a:bodyPr/>
          <a:lstStyle/>
          <a:p>
            <a:fld id="{42F3C012-721D-4D8D-987D-09ECEFE5A0A8}" type="slidenum">
              <a:rPr lang="en-US" smtClean="0"/>
              <a:pPr/>
              <a:t>22</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3364019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055"/>
          <p:cNvSpPr>
            <a:spLocks noGrp="1" noChangeArrowheads="1"/>
          </p:cNvSpPr>
          <p:nvPr>
            <p:ph type="sldNum" sz="quarter" idx="5"/>
          </p:nvPr>
        </p:nvSpPr>
        <p:spPr>
          <a:noFill/>
        </p:spPr>
        <p:txBody>
          <a:bodyPr/>
          <a:lstStyle/>
          <a:p>
            <a:fld id="{E6A79E7F-0449-4B73-BC00-AE04DD88E478}" type="slidenum">
              <a:rPr lang="en-US" smtClean="0"/>
              <a:pPr/>
              <a:t>23</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2881842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055"/>
          <p:cNvSpPr>
            <a:spLocks noGrp="1" noChangeArrowheads="1"/>
          </p:cNvSpPr>
          <p:nvPr>
            <p:ph type="sldNum" sz="quarter" idx="5"/>
          </p:nvPr>
        </p:nvSpPr>
        <p:spPr>
          <a:noFill/>
        </p:spPr>
        <p:txBody>
          <a:bodyPr/>
          <a:lstStyle/>
          <a:p>
            <a:fld id="{8A9D8718-5357-4AF1-8185-71FD06B5C4A0}" type="slidenum">
              <a:rPr lang="en-US" smtClean="0"/>
              <a:pPr/>
              <a:t>24</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34289347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5"/>
          <p:cNvSpPr>
            <a:spLocks noGrp="1" noChangeArrowheads="1"/>
          </p:cNvSpPr>
          <p:nvPr>
            <p:ph type="sldNum" sz="quarter" idx="5"/>
          </p:nvPr>
        </p:nvSpPr>
        <p:spPr>
          <a:noFill/>
        </p:spPr>
        <p:txBody>
          <a:bodyPr/>
          <a:lstStyle/>
          <a:p>
            <a:fld id="{3C3959CC-3404-4467-BEB4-7C471C964E32}" type="slidenum">
              <a:rPr lang="en-US" smtClean="0"/>
              <a:pPr/>
              <a:t>25</a:t>
            </a:fld>
            <a:endParaRPr lang="en-US" smtClean="0"/>
          </a:p>
        </p:txBody>
      </p:sp>
      <p:sp>
        <p:nvSpPr>
          <p:cNvPr id="63491" name="Rectangle 3074"/>
          <p:cNvSpPr>
            <a:spLocks noGrp="1" noRot="1" noChangeAspect="1" noChangeArrowheads="1" noTextEdit="1"/>
          </p:cNvSpPr>
          <p:nvPr>
            <p:ph type="sldImg"/>
          </p:nvPr>
        </p:nvSpPr>
        <p:spPr>
          <a:solidFill>
            <a:srgbClr val="FFFFFF"/>
          </a:solidFill>
          <a:ln/>
        </p:spPr>
      </p:sp>
      <p:sp>
        <p:nvSpPr>
          <p:cNvPr id="63492" name="Rectangle 3075"/>
          <p:cNvSpPr>
            <a:spLocks noGrp="1" noChangeArrowheads="1"/>
          </p:cNvSpPr>
          <p:nvPr>
            <p:ph type="body" idx="1"/>
          </p:nvPr>
        </p:nvSpPr>
        <p:spPr>
          <a:solidFill>
            <a:srgbClr val="FFFFFF"/>
          </a:solidFill>
          <a:ln>
            <a:solidFill>
              <a:srgbClr val="000000"/>
            </a:solidFill>
          </a:ln>
        </p:spPr>
        <p:txBody>
          <a:bodyPr/>
          <a:lstStyle/>
          <a:p>
            <a:pPr marL="228600" indent="-228600" eaLnBrk="1" hangingPunct="1"/>
            <a:endParaRPr lang="en-US" dirty="0" smtClean="0"/>
          </a:p>
        </p:txBody>
      </p:sp>
    </p:spTree>
    <p:extLst>
      <p:ext uri="{BB962C8B-B14F-4D97-AF65-F5344CB8AC3E}">
        <p14:creationId xmlns:p14="http://schemas.microsoft.com/office/powerpoint/2010/main" val="7172325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055"/>
          <p:cNvSpPr>
            <a:spLocks noGrp="1" noChangeArrowheads="1"/>
          </p:cNvSpPr>
          <p:nvPr>
            <p:ph type="sldNum" sz="quarter" idx="5"/>
          </p:nvPr>
        </p:nvSpPr>
        <p:spPr>
          <a:noFill/>
        </p:spPr>
        <p:txBody>
          <a:bodyPr/>
          <a:lstStyle/>
          <a:p>
            <a:fld id="{844DDBA8-724B-4EB0-A8C1-33B7EB921C97}" type="slidenum">
              <a:rPr lang="en-US" smtClean="0"/>
              <a:pPr/>
              <a:t>26</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8017631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055"/>
          <p:cNvSpPr>
            <a:spLocks noGrp="1" noChangeArrowheads="1"/>
          </p:cNvSpPr>
          <p:nvPr>
            <p:ph type="sldNum" sz="quarter" idx="5"/>
          </p:nvPr>
        </p:nvSpPr>
        <p:spPr>
          <a:noFill/>
        </p:spPr>
        <p:txBody>
          <a:bodyPr/>
          <a:lstStyle/>
          <a:p>
            <a:fld id="{53D54FC5-9B3E-4A75-9C21-825935A7CA29}" type="slidenum">
              <a:rPr lang="en-US" smtClean="0"/>
              <a:pPr/>
              <a:t>27</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15416872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055"/>
          <p:cNvSpPr>
            <a:spLocks noGrp="1" noChangeArrowheads="1"/>
          </p:cNvSpPr>
          <p:nvPr>
            <p:ph type="sldNum" sz="quarter" idx="5"/>
          </p:nvPr>
        </p:nvSpPr>
        <p:spPr>
          <a:noFill/>
        </p:spPr>
        <p:txBody>
          <a:bodyPr/>
          <a:lstStyle/>
          <a:p>
            <a:fld id="{11489620-33D7-4828-B231-3AEE29B2CC80}" type="slidenum">
              <a:rPr lang="en-US" smtClean="0"/>
              <a:pPr/>
              <a:t>28</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7320907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055"/>
          <p:cNvSpPr>
            <a:spLocks noGrp="1" noChangeArrowheads="1"/>
          </p:cNvSpPr>
          <p:nvPr>
            <p:ph type="sldNum" sz="quarter" idx="5"/>
          </p:nvPr>
        </p:nvSpPr>
        <p:spPr>
          <a:noFill/>
        </p:spPr>
        <p:txBody>
          <a:bodyPr/>
          <a:lstStyle/>
          <a:p>
            <a:fld id="{4DEA4790-579A-4888-89C4-16549157300A}" type="slidenum">
              <a:rPr lang="en-US" smtClean="0"/>
              <a:pPr/>
              <a:t>29</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02282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055"/>
          <p:cNvSpPr>
            <a:spLocks noGrp="1" noChangeArrowheads="1"/>
          </p:cNvSpPr>
          <p:nvPr>
            <p:ph type="sldNum" sz="quarter" idx="5"/>
          </p:nvPr>
        </p:nvSpPr>
        <p:spPr>
          <a:noFill/>
        </p:spPr>
        <p:txBody>
          <a:bodyPr/>
          <a:lstStyle/>
          <a:p>
            <a:fld id="{D9E525F4-B29B-4850-978E-425965AEEF68}" type="slidenum">
              <a:rPr lang="en-US" smtClean="0"/>
              <a:pPr/>
              <a:t>3</a:t>
            </a:fld>
            <a:endParaRPr lang="en-US" smtClean="0"/>
          </a:p>
        </p:txBody>
      </p:sp>
      <p:sp>
        <p:nvSpPr>
          <p:cNvPr id="38915" name="Rectangle 3074"/>
          <p:cNvSpPr>
            <a:spLocks noGrp="1" noRot="1" noChangeAspect="1" noChangeArrowheads="1" noTextEdit="1"/>
          </p:cNvSpPr>
          <p:nvPr>
            <p:ph type="sldImg"/>
          </p:nvPr>
        </p:nvSpPr>
        <p:spPr>
          <a:solidFill>
            <a:srgbClr val="FFFFFF"/>
          </a:solidFill>
          <a:ln/>
        </p:spPr>
      </p:sp>
      <p:sp>
        <p:nvSpPr>
          <p:cNvPr id="38916" name="Rectangle 3075"/>
          <p:cNvSpPr>
            <a:spLocks noGrp="1" noChangeArrowheads="1"/>
          </p:cNvSpPr>
          <p:nvPr>
            <p:ph type="body" idx="1"/>
          </p:nvPr>
        </p:nvSpPr>
        <p:spPr>
          <a:solidFill>
            <a:srgbClr val="FFFFFF"/>
          </a:solidFill>
          <a:ln>
            <a:solidFill>
              <a:srgbClr val="000000"/>
            </a:solidFill>
          </a:ln>
        </p:spPr>
        <p:txBody>
          <a:bodyPr/>
          <a:lstStyle/>
          <a:p>
            <a:pPr marL="228600" indent="-228600" eaLnBrk="1" hangingPunct="1"/>
            <a:endParaRPr lang="en-US" dirty="0" smtClean="0"/>
          </a:p>
        </p:txBody>
      </p:sp>
    </p:spTree>
    <p:extLst>
      <p:ext uri="{BB962C8B-B14F-4D97-AF65-F5344CB8AC3E}">
        <p14:creationId xmlns:p14="http://schemas.microsoft.com/office/powerpoint/2010/main" val="878663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055"/>
          <p:cNvSpPr>
            <a:spLocks noGrp="1" noChangeArrowheads="1"/>
          </p:cNvSpPr>
          <p:nvPr>
            <p:ph type="sldNum" sz="quarter" idx="5"/>
          </p:nvPr>
        </p:nvSpPr>
        <p:spPr>
          <a:noFill/>
        </p:spPr>
        <p:txBody>
          <a:bodyPr/>
          <a:lstStyle/>
          <a:p>
            <a:fld id="{9FA94928-1B82-4CCE-897D-AE5D349EAD4E}" type="slidenum">
              <a:rPr lang="en-US" smtClean="0"/>
              <a:pPr/>
              <a:t>30</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marL="228600" indent="-228600"/>
            <a:r>
              <a:rPr lang="en-US" smtClean="0"/>
              <a:t>Student already have learnt about type 2 SCDs in Module I. Therefore, you can start this topic by asking the following questions to students:</a:t>
            </a:r>
          </a:p>
          <a:p>
            <a:pPr marL="228600" indent="-228600">
              <a:buFontTx/>
              <a:buAutoNum type="arabicPeriod"/>
            </a:pPr>
            <a:r>
              <a:rPr lang="en-US" smtClean="0"/>
              <a:t>What are type 2 SCDs?</a:t>
            </a:r>
          </a:p>
          <a:p>
            <a:pPr marL="228600" indent="-228600">
              <a:buFontTx/>
              <a:buAutoNum type="arabicPeriod"/>
            </a:pPr>
            <a:r>
              <a:rPr lang="en-US" smtClean="0"/>
              <a:t>Given an example to explain type 2 SCDs.</a:t>
            </a:r>
          </a:p>
          <a:p>
            <a:pPr marL="228600" indent="-228600"/>
            <a:r>
              <a:rPr lang="en-US" smtClean="0"/>
              <a:t>This will recapitulate what they have learnt about type 2 SCD in Module 1. </a:t>
            </a:r>
          </a:p>
          <a:p>
            <a:pPr marL="228600" indent="-228600"/>
            <a:r>
              <a:rPr lang="en-US" smtClean="0"/>
              <a:t>Now explain the strategy to update the data into these dimension tables with help the example given in SG.</a:t>
            </a:r>
          </a:p>
          <a:p>
            <a:pPr marL="228600" indent="-228600"/>
            <a:r>
              <a:rPr lang="en-US" smtClean="0"/>
              <a:t>After explaining the examples, you can ask students to think of an example of a type 2 SCD and then tell the strategy to update the data into this dimension table.</a:t>
            </a:r>
          </a:p>
          <a:p>
            <a:pPr marL="228600" indent="-228600"/>
            <a:endParaRPr lang="en-US" smtClean="0"/>
          </a:p>
        </p:txBody>
      </p:sp>
    </p:spTree>
    <p:extLst>
      <p:ext uri="{BB962C8B-B14F-4D97-AF65-F5344CB8AC3E}">
        <p14:creationId xmlns:p14="http://schemas.microsoft.com/office/powerpoint/2010/main" val="14917532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055"/>
          <p:cNvSpPr>
            <a:spLocks noGrp="1" noChangeArrowheads="1"/>
          </p:cNvSpPr>
          <p:nvPr>
            <p:ph type="sldNum" sz="quarter" idx="5"/>
          </p:nvPr>
        </p:nvSpPr>
        <p:spPr>
          <a:noFill/>
        </p:spPr>
        <p:txBody>
          <a:bodyPr/>
          <a:lstStyle/>
          <a:p>
            <a:fld id="{3598DC35-FE1F-47A1-8833-0063185682CD}" type="slidenum">
              <a:rPr lang="en-US" smtClean="0"/>
              <a:pPr/>
              <a:t>31</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marL="228600" indent="-228600"/>
            <a:endParaRPr lang="en-US" dirty="0" smtClean="0"/>
          </a:p>
        </p:txBody>
      </p:sp>
    </p:spTree>
    <p:extLst>
      <p:ext uri="{BB962C8B-B14F-4D97-AF65-F5344CB8AC3E}">
        <p14:creationId xmlns:p14="http://schemas.microsoft.com/office/powerpoint/2010/main" val="19739399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055"/>
          <p:cNvSpPr>
            <a:spLocks noGrp="1" noChangeArrowheads="1"/>
          </p:cNvSpPr>
          <p:nvPr>
            <p:ph type="sldNum" sz="quarter" idx="5"/>
          </p:nvPr>
        </p:nvSpPr>
        <p:spPr>
          <a:noFill/>
        </p:spPr>
        <p:txBody>
          <a:bodyPr/>
          <a:lstStyle/>
          <a:p>
            <a:fld id="{AB799798-F2A1-43E7-86CC-85FE1D30083B}" type="slidenum">
              <a:rPr lang="en-US" smtClean="0"/>
              <a:pPr/>
              <a:t>32</a:t>
            </a:fld>
            <a:endParaRPr lang="en-US"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3288879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055"/>
          <p:cNvSpPr>
            <a:spLocks noGrp="1" noChangeArrowheads="1"/>
          </p:cNvSpPr>
          <p:nvPr>
            <p:ph type="sldNum" sz="quarter" idx="5"/>
          </p:nvPr>
        </p:nvSpPr>
        <p:spPr>
          <a:noFill/>
        </p:spPr>
        <p:txBody>
          <a:bodyPr/>
          <a:lstStyle/>
          <a:p>
            <a:fld id="{7F621D00-E99F-4CE8-82EB-B2D157AE0586}" type="slidenum">
              <a:rPr lang="en-US" smtClean="0"/>
              <a:pPr/>
              <a:t>33</a:t>
            </a:fld>
            <a:endParaRPr lang="en-US"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840945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055"/>
          <p:cNvSpPr>
            <a:spLocks noGrp="1" noChangeArrowheads="1"/>
          </p:cNvSpPr>
          <p:nvPr>
            <p:ph type="sldNum" sz="quarter" idx="5"/>
          </p:nvPr>
        </p:nvSpPr>
        <p:spPr>
          <a:noFill/>
        </p:spPr>
        <p:txBody>
          <a:bodyPr/>
          <a:lstStyle/>
          <a:p>
            <a:fld id="{D063F5A4-03B0-4F26-8EA5-FBCCE5D94B7E}" type="slidenum">
              <a:rPr lang="en-US" smtClean="0"/>
              <a:pPr/>
              <a:t>34</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40038498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055"/>
          <p:cNvSpPr>
            <a:spLocks noGrp="1" noChangeArrowheads="1"/>
          </p:cNvSpPr>
          <p:nvPr>
            <p:ph type="sldNum" sz="quarter" idx="5"/>
          </p:nvPr>
        </p:nvSpPr>
        <p:spPr>
          <a:noFill/>
        </p:spPr>
        <p:txBody>
          <a:bodyPr/>
          <a:lstStyle/>
          <a:p>
            <a:fld id="{509A651D-B159-4B2B-BE84-7C7E64DE01F9}" type="slidenum">
              <a:rPr lang="en-US" smtClean="0"/>
              <a:pPr/>
              <a:t>35</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1008211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055"/>
          <p:cNvSpPr>
            <a:spLocks noGrp="1" noChangeArrowheads="1"/>
          </p:cNvSpPr>
          <p:nvPr>
            <p:ph type="sldNum" sz="quarter" idx="5"/>
          </p:nvPr>
        </p:nvSpPr>
        <p:spPr>
          <a:noFill/>
        </p:spPr>
        <p:txBody>
          <a:bodyPr/>
          <a:lstStyle/>
          <a:p>
            <a:fld id="{EE5315CF-F408-4BCA-B3EA-08FF2943BA00}" type="slidenum">
              <a:rPr lang="en-US" smtClean="0"/>
              <a:pPr/>
              <a:t>36</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19701943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055"/>
          <p:cNvSpPr>
            <a:spLocks noGrp="1" noChangeArrowheads="1"/>
          </p:cNvSpPr>
          <p:nvPr>
            <p:ph type="sldNum" sz="quarter" idx="5"/>
          </p:nvPr>
        </p:nvSpPr>
        <p:spPr>
          <a:noFill/>
        </p:spPr>
        <p:txBody>
          <a:bodyPr/>
          <a:lstStyle/>
          <a:p>
            <a:fld id="{BA73ED2D-1449-4780-A732-D44DE3BDC415}" type="slidenum">
              <a:rPr lang="en-US" smtClean="0"/>
              <a:pPr/>
              <a:t>37</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42544796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055"/>
          <p:cNvSpPr>
            <a:spLocks noGrp="1" noChangeArrowheads="1"/>
          </p:cNvSpPr>
          <p:nvPr>
            <p:ph type="sldNum" sz="quarter" idx="5"/>
          </p:nvPr>
        </p:nvSpPr>
        <p:spPr>
          <a:noFill/>
        </p:spPr>
        <p:txBody>
          <a:bodyPr/>
          <a:lstStyle/>
          <a:p>
            <a:fld id="{2FFAD9CE-6AC3-4523-9502-DE297FABA55D}" type="slidenum">
              <a:rPr lang="en-US" smtClean="0"/>
              <a:pPr/>
              <a:t>38</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8923075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055"/>
          <p:cNvSpPr>
            <a:spLocks noGrp="1" noChangeArrowheads="1"/>
          </p:cNvSpPr>
          <p:nvPr>
            <p:ph type="sldNum" sz="quarter" idx="5"/>
          </p:nvPr>
        </p:nvSpPr>
        <p:spPr>
          <a:noFill/>
        </p:spPr>
        <p:txBody>
          <a:bodyPr/>
          <a:lstStyle/>
          <a:p>
            <a:fld id="{13F25398-E524-435D-B1B7-3B76AD32A143}" type="slidenum">
              <a:rPr lang="en-US" smtClean="0"/>
              <a:pPr/>
              <a:t>39</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2070959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055"/>
          <p:cNvSpPr>
            <a:spLocks noGrp="1" noChangeArrowheads="1"/>
          </p:cNvSpPr>
          <p:nvPr>
            <p:ph type="sldNum" sz="quarter" idx="5"/>
          </p:nvPr>
        </p:nvSpPr>
        <p:spPr>
          <a:noFill/>
        </p:spPr>
        <p:txBody>
          <a:bodyPr/>
          <a:lstStyle/>
          <a:p>
            <a:fld id="{E1EE452D-4E18-4866-B032-98F1DFB10EB5}" type="slidenum">
              <a:rPr lang="en-US" smtClean="0"/>
              <a:pPr/>
              <a:t>4</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40676791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055"/>
          <p:cNvSpPr>
            <a:spLocks noGrp="1" noChangeArrowheads="1"/>
          </p:cNvSpPr>
          <p:nvPr>
            <p:ph type="sldNum" sz="quarter" idx="5"/>
          </p:nvPr>
        </p:nvSpPr>
        <p:spPr>
          <a:noFill/>
        </p:spPr>
        <p:txBody>
          <a:bodyPr/>
          <a:lstStyle/>
          <a:p>
            <a:fld id="{AAD61FB2-BF5B-4120-951F-B5291EDDBE88}" type="slidenum">
              <a:rPr lang="en-US" smtClean="0"/>
              <a:pPr/>
              <a:t>40</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39251104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055"/>
          <p:cNvSpPr>
            <a:spLocks noGrp="1" noChangeArrowheads="1"/>
          </p:cNvSpPr>
          <p:nvPr>
            <p:ph type="sldNum" sz="quarter" idx="5"/>
          </p:nvPr>
        </p:nvSpPr>
        <p:spPr>
          <a:noFill/>
        </p:spPr>
        <p:txBody>
          <a:bodyPr/>
          <a:lstStyle/>
          <a:p>
            <a:fld id="{2F434EA3-387A-4AF5-B747-F057DA65183E}" type="slidenum">
              <a:rPr lang="en-US" smtClean="0"/>
              <a:pPr/>
              <a:t>41</a:t>
            </a:fld>
            <a:endParaRPr lang="en-US"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9842139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055"/>
          <p:cNvSpPr>
            <a:spLocks noGrp="1" noChangeArrowheads="1"/>
          </p:cNvSpPr>
          <p:nvPr>
            <p:ph type="sldNum" sz="quarter" idx="5"/>
          </p:nvPr>
        </p:nvSpPr>
        <p:spPr>
          <a:noFill/>
        </p:spPr>
        <p:txBody>
          <a:bodyPr/>
          <a:lstStyle/>
          <a:p>
            <a:fld id="{4CDB24C5-3FE8-477A-BB52-11DEF738FDEA}" type="slidenum">
              <a:rPr lang="en-US" smtClean="0"/>
              <a:pPr/>
              <a:t>42</a:t>
            </a:fld>
            <a:endParaRPr lang="en-US"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5808994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055"/>
          <p:cNvSpPr>
            <a:spLocks noGrp="1" noChangeArrowheads="1"/>
          </p:cNvSpPr>
          <p:nvPr>
            <p:ph type="sldNum" sz="quarter" idx="5"/>
          </p:nvPr>
        </p:nvSpPr>
        <p:spPr>
          <a:noFill/>
        </p:spPr>
        <p:txBody>
          <a:bodyPr/>
          <a:lstStyle/>
          <a:p>
            <a:fld id="{4B1AA101-93E3-4A07-B599-C4AC530AD14B}" type="slidenum">
              <a:rPr lang="en-US" smtClean="0"/>
              <a:pPr/>
              <a:t>43</a:t>
            </a:fld>
            <a:endParaRPr lang="en-U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8973348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055"/>
          <p:cNvSpPr>
            <a:spLocks noGrp="1" noChangeArrowheads="1"/>
          </p:cNvSpPr>
          <p:nvPr>
            <p:ph type="sldNum" sz="quarter" idx="5"/>
          </p:nvPr>
        </p:nvSpPr>
        <p:spPr>
          <a:noFill/>
        </p:spPr>
        <p:txBody>
          <a:bodyPr/>
          <a:lstStyle/>
          <a:p>
            <a:fld id="{684CEE68-C206-4D0C-97D9-47924DA9F1D9}" type="slidenum">
              <a:rPr lang="en-US" smtClean="0"/>
              <a:pPr/>
              <a:t>44</a:t>
            </a:fld>
            <a:endParaRPr lang="en-US"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0335141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055"/>
          <p:cNvSpPr>
            <a:spLocks noGrp="1" noChangeArrowheads="1"/>
          </p:cNvSpPr>
          <p:nvPr>
            <p:ph type="sldNum" sz="quarter" idx="5"/>
          </p:nvPr>
        </p:nvSpPr>
        <p:spPr>
          <a:noFill/>
        </p:spPr>
        <p:txBody>
          <a:bodyPr/>
          <a:lstStyle/>
          <a:p>
            <a:fld id="{3B4700F8-F70E-4740-9AEB-36BFDA48CDA2}" type="slidenum">
              <a:rPr lang="en-US" smtClean="0"/>
              <a:pPr/>
              <a:t>45</a:t>
            </a:fld>
            <a:endParaRPr lang="en-US"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9145266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055"/>
          <p:cNvSpPr>
            <a:spLocks noGrp="1" noChangeArrowheads="1"/>
          </p:cNvSpPr>
          <p:nvPr>
            <p:ph type="sldNum" sz="quarter" idx="5"/>
          </p:nvPr>
        </p:nvSpPr>
        <p:spPr>
          <a:noFill/>
        </p:spPr>
        <p:txBody>
          <a:bodyPr/>
          <a:lstStyle/>
          <a:p>
            <a:fld id="{43418F54-EFD0-4325-9CCB-F736B103B3F1}" type="slidenum">
              <a:rPr lang="en-US" smtClean="0"/>
              <a:pPr/>
              <a:t>46</a:t>
            </a:fld>
            <a:endParaRPr lang="en-US"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2844838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055"/>
          <p:cNvSpPr>
            <a:spLocks noGrp="1" noChangeArrowheads="1"/>
          </p:cNvSpPr>
          <p:nvPr>
            <p:ph type="sldNum" sz="quarter" idx="5"/>
          </p:nvPr>
        </p:nvSpPr>
        <p:spPr>
          <a:noFill/>
        </p:spPr>
        <p:txBody>
          <a:bodyPr/>
          <a:lstStyle/>
          <a:p>
            <a:fld id="{AD5ECABA-63E7-4960-B3C0-B34656BFD620}" type="slidenum">
              <a:rPr lang="en-US" smtClean="0"/>
              <a:pPr/>
              <a:t>47</a:t>
            </a:fld>
            <a:endParaRPr lang="en-US"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7520257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055"/>
          <p:cNvSpPr>
            <a:spLocks noGrp="1" noChangeArrowheads="1"/>
          </p:cNvSpPr>
          <p:nvPr>
            <p:ph type="sldNum" sz="quarter" idx="5"/>
          </p:nvPr>
        </p:nvSpPr>
        <p:spPr>
          <a:noFill/>
        </p:spPr>
        <p:txBody>
          <a:bodyPr/>
          <a:lstStyle/>
          <a:p>
            <a:fld id="{9329598D-88B8-434E-97AB-C805968AD76D}" type="slidenum">
              <a:rPr lang="en-US" smtClean="0"/>
              <a:pPr/>
              <a:t>48</a:t>
            </a:fld>
            <a:endParaRPr lang="en-US"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1056404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a:noFill/>
        </p:spPr>
        <p:txBody>
          <a:bodyPr/>
          <a:lstStyle/>
          <a:p>
            <a:fld id="{8A78BCC8-EA30-44B0-86DF-EC18A8540A8D}" type="slidenum">
              <a:rPr lang="en-US" smtClean="0"/>
              <a:pPr/>
              <a:t>49</a:t>
            </a:fld>
            <a:endParaRPr lang="en-US" smtClean="0"/>
          </a:p>
        </p:txBody>
      </p:sp>
      <p:sp>
        <p:nvSpPr>
          <p:cNvPr id="32771" name="Rectangle 3074"/>
          <p:cNvSpPr>
            <a:spLocks noGrp="1" noRot="1" noChangeAspect="1" noChangeArrowheads="1" noTextEdit="1"/>
          </p:cNvSpPr>
          <p:nvPr>
            <p:ph type="sldImg"/>
          </p:nvPr>
        </p:nvSpPr>
        <p:spPr>
          <a:solidFill>
            <a:srgbClr val="FFFFFF"/>
          </a:solidFill>
          <a:ln/>
        </p:spPr>
      </p:sp>
      <p:sp>
        <p:nvSpPr>
          <p:cNvPr id="32772" name="Rectangle 3075"/>
          <p:cNvSpPr>
            <a:spLocks noGrp="1" noChangeArrowheads="1"/>
          </p:cNvSpPr>
          <p:nvPr>
            <p:ph type="body" idx="1"/>
          </p:nvPr>
        </p:nvSpPr>
        <p:spPr>
          <a:solidFill>
            <a:srgbClr val="FFFFFF"/>
          </a:solidFill>
          <a:ln>
            <a:solidFill>
              <a:srgbClr val="000000"/>
            </a:solidFill>
          </a:ln>
        </p:spPr>
        <p:txBody>
          <a:bodyPr/>
          <a:lstStyle/>
          <a:p>
            <a:pPr marL="228600" indent="-228600" eaLnBrk="1" hangingPunct="1"/>
            <a:endParaRPr lang="en-US" dirty="0" smtClean="0"/>
          </a:p>
        </p:txBody>
      </p:sp>
    </p:spTree>
    <p:extLst>
      <p:ext uri="{BB962C8B-B14F-4D97-AF65-F5344CB8AC3E}">
        <p14:creationId xmlns:p14="http://schemas.microsoft.com/office/powerpoint/2010/main" val="2036850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055"/>
          <p:cNvSpPr>
            <a:spLocks noGrp="1" noChangeArrowheads="1"/>
          </p:cNvSpPr>
          <p:nvPr>
            <p:ph type="sldNum" sz="quarter" idx="5"/>
          </p:nvPr>
        </p:nvSpPr>
        <p:spPr>
          <a:noFill/>
        </p:spPr>
        <p:txBody>
          <a:bodyPr/>
          <a:lstStyle/>
          <a:p>
            <a:fld id="{E59015FF-9A3E-4121-A9BE-3F7625007E54}" type="slidenum">
              <a:rPr lang="en-US" smtClean="0"/>
              <a:pPr/>
              <a:t>5</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442435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055"/>
          <p:cNvSpPr>
            <a:spLocks noGrp="1" noChangeArrowheads="1"/>
          </p:cNvSpPr>
          <p:nvPr>
            <p:ph type="sldNum" sz="quarter" idx="5"/>
          </p:nvPr>
        </p:nvSpPr>
        <p:spPr>
          <a:noFill/>
        </p:spPr>
        <p:txBody>
          <a:bodyPr/>
          <a:lstStyle/>
          <a:p>
            <a:fld id="{B5D66154-89FE-4F2C-8EDC-9D8E59BEBC1B}" type="slidenum">
              <a:rPr lang="en-US" smtClean="0"/>
              <a:pPr/>
              <a:t>50</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5962025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a:noFill/>
        </p:spPr>
        <p:txBody>
          <a:bodyPr/>
          <a:lstStyle/>
          <a:p>
            <a:fld id="{EF847B4A-5DA0-4B3D-B833-A39744DCE890}" type="slidenum">
              <a:rPr lang="en-US" smtClean="0"/>
              <a:pPr/>
              <a:t>51</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2210509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055"/>
          <p:cNvSpPr>
            <a:spLocks noGrp="1" noChangeArrowheads="1"/>
          </p:cNvSpPr>
          <p:nvPr>
            <p:ph type="sldNum" sz="quarter" idx="5"/>
          </p:nvPr>
        </p:nvSpPr>
        <p:spPr>
          <a:noFill/>
        </p:spPr>
        <p:txBody>
          <a:bodyPr/>
          <a:lstStyle/>
          <a:p>
            <a:fld id="{49D818BA-DAAB-43F8-9638-1815A6286DC1}" type="slidenum">
              <a:rPr lang="en-US" smtClean="0"/>
              <a:pPr/>
              <a:t>52</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3935990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055"/>
          <p:cNvSpPr>
            <a:spLocks noGrp="1" noChangeArrowheads="1"/>
          </p:cNvSpPr>
          <p:nvPr>
            <p:ph type="sldNum" sz="quarter" idx="5"/>
          </p:nvPr>
        </p:nvSpPr>
        <p:spPr>
          <a:noFill/>
        </p:spPr>
        <p:txBody>
          <a:bodyPr/>
          <a:lstStyle/>
          <a:p>
            <a:fld id="{4E95445B-33CF-4929-B9F9-8C82E1F782C5}" type="slidenum">
              <a:rPr lang="en-US" smtClean="0"/>
              <a:pPr/>
              <a:t>53</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9757491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055"/>
          <p:cNvSpPr>
            <a:spLocks noGrp="1" noChangeArrowheads="1"/>
          </p:cNvSpPr>
          <p:nvPr>
            <p:ph type="sldNum" sz="quarter" idx="5"/>
          </p:nvPr>
        </p:nvSpPr>
        <p:spPr>
          <a:noFill/>
        </p:spPr>
        <p:txBody>
          <a:bodyPr/>
          <a:lstStyle/>
          <a:p>
            <a:fld id="{5AE53241-EC7E-4978-A88B-4BB7494DC90C}" type="slidenum">
              <a:rPr lang="en-US" smtClean="0"/>
              <a:pPr/>
              <a:t>54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8215176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055"/>
          <p:cNvSpPr>
            <a:spLocks noGrp="1" noChangeArrowheads="1"/>
          </p:cNvSpPr>
          <p:nvPr>
            <p:ph type="sldNum" sz="quarter" idx="5"/>
          </p:nvPr>
        </p:nvSpPr>
        <p:spPr>
          <a:noFill/>
        </p:spPr>
        <p:txBody>
          <a:bodyPr/>
          <a:lstStyle/>
          <a:p>
            <a:fld id="{CCF40708-AC6B-4A78-A047-050F5612B1EB}" type="slidenum">
              <a:rPr lang="en-US" smtClean="0"/>
              <a:pPr/>
              <a:t>55</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103160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055"/>
          <p:cNvSpPr>
            <a:spLocks noGrp="1" noChangeArrowheads="1"/>
          </p:cNvSpPr>
          <p:nvPr>
            <p:ph type="sldNum" sz="quarter" idx="5"/>
          </p:nvPr>
        </p:nvSpPr>
        <p:spPr>
          <a:noFill/>
        </p:spPr>
        <p:txBody>
          <a:bodyPr/>
          <a:lstStyle/>
          <a:p>
            <a:fld id="{3B4BD8A9-DAB3-4A93-B22D-E3E3979DD3C5}" type="slidenum">
              <a:rPr lang="en-US" smtClean="0"/>
              <a:pPr/>
              <a:t>56</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443258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055"/>
          <p:cNvSpPr>
            <a:spLocks noGrp="1" noChangeArrowheads="1"/>
          </p:cNvSpPr>
          <p:nvPr>
            <p:ph type="sldNum" sz="quarter" idx="5"/>
          </p:nvPr>
        </p:nvSpPr>
        <p:spPr>
          <a:noFill/>
        </p:spPr>
        <p:txBody>
          <a:bodyPr/>
          <a:lstStyle/>
          <a:p>
            <a:fld id="{A2D67256-3467-4865-A77F-7A1C6C2F5352}" type="slidenum">
              <a:rPr lang="en-US" smtClean="0"/>
              <a:pPr/>
              <a:t>57</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6707340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055"/>
          <p:cNvSpPr>
            <a:spLocks noGrp="1" noChangeArrowheads="1"/>
          </p:cNvSpPr>
          <p:nvPr>
            <p:ph type="sldNum" sz="quarter" idx="5"/>
          </p:nvPr>
        </p:nvSpPr>
        <p:spPr>
          <a:noFill/>
        </p:spPr>
        <p:txBody>
          <a:bodyPr/>
          <a:lstStyle/>
          <a:p>
            <a:fld id="{89F6C62F-CC71-4277-A85A-CF188EFEC7AA}" type="slidenum">
              <a:rPr lang="en-US" smtClean="0"/>
              <a:pPr/>
              <a:t>58</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6819576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055"/>
          <p:cNvSpPr>
            <a:spLocks noGrp="1" noChangeArrowheads="1"/>
          </p:cNvSpPr>
          <p:nvPr>
            <p:ph type="sldNum" sz="quarter" idx="5"/>
          </p:nvPr>
        </p:nvSpPr>
        <p:spPr>
          <a:noFill/>
        </p:spPr>
        <p:txBody>
          <a:bodyPr/>
          <a:lstStyle/>
          <a:p>
            <a:fld id="{7F9C30A3-9FBF-4349-9B1E-76A96BAB2917}" type="slidenum">
              <a:rPr lang="en-US" smtClean="0"/>
              <a:pPr/>
              <a:t>59</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730746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055"/>
          <p:cNvSpPr>
            <a:spLocks noGrp="1" noChangeArrowheads="1"/>
          </p:cNvSpPr>
          <p:nvPr>
            <p:ph type="sldNum" sz="quarter" idx="5"/>
          </p:nvPr>
        </p:nvSpPr>
        <p:spPr>
          <a:noFill/>
        </p:spPr>
        <p:txBody>
          <a:bodyPr/>
          <a:lstStyle/>
          <a:p>
            <a:fld id="{03AA6431-79E5-4C25-BED5-2BC6DF8FB314}" type="slidenum">
              <a:rPr lang="en-US" smtClean="0"/>
              <a:pPr/>
              <a:t>6</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1589538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055"/>
          <p:cNvSpPr>
            <a:spLocks noGrp="1" noChangeArrowheads="1"/>
          </p:cNvSpPr>
          <p:nvPr>
            <p:ph type="sldNum" sz="quarter" idx="5"/>
          </p:nvPr>
        </p:nvSpPr>
        <p:spPr>
          <a:noFill/>
        </p:spPr>
        <p:txBody>
          <a:bodyPr/>
          <a:lstStyle/>
          <a:p>
            <a:fld id="{7D76B188-6F39-443D-885C-1D2B22645A37}" type="slidenum">
              <a:rPr lang="en-US" smtClean="0"/>
              <a:pPr/>
              <a:t>60</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61280898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055"/>
          <p:cNvSpPr>
            <a:spLocks noGrp="1" noChangeArrowheads="1"/>
          </p:cNvSpPr>
          <p:nvPr>
            <p:ph type="sldNum" sz="quarter" idx="5"/>
          </p:nvPr>
        </p:nvSpPr>
        <p:spPr>
          <a:noFill/>
        </p:spPr>
        <p:txBody>
          <a:bodyPr/>
          <a:lstStyle/>
          <a:p>
            <a:fld id="{082C7798-AD3A-42FB-B68A-B1F7712C4BD0}" type="slidenum">
              <a:rPr lang="en-US" smtClean="0"/>
              <a:pPr/>
              <a:t>61</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3945332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055"/>
          <p:cNvSpPr>
            <a:spLocks noGrp="1" noChangeArrowheads="1"/>
          </p:cNvSpPr>
          <p:nvPr>
            <p:ph type="sldNum" sz="quarter" idx="5"/>
          </p:nvPr>
        </p:nvSpPr>
        <p:spPr>
          <a:noFill/>
        </p:spPr>
        <p:txBody>
          <a:bodyPr/>
          <a:lstStyle/>
          <a:p>
            <a:fld id="{A9364124-A145-444F-91C2-06C061F6F518}" type="slidenum">
              <a:rPr lang="en-US" smtClean="0"/>
              <a:pPr/>
              <a:t>62</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0940076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55"/>
          <p:cNvSpPr>
            <a:spLocks noGrp="1" noChangeArrowheads="1"/>
          </p:cNvSpPr>
          <p:nvPr>
            <p:ph type="sldNum" sz="quarter" idx="5"/>
          </p:nvPr>
        </p:nvSpPr>
        <p:spPr>
          <a:noFill/>
        </p:spPr>
        <p:txBody>
          <a:bodyPr/>
          <a:lstStyle/>
          <a:p>
            <a:fld id="{DFBEDEDF-93C7-46A1-A8FE-9294A79F7CA0}" type="slidenum">
              <a:rPr lang="en-US" smtClean="0"/>
              <a:pPr/>
              <a:t>63</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381839273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055"/>
          <p:cNvSpPr>
            <a:spLocks noGrp="1" noChangeArrowheads="1"/>
          </p:cNvSpPr>
          <p:nvPr>
            <p:ph type="sldNum" sz="quarter" idx="5"/>
          </p:nvPr>
        </p:nvSpPr>
        <p:spPr>
          <a:noFill/>
        </p:spPr>
        <p:txBody>
          <a:bodyPr/>
          <a:lstStyle/>
          <a:p>
            <a:fld id="{B20B96CE-806F-4426-AC00-A54B16511AAE}" type="slidenum">
              <a:rPr lang="en-US" smtClean="0"/>
              <a:pPr/>
              <a:t>64</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8544582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055"/>
          <p:cNvSpPr>
            <a:spLocks noGrp="1" noChangeArrowheads="1"/>
          </p:cNvSpPr>
          <p:nvPr>
            <p:ph type="sldNum" sz="quarter" idx="5"/>
          </p:nvPr>
        </p:nvSpPr>
        <p:spPr>
          <a:noFill/>
        </p:spPr>
        <p:txBody>
          <a:bodyPr/>
          <a:lstStyle/>
          <a:p>
            <a:fld id="{30F723EA-17A5-42FD-89AC-71766D42C757}" type="slidenum">
              <a:rPr lang="en-US" smtClean="0"/>
              <a:pPr/>
              <a:t>65</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03558163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055"/>
          <p:cNvSpPr>
            <a:spLocks noGrp="1" noChangeArrowheads="1"/>
          </p:cNvSpPr>
          <p:nvPr>
            <p:ph type="sldNum" sz="quarter" idx="5"/>
          </p:nvPr>
        </p:nvSpPr>
        <p:spPr>
          <a:noFill/>
        </p:spPr>
        <p:txBody>
          <a:bodyPr/>
          <a:lstStyle/>
          <a:p>
            <a:fld id="{7B4F2944-4AE7-4CE9-A4A6-1838036D9A36}" type="slidenum">
              <a:rPr lang="en-US" smtClean="0"/>
              <a:pPr/>
              <a:t>66</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3096216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055"/>
          <p:cNvSpPr>
            <a:spLocks noGrp="1" noChangeArrowheads="1"/>
          </p:cNvSpPr>
          <p:nvPr>
            <p:ph type="sldNum" sz="quarter" idx="5"/>
          </p:nvPr>
        </p:nvSpPr>
        <p:spPr>
          <a:noFill/>
        </p:spPr>
        <p:txBody>
          <a:bodyPr/>
          <a:lstStyle/>
          <a:p>
            <a:fld id="{1A78F0BC-3E66-4523-A930-47F75DD9DAC6}" type="slidenum">
              <a:rPr lang="en-US" smtClean="0"/>
              <a:pPr/>
              <a:t>7</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920101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055"/>
          <p:cNvSpPr>
            <a:spLocks noGrp="1" noChangeArrowheads="1"/>
          </p:cNvSpPr>
          <p:nvPr>
            <p:ph type="sldNum" sz="quarter" idx="5"/>
          </p:nvPr>
        </p:nvSpPr>
        <p:spPr>
          <a:noFill/>
        </p:spPr>
        <p:txBody>
          <a:bodyPr/>
          <a:lstStyle/>
          <a:p>
            <a:fld id="{AE01DDAD-09FC-4603-8AD1-C1F181E187DC}" type="slidenum">
              <a:rPr lang="en-US" smtClean="0"/>
              <a:pPr/>
              <a:t>8</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641902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055"/>
          <p:cNvSpPr>
            <a:spLocks noGrp="1" noChangeArrowheads="1"/>
          </p:cNvSpPr>
          <p:nvPr>
            <p:ph type="sldNum" sz="quarter" idx="5"/>
          </p:nvPr>
        </p:nvSpPr>
        <p:spPr>
          <a:noFill/>
        </p:spPr>
        <p:txBody>
          <a:bodyPr/>
          <a:lstStyle/>
          <a:p>
            <a:fld id="{09FA86D9-3CB8-438C-A0AB-4CD8739DB67D}" type="slidenum">
              <a:rPr lang="en-US" smtClean="0"/>
              <a:pPr/>
              <a:t>9</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2791090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4E211D2-CCBB-4C81-8E4E-718EB0B3CE8B}" type="datetimeFigureOut">
              <a:rPr lang="en-US" smtClean="0"/>
              <a:pPr/>
              <a:t>7/7/2014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7D445E8-D9F2-4294-A374-A92222BFCD2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E211D2-CCBB-4C81-8E4E-718EB0B3CE8B}" type="datetimeFigureOut">
              <a:rPr lang="en-US" smtClean="0"/>
              <a:pPr/>
              <a:t>7/7/2014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D445E8-D9F2-4294-A374-A92222BFCD2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E211D2-CCBB-4C81-8E4E-718EB0B3CE8B}" type="datetimeFigureOut">
              <a:rPr lang="en-US" smtClean="0"/>
              <a:pPr/>
              <a:t>7/7/2014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D445E8-D9F2-4294-A374-A92222BFCD2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E211D2-CCBB-4C81-8E4E-718EB0B3CE8B}" type="datetimeFigureOut">
              <a:rPr lang="en-US" smtClean="0"/>
              <a:pPr/>
              <a:t>7/7/2014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D445E8-D9F2-4294-A374-A92222BFCD2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4E211D2-CCBB-4C81-8E4E-718EB0B3CE8B}" type="datetimeFigureOut">
              <a:rPr lang="en-US" smtClean="0"/>
              <a:pPr/>
              <a:t>7/7/2014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D445E8-D9F2-4294-A374-A92222BFCD2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E211D2-CCBB-4C81-8E4E-718EB0B3CE8B}" type="datetimeFigureOut">
              <a:rPr lang="en-US" smtClean="0"/>
              <a:pPr/>
              <a:t>7/7/2014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D445E8-D9F2-4294-A374-A92222BFCD2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4E211D2-CCBB-4C81-8E4E-718EB0B3CE8B}" type="datetimeFigureOut">
              <a:rPr lang="en-US" smtClean="0"/>
              <a:pPr/>
              <a:t>7/7/2014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D445E8-D9F2-4294-A374-A92222BFCD2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4E211D2-CCBB-4C81-8E4E-718EB0B3CE8B}" type="datetimeFigureOut">
              <a:rPr lang="en-US" smtClean="0"/>
              <a:pPr/>
              <a:t>7/7/2014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D445E8-D9F2-4294-A374-A92222BFCD2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211D2-CCBB-4C81-8E4E-718EB0B3CE8B}" type="datetimeFigureOut">
              <a:rPr lang="en-US" smtClean="0"/>
              <a:pPr/>
              <a:t>7/7/2014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D445E8-D9F2-4294-A374-A92222BFCD2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E211D2-CCBB-4C81-8E4E-718EB0B3CE8B}" type="datetimeFigureOut">
              <a:rPr lang="en-US" smtClean="0"/>
              <a:pPr/>
              <a:t>7/7/2014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D445E8-D9F2-4294-A374-A92222BFCD2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4E211D2-CCBB-4C81-8E4E-718EB0B3CE8B}" type="datetimeFigureOut">
              <a:rPr lang="en-US" smtClean="0"/>
              <a:pPr/>
              <a:t>7/7/2014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7D445E8-D9F2-4294-A374-A92222BFCD26}"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4E211D2-CCBB-4C81-8E4E-718EB0B3CE8B}" type="datetimeFigureOut">
              <a:rPr lang="en-US" smtClean="0"/>
              <a:pPr/>
              <a:t>7/7/2014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7D445E8-D9F2-4294-A374-A92222BFCD2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3.wmf"/></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4.wmf"/></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5.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7.png"/><Relationship Id="rId4" Type="http://schemas.openxmlformats.org/officeDocument/2006/relationships/image" Target="../media/image16.jpe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8.jpe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8.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9.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698500" y="1371600"/>
            <a:ext cx="8289925" cy="2514600"/>
          </a:xfrm>
        </p:spPr>
        <p:txBody>
          <a:bodyPr>
            <a:normAutofit/>
          </a:bodyPr>
          <a:lstStyle/>
          <a:p>
            <a:pPr algn="ctr" eaLnBrk="1" hangingPunct="1"/>
            <a:r>
              <a:rPr lang="en-US" sz="6600" dirty="0" smtClean="0"/>
              <a:t>Object-Oriented Programming Using C#</a:t>
            </a:r>
          </a:p>
        </p:txBody>
      </p:sp>
      <p:sp>
        <p:nvSpPr>
          <p:cNvPr id="15363" name="Rectangle 3"/>
          <p:cNvSpPr>
            <a:spLocks noGrp="1" noChangeArrowheads="1"/>
          </p:cNvSpPr>
          <p:nvPr>
            <p:ph type="subTitle" idx="1"/>
          </p:nvPr>
        </p:nvSpPr>
        <p:spPr>
          <a:xfrm>
            <a:off x="685800" y="3733800"/>
            <a:ext cx="8458200" cy="2362200"/>
          </a:xfrm>
        </p:spPr>
        <p:txBody>
          <a:bodyPr>
            <a:normAutofit/>
          </a:bodyPr>
          <a:lstStyle/>
          <a:p>
            <a:pPr algn="ctr" eaLnBrk="1" hangingPunct="1">
              <a:buFont typeface="Wingdings" charset="2"/>
              <a:buNone/>
            </a:pPr>
            <a:r>
              <a:rPr lang="en-US" sz="3600" dirty="0" smtClean="0"/>
              <a:t> </a:t>
            </a:r>
          </a:p>
          <a:p>
            <a:pPr algn="ctr"/>
            <a:r>
              <a:rPr lang="en-US" sz="3200" dirty="0" smtClean="0"/>
              <a:t> </a:t>
            </a:r>
            <a:endParaRPr lang="en-US" sz="3600" dirty="0" smtClean="0"/>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52400" y="711200"/>
            <a:ext cx="7391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Implementing </a:t>
            </a:r>
            <a:r>
              <a:rPr lang="en-US" sz="2800" b="1" dirty="0" smtClean="0">
                <a:latin typeface="+mj-lt"/>
                <a:cs typeface="Times New Roman" pitchFamily="18" charset="0"/>
              </a:rPr>
              <a:t>Threads</a:t>
            </a:r>
            <a:endParaRPr lang="en-US" sz="2800" b="1" dirty="0">
              <a:latin typeface="+mj-lt"/>
            </a:endParaRPr>
          </a:p>
        </p:txBody>
      </p:sp>
      <p:sp>
        <p:nvSpPr>
          <p:cNvPr id="11267" name="Rectangle 3"/>
          <p:cNvSpPr>
            <a:spLocks noGrp="1" noChangeArrowheads="1"/>
          </p:cNvSpPr>
          <p:nvPr>
            <p:ph type="body" idx="1"/>
          </p:nvPr>
        </p:nvSpPr>
        <p:spPr bwMode="auto">
          <a:xfrm>
            <a:off x="1525588" y="1598613"/>
            <a:ext cx="7313612" cy="2744787"/>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lvl="1">
              <a:buFontTx/>
              <a:buNone/>
            </a:pPr>
            <a:r>
              <a:rPr lang="en-US" sz="1600" dirty="0" smtClean="0">
                <a:latin typeface="Courier New" pitchFamily="49" charset="0"/>
                <a:cs typeface="Times New Roman" pitchFamily="18" charset="0"/>
              </a:rPr>
              <a:t>Console.WriteLine("The current thread after name change :{0}", </a:t>
            </a:r>
            <a:r>
              <a:rPr lang="en-US" sz="1600" dirty="0" err="1" smtClean="0">
                <a:latin typeface="Courier New" pitchFamily="49" charset="0"/>
                <a:cs typeface="Times New Roman" pitchFamily="18" charset="0"/>
              </a:rPr>
              <a:t>Th.Name</a:t>
            </a:r>
            <a:r>
              <a:rPr lang="en-US" sz="1600" dirty="0" smtClean="0">
                <a:latin typeface="Courier New" pitchFamily="49" charset="0"/>
                <a:cs typeface="Times New Roman" pitchFamily="18" charset="0"/>
              </a:rPr>
              <a:t>);</a:t>
            </a:r>
          </a:p>
          <a:p>
            <a:pPr lvl="1">
              <a:buFontTx/>
              <a:buNone/>
            </a:pPr>
            <a:r>
              <a:rPr lang="en-US" sz="1600" dirty="0" smtClean="0">
                <a:latin typeface="Courier New" pitchFamily="49" charset="0"/>
                <a:cs typeface="Times New Roman" pitchFamily="18" charset="0"/>
              </a:rPr>
              <a:t>            Console.ReadLine();</a:t>
            </a:r>
          </a:p>
          <a:p>
            <a:pPr lvl="1">
              <a:buFontTx/>
              <a:buNone/>
            </a:pPr>
            <a:r>
              <a:rPr lang="en-US" sz="1600" dirty="0" smtClean="0">
                <a:latin typeface="Courier New" pitchFamily="49" charset="0"/>
                <a:cs typeface="Times New Roman" pitchFamily="18" charset="0"/>
              </a:rPr>
              <a:t>        }</a:t>
            </a:r>
          </a:p>
          <a:p>
            <a:pPr lvl="1">
              <a:buFontTx/>
              <a:buNone/>
            </a:pPr>
            <a:r>
              <a:rPr lang="en-US" sz="1600" dirty="0" smtClean="0">
                <a:latin typeface="Courier New" pitchFamily="49" charset="0"/>
                <a:cs typeface="Times New Roman" pitchFamily="18" charset="0"/>
              </a:rPr>
              <a:t>    }</a:t>
            </a:r>
          </a:p>
          <a:p>
            <a:pPr lvl="1">
              <a:buFontTx/>
              <a:buNone/>
            </a:pPr>
            <a:r>
              <a:rPr lang="en-US" sz="1600" dirty="0" smtClean="0">
                <a:latin typeface="Courier New" pitchFamily="49" charset="0"/>
                <a:cs typeface="Times New Roman" pitchFamily="18" charset="0"/>
              </a:rPr>
              <a:t>}</a:t>
            </a:r>
            <a:endParaRPr lang="en-US" sz="1600" dirty="0" smtClean="0">
              <a:latin typeface="Arial" charset="0"/>
              <a:cs typeface="Times New Roman" pitchFamily="18" charset="0"/>
            </a:endParaRPr>
          </a:p>
        </p:txBody>
      </p:sp>
      <p:pic>
        <p:nvPicPr>
          <p:cNvPr id="5" name="Picture 4" descr="ssdnlogo.png"/>
          <p:cNvPicPr>
            <a:picLocks noChangeAspect="1"/>
          </p:cNvPicPr>
          <p:nvPr/>
        </p:nvPicPr>
        <p:blipFill>
          <a:blip r:embed="rId3"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4"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3"/>
          <p:cNvSpPr txBox="1">
            <a:spLocks noChangeArrowheads="1"/>
          </p:cNvSpPr>
          <p:nvPr/>
        </p:nvSpPr>
        <p:spPr bwMode="auto">
          <a:xfrm>
            <a:off x="152400" y="711200"/>
            <a:ext cx="6858000" cy="1908215"/>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Working with Threads</a:t>
            </a:r>
          </a:p>
          <a:p>
            <a:pPr>
              <a:spcBef>
                <a:spcPct val="50000"/>
              </a:spcBef>
            </a:pPr>
            <a:endParaRPr lang="en-US" sz="2000" b="1" dirty="0">
              <a:solidFill>
                <a:schemeClr val="bg1"/>
              </a:solidFill>
              <a:latin typeface="Tahoma" pitchFamily="34" charset="0"/>
              <a:cs typeface="Times New Roman" pitchFamily="18" charset="0"/>
            </a:endParaRPr>
          </a:p>
          <a:p>
            <a:pPr marL="0" lvl="1">
              <a:spcBef>
                <a:spcPct val="50000"/>
              </a:spcBef>
            </a:pPr>
            <a:endParaRPr lang="en-US" sz="2000" b="1" dirty="0">
              <a:solidFill>
                <a:schemeClr val="bg1"/>
              </a:solidFill>
              <a:latin typeface="Tahoma" pitchFamily="34" charset="0"/>
            </a:endParaRPr>
          </a:p>
          <a:p>
            <a:pPr>
              <a:spcBef>
                <a:spcPct val="50000"/>
              </a:spcBef>
            </a:pPr>
            <a:endParaRPr lang="en-US" sz="2000" b="1" dirty="0">
              <a:solidFill>
                <a:schemeClr val="bg1"/>
              </a:solidFill>
              <a:latin typeface="Tahoma" pitchFamily="34" charset="0"/>
            </a:endParaRPr>
          </a:p>
        </p:txBody>
      </p:sp>
      <p:grpSp>
        <p:nvGrpSpPr>
          <p:cNvPr id="2" name="Group 10"/>
          <p:cNvGrpSpPr>
            <a:grpSpLocks/>
          </p:cNvGrpSpPr>
          <p:nvPr/>
        </p:nvGrpSpPr>
        <p:grpSpPr bwMode="auto">
          <a:xfrm>
            <a:off x="2057400" y="1905000"/>
            <a:ext cx="5715000" cy="4114800"/>
            <a:chOff x="2209800" y="2057400"/>
            <a:chExt cx="5562600" cy="3962400"/>
          </a:xfrm>
        </p:grpSpPr>
        <p:pic>
          <p:nvPicPr>
            <p:cNvPr id="12293" name="Picture 4" descr="CCM01238.WMF"/>
            <p:cNvPicPr>
              <a:picLocks noChangeAspect="1"/>
            </p:cNvPicPr>
            <p:nvPr/>
          </p:nvPicPr>
          <p:blipFill>
            <a:blip r:embed="rId3" cstate="print"/>
            <a:srcRect/>
            <a:stretch>
              <a:fillRect/>
            </a:stretch>
          </p:blipFill>
          <p:spPr bwMode="auto">
            <a:xfrm>
              <a:off x="2209800" y="2400300"/>
              <a:ext cx="1524000" cy="3619500"/>
            </a:xfrm>
            <a:prstGeom prst="rect">
              <a:avLst/>
            </a:prstGeom>
            <a:noFill/>
            <a:ln w="9525">
              <a:noFill/>
              <a:miter lim="800000"/>
              <a:headEnd/>
              <a:tailEnd/>
            </a:ln>
          </p:spPr>
        </p:pic>
        <p:sp>
          <p:nvSpPr>
            <p:cNvPr id="7" name="Cloud Callout 6"/>
            <p:cNvSpPr/>
            <p:nvPr/>
          </p:nvSpPr>
          <p:spPr>
            <a:xfrm>
              <a:off x="3810593" y="2057400"/>
              <a:ext cx="3961807" cy="1219906"/>
            </a:xfrm>
            <a:prstGeom prst="cloudCallout">
              <a:avLst>
                <a:gd name="adj1" fmla="val -56626"/>
                <a:gd name="adj2" fmla="val 79272"/>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2295" name="TextBox 11"/>
            <p:cNvSpPr txBox="1">
              <a:spLocks noChangeArrowheads="1"/>
            </p:cNvSpPr>
            <p:nvPr/>
          </p:nvSpPr>
          <p:spPr bwMode="auto">
            <a:xfrm>
              <a:off x="3989832" y="2350911"/>
              <a:ext cx="3352800" cy="681668"/>
            </a:xfrm>
            <a:prstGeom prst="rect">
              <a:avLst/>
            </a:prstGeom>
            <a:noFill/>
            <a:ln w="9525">
              <a:noFill/>
              <a:miter lim="800000"/>
              <a:headEnd/>
              <a:tailEnd/>
            </a:ln>
          </p:spPr>
          <p:txBody>
            <a:bodyPr>
              <a:spAutoFit/>
            </a:bodyPr>
            <a:lstStyle/>
            <a:p>
              <a:pPr algn="ctr"/>
              <a:r>
                <a:rPr lang="en-US" sz="2000">
                  <a:solidFill>
                    <a:srgbClr val="C00000"/>
                  </a:solidFill>
                  <a:latin typeface="Arial" charset="0"/>
                  <a:cs typeface="Arial" charset="0"/>
                </a:rPr>
                <a:t>How can I work with threads?</a:t>
              </a:r>
            </a:p>
          </p:txBody>
        </p:sp>
      </p:grpSp>
      <p:pic>
        <p:nvPicPr>
          <p:cNvPr id="8" name="Picture 7" descr="ssdnlogo.png"/>
          <p:cNvPicPr>
            <a:picLocks noChangeAspect="1"/>
          </p:cNvPicPr>
          <p:nvPr/>
        </p:nvPicPr>
        <p:blipFill>
          <a:blip r:embed="rId4"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9" name="Picture 8" descr="ms_Learning_b-large"/>
          <p:cNvPicPr>
            <a:picLocks noChangeAspect="1" noChangeArrowheads="1"/>
          </p:cNvPicPr>
          <p:nvPr/>
        </p:nvPicPr>
        <p:blipFill>
          <a:blip r:embed="rId5"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10" name="Rectangle 9"/>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buFontTx/>
              <a:buBlip>
                <a:blip r:embed="rId3"/>
              </a:buBlip>
            </a:pPr>
            <a:r>
              <a:rPr lang="en-US" sz="2000" dirty="0" smtClean="0">
                <a:latin typeface="Arial" charset="0"/>
                <a:cs typeface="Times New Roman" pitchFamily="18" charset="0"/>
              </a:rPr>
              <a:t>In C#, you can create a thread by creating an object of the </a:t>
            </a:r>
            <a:r>
              <a:rPr lang="en-US" sz="2000" dirty="0" smtClean="0">
                <a:latin typeface="Courier New" pitchFamily="49" charset="0"/>
                <a:cs typeface="Times New Roman" pitchFamily="18" charset="0"/>
              </a:rPr>
              <a:t>Thread </a:t>
            </a:r>
            <a:r>
              <a:rPr lang="en-US" sz="2000" dirty="0" smtClean="0">
                <a:latin typeface="Arial" charset="0"/>
                <a:cs typeface="Times New Roman" pitchFamily="18" charset="0"/>
              </a:rPr>
              <a:t>class.</a:t>
            </a:r>
          </a:p>
          <a:p>
            <a:pPr>
              <a:buFontTx/>
              <a:buBlip>
                <a:blip r:embed="rId3"/>
              </a:buBlip>
            </a:pPr>
            <a:r>
              <a:rPr lang="en-US" sz="2000" dirty="0" smtClean="0">
                <a:latin typeface="Arial" charset="0"/>
                <a:cs typeface="Times New Roman" pitchFamily="18" charset="0"/>
              </a:rPr>
              <a:t>You can use various methods available with the </a:t>
            </a:r>
            <a:r>
              <a:rPr lang="en-US" sz="2000" dirty="0" smtClean="0">
                <a:latin typeface="Courier New" pitchFamily="49" charset="0"/>
                <a:cs typeface="Times New Roman" pitchFamily="18" charset="0"/>
              </a:rPr>
              <a:t>Thread</a:t>
            </a:r>
            <a:r>
              <a:rPr lang="en-US" sz="2000" dirty="0" smtClean="0">
                <a:latin typeface="Arial" charset="0"/>
                <a:cs typeface="Times New Roman" pitchFamily="18" charset="0"/>
              </a:rPr>
              <a:t> class to  control the execution of threads. </a:t>
            </a:r>
          </a:p>
          <a:p>
            <a:pPr>
              <a:buFontTx/>
              <a:buBlip>
                <a:blip r:embed="rId3"/>
              </a:buBlip>
            </a:pPr>
            <a:r>
              <a:rPr lang="en-US" sz="2000" dirty="0" smtClean="0">
                <a:latin typeface="Arial" charset="0"/>
                <a:cs typeface="Times New Roman" pitchFamily="18" charset="0"/>
              </a:rPr>
              <a:t>Some methods available with the </a:t>
            </a:r>
            <a:r>
              <a:rPr lang="en-US" sz="2000" dirty="0" smtClean="0">
                <a:latin typeface="Courier New" pitchFamily="49" charset="0"/>
                <a:cs typeface="Times New Roman" pitchFamily="18" charset="0"/>
              </a:rPr>
              <a:t>Thread</a:t>
            </a:r>
            <a:r>
              <a:rPr lang="en-US" sz="2000" dirty="0" smtClean="0">
                <a:latin typeface="Arial" charset="0"/>
                <a:cs typeface="Times New Roman" pitchFamily="18" charset="0"/>
              </a:rPr>
              <a:t> class are:</a:t>
            </a:r>
          </a:p>
          <a:p>
            <a:pPr lvl="1">
              <a:buFontTx/>
              <a:buBlip>
                <a:blip r:embed="rId4"/>
              </a:buBlip>
            </a:pPr>
            <a:r>
              <a:rPr lang="en-US" sz="1800" dirty="0" smtClean="0">
                <a:latin typeface="Courier New" pitchFamily="49" charset="0"/>
                <a:cs typeface="Times New Roman" pitchFamily="18" charset="0"/>
              </a:rPr>
              <a:t>Start()</a:t>
            </a:r>
            <a:r>
              <a:rPr lang="en-US" sz="1800" dirty="0" smtClean="0">
                <a:latin typeface="Arial" charset="0"/>
                <a:cs typeface="Times New Roman" pitchFamily="18" charset="0"/>
              </a:rPr>
              <a:t>: Starts a thread.</a:t>
            </a:r>
          </a:p>
          <a:p>
            <a:pPr lvl="1">
              <a:buFontTx/>
              <a:buBlip>
                <a:blip r:embed="rId4"/>
              </a:buBlip>
            </a:pPr>
            <a:r>
              <a:rPr lang="en-US" sz="1800" dirty="0" smtClean="0">
                <a:latin typeface="Courier New" pitchFamily="49" charset="0"/>
                <a:cs typeface="Times New Roman" pitchFamily="18" charset="0"/>
              </a:rPr>
              <a:t>Sleep()</a:t>
            </a:r>
            <a:r>
              <a:rPr lang="en-US" sz="1800" dirty="0" smtClean="0">
                <a:latin typeface="Arial" charset="0"/>
                <a:cs typeface="Times New Roman" pitchFamily="18" charset="0"/>
              </a:rPr>
              <a:t>: Makes the thread to pause for a period of time.</a:t>
            </a:r>
          </a:p>
          <a:p>
            <a:pPr lvl="1">
              <a:buFontTx/>
              <a:buBlip>
                <a:blip r:embed="rId4"/>
              </a:buBlip>
            </a:pPr>
            <a:r>
              <a:rPr lang="en-US" sz="1800" dirty="0" smtClean="0">
                <a:latin typeface="Courier New" pitchFamily="49" charset="0"/>
                <a:cs typeface="Times New Roman" pitchFamily="18" charset="0"/>
              </a:rPr>
              <a:t>Abort()</a:t>
            </a:r>
            <a:r>
              <a:rPr lang="en-US" sz="1800" dirty="0" smtClean="0">
                <a:latin typeface="Arial" charset="0"/>
                <a:cs typeface="Times New Roman" pitchFamily="18" charset="0"/>
              </a:rPr>
              <a:t>: Terminates the thread.</a:t>
            </a:r>
          </a:p>
          <a:p>
            <a:pPr lvl="1">
              <a:buFontTx/>
              <a:buBlip>
                <a:blip r:embed="rId4"/>
              </a:buBlip>
            </a:pPr>
            <a:r>
              <a:rPr lang="en-US" sz="1800" dirty="0" smtClean="0">
                <a:latin typeface="Courier New" pitchFamily="49" charset="0"/>
                <a:cs typeface="Times New Roman" pitchFamily="18" charset="0"/>
              </a:rPr>
              <a:t>Suspend()</a:t>
            </a:r>
            <a:r>
              <a:rPr lang="en-US" sz="1800" dirty="0" smtClean="0">
                <a:latin typeface="Arial" charset="0"/>
                <a:cs typeface="Times New Roman" pitchFamily="18" charset="0"/>
              </a:rPr>
              <a:t>: Suspends a thread. If the thread is already suspended, it has no effect.</a:t>
            </a:r>
          </a:p>
          <a:p>
            <a:pPr lvl="1">
              <a:buFontTx/>
              <a:buBlip>
                <a:blip r:embed="rId4"/>
              </a:buBlip>
            </a:pPr>
            <a:r>
              <a:rPr lang="en-US" sz="1800" dirty="0" smtClean="0">
                <a:latin typeface="Courier New" pitchFamily="49" charset="0"/>
                <a:cs typeface="Times New Roman" pitchFamily="18" charset="0"/>
              </a:rPr>
              <a:t>Resume()</a:t>
            </a:r>
            <a:r>
              <a:rPr lang="en-US" sz="1800" dirty="0" smtClean="0">
                <a:latin typeface="Arial" charset="0"/>
                <a:cs typeface="Times New Roman" pitchFamily="18" charset="0"/>
              </a:rPr>
              <a:t>: Resumes the suspended thread.</a:t>
            </a:r>
          </a:p>
        </p:txBody>
      </p:sp>
      <p:sp>
        <p:nvSpPr>
          <p:cNvPr id="14339" name="Text Box 3"/>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Working with </a:t>
            </a:r>
            <a:r>
              <a:rPr lang="en-US" sz="2800" b="1" dirty="0" smtClean="0">
                <a:latin typeface="+mj-lt"/>
                <a:cs typeface="Times New Roman" pitchFamily="18" charset="0"/>
              </a:rPr>
              <a:t>Threads</a:t>
            </a:r>
            <a:endParaRPr lang="en-US" sz="2800" b="1" dirty="0">
              <a:latin typeface="+mj-lt"/>
            </a:endParaRPr>
          </a:p>
        </p:txBody>
      </p:sp>
      <p:pic>
        <p:nvPicPr>
          <p:cNvPr id="5" name="Picture 4" descr="ssdnlogo.png"/>
          <p:cNvPicPr>
            <a:picLocks noChangeAspect="1"/>
          </p:cNvPicPr>
          <p:nvPr/>
        </p:nvPicPr>
        <p:blipFill>
          <a:blip r:embed="rId5"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6"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52400" y="711200"/>
            <a:ext cx="7391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Working with </a:t>
            </a:r>
            <a:r>
              <a:rPr lang="en-US" sz="2800" b="1" dirty="0" smtClean="0">
                <a:latin typeface="+mj-lt"/>
                <a:cs typeface="Times New Roman" pitchFamily="18" charset="0"/>
              </a:rPr>
              <a:t>Threads</a:t>
            </a:r>
            <a:endParaRPr lang="en-US" sz="2800" b="1" dirty="0">
              <a:latin typeface="+mj-lt"/>
            </a:endParaRPr>
          </a:p>
        </p:txBody>
      </p:sp>
      <p:sp>
        <p:nvSpPr>
          <p:cNvPr id="15363" name="Rectangle 3"/>
          <p:cNvSpPr>
            <a:spLocks noGrp="1" noChangeArrowheads="1"/>
          </p:cNvSpPr>
          <p:nvPr>
            <p:ph type="body" idx="1"/>
          </p:nvPr>
        </p:nvSpPr>
        <p:spPr bwMode="auto">
          <a:xfrm>
            <a:off x="1525588" y="1598613"/>
            <a:ext cx="7313612" cy="4878387"/>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buFontTx/>
              <a:buBlip>
                <a:blip r:embed="rId3"/>
              </a:buBlip>
            </a:pPr>
            <a:r>
              <a:rPr lang="en-US" sz="2000" dirty="0" smtClean="0">
                <a:latin typeface="Arial" charset="0"/>
                <a:cs typeface="Times New Roman" pitchFamily="18" charset="0"/>
              </a:rPr>
              <a:t>The following code shows the creation of a thread by using the </a:t>
            </a:r>
            <a:r>
              <a:rPr lang="en-US" sz="2000" dirty="0" smtClean="0">
                <a:latin typeface="Courier New" pitchFamily="49" charset="0"/>
                <a:cs typeface="Times New Roman" pitchFamily="18" charset="0"/>
              </a:rPr>
              <a:t>Thread</a:t>
            </a:r>
            <a:r>
              <a:rPr lang="en-US" sz="2000" dirty="0" smtClean="0">
                <a:latin typeface="Arial" charset="0"/>
                <a:cs typeface="Times New Roman" pitchFamily="18" charset="0"/>
              </a:rPr>
              <a:t> class:</a:t>
            </a:r>
          </a:p>
          <a:p>
            <a:pPr>
              <a:buFontTx/>
              <a:buNone/>
            </a:pPr>
            <a:r>
              <a:rPr lang="en-US" sz="2000" dirty="0" smtClean="0">
                <a:latin typeface="Courier New" pitchFamily="49" charset="0"/>
                <a:cs typeface="Times New Roman" pitchFamily="18" charset="0"/>
              </a:rPr>
              <a:t>	</a:t>
            </a:r>
            <a:r>
              <a:rPr lang="en-US" sz="1600" dirty="0" smtClean="0">
                <a:latin typeface="Courier New" pitchFamily="49" charset="0"/>
                <a:cs typeface="Times New Roman" pitchFamily="18" charset="0"/>
              </a:rPr>
              <a:t>using System;</a:t>
            </a:r>
          </a:p>
          <a:p>
            <a:pPr>
              <a:buFontTx/>
              <a:buNone/>
            </a:pPr>
            <a:r>
              <a:rPr lang="en-US" sz="1600" dirty="0" smtClean="0">
                <a:latin typeface="Courier New" pitchFamily="49" charset="0"/>
                <a:cs typeface="Times New Roman" pitchFamily="18" charset="0"/>
              </a:rPr>
              <a:t>	using </a:t>
            </a:r>
            <a:r>
              <a:rPr lang="en-US" sz="1600" dirty="0" err="1" smtClean="0">
                <a:latin typeface="Courier New" pitchFamily="49" charset="0"/>
                <a:cs typeface="Times New Roman" pitchFamily="18" charset="0"/>
              </a:rPr>
              <a:t>System.Threading</a:t>
            </a:r>
            <a:r>
              <a:rPr lang="en-US" sz="1600" dirty="0" smtClean="0">
                <a:latin typeface="Courier New" pitchFamily="49" charset="0"/>
                <a:cs typeface="Times New Roman" pitchFamily="18" charset="0"/>
              </a:rPr>
              <a:t>;</a:t>
            </a:r>
          </a:p>
          <a:p>
            <a:pPr>
              <a:buFontTx/>
              <a:buNone/>
            </a:pPr>
            <a:r>
              <a:rPr lang="en-US" sz="1600" dirty="0" smtClean="0">
                <a:latin typeface="Courier New" pitchFamily="49" charset="0"/>
                <a:cs typeface="Times New Roman" pitchFamily="18" charset="0"/>
              </a:rPr>
              <a:t> </a:t>
            </a:r>
          </a:p>
          <a:p>
            <a:pPr>
              <a:buFontTx/>
              <a:buNone/>
            </a:pPr>
            <a:r>
              <a:rPr lang="en-US" sz="1600" dirty="0" smtClean="0">
                <a:latin typeface="Courier New" pitchFamily="49" charset="0"/>
                <a:cs typeface="Times New Roman" pitchFamily="18" charset="0"/>
              </a:rPr>
              <a:t>	namespace </a:t>
            </a:r>
            <a:r>
              <a:rPr lang="en-US" sz="1600" dirty="0" err="1" smtClean="0">
                <a:latin typeface="Courier New" pitchFamily="49" charset="0"/>
                <a:cs typeface="Times New Roman" pitchFamily="18" charset="0"/>
              </a:rPr>
              <a:t>ThreadSample</a:t>
            </a:r>
            <a:endParaRPr lang="en-US" sz="1600" dirty="0" smtClean="0">
              <a:latin typeface="Courier New" pitchFamily="49" charset="0"/>
              <a:cs typeface="Times New Roman" pitchFamily="18" charset="0"/>
            </a:endParaRPr>
          </a:p>
          <a:p>
            <a:pPr>
              <a:buFontTx/>
              <a:buNone/>
            </a:pPr>
            <a:r>
              <a:rPr lang="en-US" sz="1600" dirty="0" smtClean="0">
                <a:latin typeface="Courier New" pitchFamily="49" charset="0"/>
                <a:cs typeface="Times New Roman" pitchFamily="18" charset="0"/>
              </a:rPr>
              <a:t>	{</a:t>
            </a:r>
          </a:p>
          <a:p>
            <a:pPr>
              <a:buFontTx/>
              <a:buNone/>
            </a:pPr>
            <a:r>
              <a:rPr lang="en-US" sz="1600" dirty="0" smtClean="0">
                <a:latin typeface="Courier New" pitchFamily="49" charset="0"/>
                <a:cs typeface="Times New Roman" pitchFamily="18" charset="0"/>
              </a:rPr>
              <a:t>   class </a:t>
            </a:r>
            <a:r>
              <a:rPr lang="en-US" sz="1600" dirty="0" err="1" smtClean="0">
                <a:latin typeface="Courier New" pitchFamily="49" charset="0"/>
                <a:cs typeface="Times New Roman" pitchFamily="18" charset="0"/>
              </a:rPr>
              <a:t>BasicThreadApp</a:t>
            </a:r>
            <a:endParaRPr lang="en-US" sz="1600" dirty="0" smtClean="0">
              <a:latin typeface="Courier New" pitchFamily="49" charset="0"/>
              <a:cs typeface="Times New Roman" pitchFamily="18" charset="0"/>
            </a:endParaRPr>
          </a:p>
          <a:p>
            <a:pPr>
              <a:buFontTx/>
              <a:buNone/>
            </a:pPr>
            <a:r>
              <a:rPr lang="en-US" sz="1600" dirty="0" smtClean="0">
                <a:latin typeface="Courier New" pitchFamily="49" charset="0"/>
                <a:cs typeface="Times New Roman" pitchFamily="18" charset="0"/>
              </a:rPr>
              <a:t>   {</a:t>
            </a:r>
          </a:p>
          <a:p>
            <a:pPr>
              <a:buFontTx/>
              <a:buNone/>
            </a:pPr>
            <a:r>
              <a:rPr lang="en-US" sz="1600" dirty="0" smtClean="0">
                <a:latin typeface="Courier New" pitchFamily="49" charset="0"/>
                <a:cs typeface="Times New Roman" pitchFamily="18" charset="0"/>
              </a:rPr>
              <a:t>	 public static void </a:t>
            </a:r>
            <a:r>
              <a:rPr lang="en-US" sz="1600" dirty="0" err="1" smtClean="0">
                <a:latin typeface="Courier New" pitchFamily="49" charset="0"/>
                <a:cs typeface="Times New Roman" pitchFamily="18" charset="0"/>
              </a:rPr>
              <a:t>ChildThreadCall</a:t>
            </a:r>
            <a:r>
              <a:rPr lang="en-US" sz="1600" dirty="0" smtClean="0">
                <a:latin typeface="Courier New" pitchFamily="49" charset="0"/>
                <a:cs typeface="Times New Roman" pitchFamily="18" charset="0"/>
              </a:rPr>
              <a:t>()</a:t>
            </a:r>
          </a:p>
          <a:p>
            <a:pPr>
              <a:buFontTx/>
              <a:buNone/>
            </a:pPr>
            <a:r>
              <a:rPr lang="en-US" sz="1600" dirty="0" smtClean="0">
                <a:latin typeface="Courier New" pitchFamily="49" charset="0"/>
                <a:cs typeface="Times New Roman" pitchFamily="18" charset="0"/>
              </a:rPr>
              <a:t>    {</a:t>
            </a:r>
          </a:p>
          <a:p>
            <a:pPr>
              <a:buFontTx/>
              <a:buNone/>
            </a:pPr>
            <a:r>
              <a:rPr lang="en-US" sz="1600" dirty="0" smtClean="0">
                <a:latin typeface="Courier New" pitchFamily="49" charset="0"/>
                <a:cs typeface="Times New Roman" pitchFamily="18" charset="0"/>
              </a:rPr>
              <a:t>     Console.WriteLine("Child thread started");</a:t>
            </a:r>
          </a:p>
          <a:p>
            <a:pPr>
              <a:buFontTx/>
              <a:buNone/>
            </a:pPr>
            <a:r>
              <a:rPr lang="en-US" sz="1600" dirty="0" smtClean="0">
                <a:latin typeface="Courier New" pitchFamily="49" charset="0"/>
                <a:cs typeface="Times New Roman" pitchFamily="18" charset="0"/>
              </a:rPr>
              <a:t>    }</a:t>
            </a:r>
            <a:endParaRPr lang="en-US" sz="1600" dirty="0" smtClean="0">
              <a:latin typeface="Arial" charset="0"/>
              <a:cs typeface="Times New Roman" pitchFamily="18" charset="0"/>
            </a:endParaRPr>
          </a:p>
        </p:txBody>
      </p:sp>
      <p:pic>
        <p:nvPicPr>
          <p:cNvPr id="5" name="Picture 4" descr="ssdnlogo.png"/>
          <p:cNvPicPr>
            <a:picLocks noChangeAspect="1"/>
          </p:cNvPicPr>
          <p:nvPr/>
        </p:nvPicPr>
        <p:blipFill>
          <a:blip r:embed="rId4"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5"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52400" y="711200"/>
            <a:ext cx="7391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Working with </a:t>
            </a:r>
            <a:r>
              <a:rPr lang="en-US" sz="2800" b="1" dirty="0" smtClean="0">
                <a:latin typeface="+mj-lt"/>
                <a:cs typeface="Times New Roman" pitchFamily="18" charset="0"/>
              </a:rPr>
              <a:t>Threads</a:t>
            </a:r>
            <a:endParaRPr lang="en-US" sz="2800" b="1" dirty="0">
              <a:latin typeface="+mj-lt"/>
            </a:endParaRPr>
          </a:p>
        </p:txBody>
      </p:sp>
      <p:sp>
        <p:nvSpPr>
          <p:cNvPr id="16387" name="Rectangle 3"/>
          <p:cNvSpPr>
            <a:spLocks noGrp="1" noChangeArrowheads="1"/>
          </p:cNvSpPr>
          <p:nvPr>
            <p:ph type="body" idx="1"/>
          </p:nvPr>
        </p:nvSpPr>
        <p:spPr bwMode="auto">
          <a:xfrm>
            <a:off x="1525588" y="1598613"/>
            <a:ext cx="5865812" cy="4878387"/>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buFontTx/>
              <a:buNone/>
            </a:pPr>
            <a:r>
              <a:rPr lang="en-US" sz="1600" dirty="0" smtClean="0">
                <a:latin typeface="Courier New" pitchFamily="49" charset="0"/>
                <a:cs typeface="Times New Roman" pitchFamily="18" charset="0"/>
              </a:rPr>
              <a:t>    public static void Main()</a:t>
            </a:r>
          </a:p>
          <a:p>
            <a:pPr>
              <a:buFontTx/>
              <a:buNone/>
            </a:pPr>
            <a:r>
              <a:rPr lang="en-US" sz="1600" dirty="0" smtClean="0">
                <a:latin typeface="Courier New" pitchFamily="49" charset="0"/>
                <a:cs typeface="Times New Roman" pitchFamily="18" charset="0"/>
              </a:rPr>
              <a:t>    {</a:t>
            </a:r>
          </a:p>
          <a:p>
            <a:pPr>
              <a:buFontTx/>
              <a:buNone/>
            </a:pPr>
            <a:r>
              <a:rPr lang="en-US" sz="1600" dirty="0" smtClean="0">
                <a:solidFill>
                  <a:schemeClr val="accent2"/>
                </a:solidFill>
                <a:latin typeface="Courier New" pitchFamily="49" charset="0"/>
                <a:cs typeface="Times New Roman" pitchFamily="18" charset="0"/>
              </a:rPr>
              <a:t>     </a:t>
            </a:r>
            <a:r>
              <a:rPr lang="en-US" sz="1600" dirty="0" err="1" smtClean="0">
                <a:solidFill>
                  <a:srgbClr val="C00000"/>
                </a:solidFill>
                <a:latin typeface="Courier New" pitchFamily="49" charset="0"/>
                <a:cs typeface="Times New Roman" pitchFamily="18" charset="0"/>
              </a:rPr>
              <a:t>ThreadStart</a:t>
            </a:r>
            <a:r>
              <a:rPr lang="en-US" sz="1600" dirty="0" smtClean="0">
                <a:solidFill>
                  <a:srgbClr val="C00000"/>
                </a:solidFill>
                <a:latin typeface="Courier New" pitchFamily="49" charset="0"/>
                <a:cs typeface="Times New Roman" pitchFamily="18" charset="0"/>
              </a:rPr>
              <a:t> </a:t>
            </a:r>
            <a:r>
              <a:rPr lang="en-US" sz="1600" dirty="0" err="1" smtClean="0">
                <a:solidFill>
                  <a:srgbClr val="C00000"/>
                </a:solidFill>
                <a:latin typeface="Courier New" pitchFamily="49" charset="0"/>
                <a:cs typeface="Times New Roman" pitchFamily="18" charset="0"/>
              </a:rPr>
              <a:t>ChildRef</a:t>
            </a:r>
            <a:r>
              <a:rPr lang="en-US" sz="1600" dirty="0" smtClean="0">
                <a:solidFill>
                  <a:srgbClr val="C00000"/>
                </a:solidFill>
                <a:latin typeface="Courier New" pitchFamily="49" charset="0"/>
                <a:cs typeface="Times New Roman" pitchFamily="18" charset="0"/>
              </a:rPr>
              <a:t> = new 	</a:t>
            </a:r>
            <a:r>
              <a:rPr lang="en-US" sz="1600" dirty="0" err="1" smtClean="0">
                <a:solidFill>
                  <a:srgbClr val="C00000"/>
                </a:solidFill>
                <a:latin typeface="Courier New" pitchFamily="49" charset="0"/>
                <a:cs typeface="Times New Roman" pitchFamily="18" charset="0"/>
              </a:rPr>
              <a:t>ThreadStart</a:t>
            </a:r>
            <a:r>
              <a:rPr lang="en-US" sz="1600" dirty="0" smtClean="0">
                <a:solidFill>
                  <a:srgbClr val="C00000"/>
                </a:solidFill>
                <a:latin typeface="Courier New" pitchFamily="49" charset="0"/>
                <a:cs typeface="Times New Roman" pitchFamily="18" charset="0"/>
              </a:rPr>
              <a:t>(</a:t>
            </a:r>
            <a:r>
              <a:rPr lang="en-US" sz="1600" dirty="0" err="1" smtClean="0">
                <a:solidFill>
                  <a:srgbClr val="C00000"/>
                </a:solidFill>
                <a:latin typeface="Courier New" pitchFamily="49" charset="0"/>
                <a:cs typeface="Times New Roman" pitchFamily="18" charset="0"/>
              </a:rPr>
              <a:t>ChildThreadCall</a:t>
            </a:r>
            <a:r>
              <a:rPr lang="en-US" sz="1600" dirty="0" smtClean="0">
                <a:solidFill>
                  <a:srgbClr val="C00000"/>
                </a:solidFill>
                <a:latin typeface="Courier New" pitchFamily="49" charset="0"/>
                <a:cs typeface="Times New Roman" pitchFamily="18" charset="0"/>
              </a:rPr>
              <a:t>);</a:t>
            </a:r>
          </a:p>
          <a:p>
            <a:pPr>
              <a:buFontTx/>
              <a:buNone/>
            </a:pPr>
            <a:r>
              <a:rPr lang="en-US" sz="1600" dirty="0" smtClean="0">
                <a:solidFill>
                  <a:schemeClr val="accent2"/>
                </a:solidFill>
                <a:latin typeface="Courier New" pitchFamily="49" charset="0"/>
                <a:cs typeface="Times New Roman" pitchFamily="18" charset="0"/>
              </a:rPr>
              <a:t>  	  </a:t>
            </a:r>
            <a:r>
              <a:rPr lang="en-US" sz="1600" dirty="0" smtClean="0">
                <a:latin typeface="Courier New" pitchFamily="49" charset="0"/>
                <a:cs typeface="Times New Roman" pitchFamily="18" charset="0"/>
              </a:rPr>
              <a:t>Console.WriteLine("Main - Creating  	Child thread");</a:t>
            </a:r>
          </a:p>
          <a:p>
            <a:pPr>
              <a:buFontTx/>
              <a:buNone/>
            </a:pPr>
            <a:r>
              <a:rPr lang="en-US" sz="1600" dirty="0" smtClean="0">
                <a:latin typeface="Courier New" pitchFamily="49" charset="0"/>
                <a:cs typeface="Times New Roman" pitchFamily="18" charset="0"/>
              </a:rPr>
              <a:t> 	   Thread </a:t>
            </a:r>
            <a:r>
              <a:rPr lang="en-US" sz="1600" dirty="0" err="1" smtClean="0">
                <a:latin typeface="Courier New" pitchFamily="49" charset="0"/>
                <a:cs typeface="Times New Roman" pitchFamily="18" charset="0"/>
              </a:rPr>
              <a:t>ChildThread</a:t>
            </a:r>
            <a:r>
              <a:rPr lang="en-US" sz="1600" dirty="0" smtClean="0">
                <a:latin typeface="Courier New" pitchFamily="49" charset="0"/>
                <a:cs typeface="Times New Roman" pitchFamily="18" charset="0"/>
              </a:rPr>
              <a:t> = new 			  Thread(</a:t>
            </a:r>
            <a:r>
              <a:rPr lang="en-US" sz="1600" dirty="0" err="1" smtClean="0">
                <a:latin typeface="Courier New" pitchFamily="49" charset="0"/>
                <a:cs typeface="Times New Roman" pitchFamily="18" charset="0"/>
              </a:rPr>
              <a:t>ChildRef</a:t>
            </a:r>
            <a:r>
              <a:rPr lang="en-US" sz="1600" dirty="0" smtClean="0">
                <a:latin typeface="Courier New" pitchFamily="49" charset="0"/>
                <a:cs typeface="Times New Roman" pitchFamily="18" charset="0"/>
              </a:rPr>
              <a:t>);</a:t>
            </a:r>
          </a:p>
          <a:p>
            <a:pPr>
              <a:buFontTx/>
              <a:buNone/>
            </a:pPr>
            <a:r>
              <a:rPr lang="en-US" sz="1600" dirty="0" smtClean="0">
                <a:latin typeface="Courier New" pitchFamily="49" charset="0"/>
                <a:cs typeface="Times New Roman" pitchFamily="18" charset="0"/>
              </a:rPr>
              <a:t>	   </a:t>
            </a:r>
            <a:r>
              <a:rPr lang="en-US" sz="1600" dirty="0" err="1" smtClean="0">
                <a:latin typeface="Courier New" pitchFamily="49" charset="0"/>
                <a:cs typeface="Times New Roman" pitchFamily="18" charset="0"/>
              </a:rPr>
              <a:t>ChildThread.Start</a:t>
            </a:r>
            <a:r>
              <a:rPr lang="en-US" sz="1600" dirty="0" smtClean="0">
                <a:latin typeface="Courier New" pitchFamily="49" charset="0"/>
                <a:cs typeface="Times New Roman" pitchFamily="18" charset="0"/>
              </a:rPr>
              <a:t>();</a:t>
            </a:r>
          </a:p>
          <a:p>
            <a:pPr>
              <a:buFontTx/>
              <a:buNone/>
            </a:pPr>
            <a:r>
              <a:rPr lang="en-US" sz="1600" dirty="0" smtClean="0">
                <a:latin typeface="Courier New" pitchFamily="49" charset="0"/>
                <a:cs typeface="Times New Roman" pitchFamily="18" charset="0"/>
              </a:rPr>
              <a:t> 	   Console.WriteLine("Main - Have 	requested the start of child 	thread");</a:t>
            </a:r>
          </a:p>
          <a:p>
            <a:pPr>
              <a:buFontTx/>
              <a:buNone/>
            </a:pPr>
            <a:r>
              <a:rPr lang="en-US" sz="1600" dirty="0" smtClean="0">
                <a:latin typeface="Courier New" pitchFamily="49" charset="0"/>
                <a:cs typeface="Times New Roman" pitchFamily="18" charset="0"/>
              </a:rPr>
              <a:t>      Console.ReadLine();}</a:t>
            </a:r>
          </a:p>
          <a:p>
            <a:pPr>
              <a:buFontTx/>
              <a:buNone/>
            </a:pPr>
            <a:r>
              <a:rPr lang="en-US" sz="1600" dirty="0" smtClean="0">
                <a:latin typeface="Courier New" pitchFamily="49" charset="0"/>
                <a:cs typeface="Times New Roman" pitchFamily="18" charset="0"/>
              </a:rPr>
              <a:t>     }</a:t>
            </a:r>
          </a:p>
          <a:p>
            <a:pPr>
              <a:buFontTx/>
              <a:buNone/>
            </a:pPr>
            <a:r>
              <a:rPr lang="en-US" sz="1600" dirty="0" smtClean="0">
                <a:latin typeface="Courier New" pitchFamily="49" charset="0"/>
                <a:cs typeface="Times New Roman" pitchFamily="18" charset="0"/>
              </a:rPr>
              <a:t>    }       </a:t>
            </a:r>
            <a:endParaRPr lang="en-US" sz="1600" dirty="0" smtClean="0">
              <a:latin typeface="Arial" charset="0"/>
              <a:cs typeface="Times New Roman" pitchFamily="18" charset="0"/>
            </a:endParaRPr>
          </a:p>
          <a:p>
            <a:pPr>
              <a:buFontTx/>
              <a:buBlip>
                <a:blip r:embed="rId3"/>
              </a:buBlip>
            </a:pPr>
            <a:endParaRPr lang="en-US" sz="2000" dirty="0" smtClean="0">
              <a:solidFill>
                <a:schemeClr val="accent2"/>
              </a:solidFill>
              <a:latin typeface="Arial" charset="0"/>
              <a:cs typeface="Times New Roman" pitchFamily="18" charset="0"/>
            </a:endParaRPr>
          </a:p>
        </p:txBody>
      </p:sp>
      <p:sp>
        <p:nvSpPr>
          <p:cNvPr id="4" name="TextBox 3"/>
          <p:cNvSpPr txBox="1">
            <a:spLocks noChangeArrowheads="1"/>
          </p:cNvSpPr>
          <p:nvPr/>
        </p:nvSpPr>
        <p:spPr bwMode="auto">
          <a:xfrm>
            <a:off x="6934200" y="2249488"/>
            <a:ext cx="2057400" cy="1938337"/>
          </a:xfrm>
          <a:prstGeom prst="rect">
            <a:avLst/>
          </a:prstGeom>
          <a:noFill/>
          <a:ln w="9525">
            <a:noFill/>
            <a:miter lim="800000"/>
            <a:headEnd/>
            <a:tailEnd/>
          </a:ln>
        </p:spPr>
        <p:txBody>
          <a:bodyPr>
            <a:spAutoFit/>
          </a:bodyPr>
          <a:lstStyle/>
          <a:p>
            <a:r>
              <a:rPr lang="en-US" sz="2000">
                <a:solidFill>
                  <a:srgbClr val="C00000"/>
                </a:solidFill>
                <a:latin typeface="Arial" charset="0"/>
                <a:cs typeface="Arial" charset="0"/>
              </a:rPr>
              <a:t>The </a:t>
            </a:r>
            <a:r>
              <a:rPr lang="en-US" sz="1600">
                <a:solidFill>
                  <a:srgbClr val="C00000"/>
                </a:solidFill>
                <a:latin typeface="Courier New" pitchFamily="49" charset="0"/>
                <a:cs typeface="Courier New" pitchFamily="49" charset="0"/>
              </a:rPr>
              <a:t>ThreadStart </a:t>
            </a:r>
            <a:r>
              <a:rPr lang="en-US" sz="2000">
                <a:solidFill>
                  <a:srgbClr val="C00000"/>
                </a:solidFill>
                <a:latin typeface="Arial" charset="0"/>
                <a:cs typeface="Arial" charset="0"/>
              </a:rPr>
              <a:t>keyword specifies the method to be invoked by the thread.</a:t>
            </a:r>
          </a:p>
        </p:txBody>
      </p:sp>
      <p:pic>
        <p:nvPicPr>
          <p:cNvPr id="6" name="Picture 5" descr="ssdnlogo.png"/>
          <p:cNvPicPr>
            <a:picLocks noChangeAspect="1"/>
          </p:cNvPicPr>
          <p:nvPr/>
        </p:nvPicPr>
        <p:blipFill>
          <a:blip r:embed="rId4"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7" name="Picture 6" descr="ms_Learning_b-large"/>
          <p:cNvPicPr>
            <a:picLocks noChangeAspect="1" noChangeArrowheads="1"/>
          </p:cNvPicPr>
          <p:nvPr/>
        </p:nvPicPr>
        <p:blipFill>
          <a:blip r:embed="rId5"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8" name="Rectangle 7"/>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52400" y="711200"/>
            <a:ext cx="7391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Working with </a:t>
            </a:r>
            <a:r>
              <a:rPr lang="en-US" sz="2800" b="1" dirty="0" smtClean="0">
                <a:latin typeface="+mj-lt"/>
                <a:cs typeface="Times New Roman" pitchFamily="18" charset="0"/>
              </a:rPr>
              <a:t>Threads</a:t>
            </a:r>
            <a:endParaRPr lang="en-US" sz="2800" b="1" dirty="0">
              <a:latin typeface="+mj-lt"/>
            </a:endParaRPr>
          </a:p>
        </p:txBody>
      </p:sp>
      <p:sp>
        <p:nvSpPr>
          <p:cNvPr id="17411" name="Rectangle 3"/>
          <p:cNvSpPr>
            <a:spLocks noGrp="1" noChangeArrowheads="1"/>
          </p:cNvSpPr>
          <p:nvPr>
            <p:ph type="body" idx="1"/>
          </p:nvPr>
        </p:nvSpPr>
        <p:spPr bwMode="auto">
          <a:xfrm>
            <a:off x="1525588" y="1598613"/>
            <a:ext cx="7313612" cy="4878387"/>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7663" indent="-347663">
              <a:buFontTx/>
              <a:buBlip>
                <a:blip r:embed="rId3"/>
              </a:buBlip>
              <a:tabLst>
                <a:tab pos="508000" algn="l"/>
                <a:tab pos="855663" algn="l"/>
              </a:tabLst>
            </a:pPr>
            <a:r>
              <a:rPr lang="en-US" sz="2000" dirty="0" smtClean="0">
                <a:latin typeface="Arial" charset="0"/>
                <a:cs typeface="Times New Roman" pitchFamily="18" charset="0"/>
              </a:rPr>
              <a:t>When you require the thread to pause for a period of time so that another thread is allowed to execute, you can call the </a:t>
            </a:r>
            <a:r>
              <a:rPr lang="en-US" sz="2000" dirty="0" err="1" smtClean="0">
                <a:latin typeface="Courier New" pitchFamily="49" charset="0"/>
                <a:cs typeface="Times New Roman" pitchFamily="18" charset="0"/>
              </a:rPr>
              <a:t>Thread.Sleep</a:t>
            </a:r>
            <a:r>
              <a:rPr lang="en-US" sz="2000" dirty="0" smtClean="0">
                <a:latin typeface="Courier New" pitchFamily="49" charset="0"/>
                <a:cs typeface="Times New Roman" pitchFamily="18" charset="0"/>
              </a:rPr>
              <a:t>() </a:t>
            </a:r>
            <a:r>
              <a:rPr lang="en-US" sz="2000" dirty="0" smtClean="0">
                <a:latin typeface="Arial" charset="0"/>
                <a:cs typeface="Times New Roman" pitchFamily="18" charset="0"/>
              </a:rPr>
              <a:t>method.</a:t>
            </a:r>
          </a:p>
          <a:p>
            <a:pPr marL="347663" indent="-347663">
              <a:buFontTx/>
              <a:buBlip>
                <a:blip r:embed="rId3"/>
              </a:buBlip>
              <a:tabLst>
                <a:tab pos="508000" algn="l"/>
                <a:tab pos="855663" algn="l"/>
              </a:tabLst>
            </a:pPr>
            <a:r>
              <a:rPr lang="en-US" sz="2000" dirty="0" smtClean="0">
                <a:latin typeface="Arial" charset="0"/>
                <a:cs typeface="Times New Roman" pitchFamily="18" charset="0"/>
              </a:rPr>
              <a:t>The following code shows the usage of the </a:t>
            </a:r>
            <a:r>
              <a:rPr lang="en-US" sz="2000" dirty="0" smtClean="0">
                <a:latin typeface="Courier New" pitchFamily="49" charset="0"/>
                <a:cs typeface="Times New Roman" pitchFamily="18" charset="0"/>
              </a:rPr>
              <a:t>Sleep() </a:t>
            </a:r>
            <a:r>
              <a:rPr lang="en-US" sz="2000" dirty="0" smtClean="0">
                <a:latin typeface="Arial" charset="0"/>
                <a:cs typeface="Times New Roman" pitchFamily="18" charset="0"/>
              </a:rPr>
              <a:t>method:</a:t>
            </a:r>
          </a:p>
          <a:p>
            <a:pPr lvl="1">
              <a:buFontTx/>
              <a:buNone/>
              <a:tabLst>
                <a:tab pos="508000" algn="l"/>
                <a:tab pos="855663" algn="l"/>
              </a:tabLst>
            </a:pPr>
            <a:r>
              <a:rPr lang="en-US" sz="1600" dirty="0" smtClean="0">
                <a:latin typeface="Courier New" pitchFamily="49" charset="0"/>
                <a:cs typeface="Times New Roman" pitchFamily="18" charset="0"/>
              </a:rPr>
              <a:t>using System;</a:t>
            </a:r>
          </a:p>
          <a:p>
            <a:pPr lvl="1">
              <a:buFontTx/>
              <a:buNone/>
              <a:tabLst>
                <a:tab pos="508000" algn="l"/>
                <a:tab pos="855663" algn="l"/>
              </a:tabLst>
            </a:pPr>
            <a:r>
              <a:rPr lang="en-US" sz="1600" dirty="0" smtClean="0">
                <a:latin typeface="Courier New" pitchFamily="49" charset="0"/>
                <a:cs typeface="Times New Roman" pitchFamily="18" charset="0"/>
              </a:rPr>
              <a:t>using </a:t>
            </a:r>
            <a:r>
              <a:rPr lang="en-US" sz="1600" dirty="0" err="1" smtClean="0">
                <a:latin typeface="Courier New" pitchFamily="49" charset="0"/>
                <a:cs typeface="Times New Roman" pitchFamily="18" charset="0"/>
              </a:rPr>
              <a:t>System.Threading</a:t>
            </a:r>
            <a:r>
              <a:rPr lang="en-US" sz="1600" dirty="0" smtClean="0">
                <a:latin typeface="Courier New" pitchFamily="49" charset="0"/>
                <a:cs typeface="Times New Roman" pitchFamily="18" charset="0"/>
              </a:rPr>
              <a:t>;</a:t>
            </a:r>
          </a:p>
          <a:p>
            <a:pPr lvl="1">
              <a:buFontTx/>
              <a:buNone/>
              <a:tabLst>
                <a:tab pos="508000" algn="l"/>
                <a:tab pos="855663" algn="l"/>
              </a:tabLst>
            </a:pPr>
            <a:r>
              <a:rPr lang="en-US" sz="1600" dirty="0" smtClean="0">
                <a:latin typeface="Courier New" pitchFamily="49" charset="0"/>
                <a:cs typeface="Times New Roman" pitchFamily="18" charset="0"/>
              </a:rPr>
              <a:t>namespace </a:t>
            </a:r>
            <a:r>
              <a:rPr lang="en-US" sz="1600" dirty="0" err="1" smtClean="0">
                <a:latin typeface="Courier New" pitchFamily="49" charset="0"/>
                <a:cs typeface="Times New Roman" pitchFamily="18" charset="0"/>
              </a:rPr>
              <a:t>ThreadSample</a:t>
            </a:r>
            <a:endParaRPr lang="en-US" sz="1600" dirty="0" smtClean="0">
              <a:latin typeface="Courier New" pitchFamily="49" charset="0"/>
              <a:cs typeface="Times New Roman" pitchFamily="18" charset="0"/>
            </a:endParaRPr>
          </a:p>
          <a:p>
            <a:pPr lvl="1">
              <a:buFontTx/>
              <a:buNone/>
              <a:tabLst>
                <a:tab pos="508000" algn="l"/>
                <a:tab pos="855663" algn="l"/>
              </a:tabLst>
            </a:pPr>
            <a:r>
              <a:rPr lang="en-US" sz="1600" dirty="0" smtClean="0">
                <a:latin typeface="Courier New" pitchFamily="49" charset="0"/>
                <a:cs typeface="Times New Roman" pitchFamily="18" charset="0"/>
              </a:rPr>
              <a:t>{</a:t>
            </a:r>
          </a:p>
          <a:p>
            <a:pPr lvl="1">
              <a:buFontTx/>
              <a:buNone/>
              <a:tabLst>
                <a:tab pos="508000" algn="l"/>
                <a:tab pos="855663" algn="l"/>
              </a:tabLst>
            </a:pPr>
            <a:r>
              <a:rPr lang="en-US" sz="1600" dirty="0" smtClean="0">
                <a:latin typeface="Courier New" pitchFamily="49" charset="0"/>
                <a:cs typeface="Times New Roman" pitchFamily="18" charset="0"/>
              </a:rPr>
              <a:t>class </a:t>
            </a:r>
            <a:r>
              <a:rPr lang="en-US" sz="1600" dirty="0" err="1" smtClean="0">
                <a:latin typeface="Courier New" pitchFamily="49" charset="0"/>
                <a:cs typeface="Times New Roman" pitchFamily="18" charset="0"/>
              </a:rPr>
              <a:t>BasicThreadApp</a:t>
            </a:r>
            <a:endParaRPr lang="en-US" sz="1600" dirty="0" smtClean="0">
              <a:latin typeface="Courier New" pitchFamily="49" charset="0"/>
              <a:cs typeface="Times New Roman" pitchFamily="18" charset="0"/>
            </a:endParaRPr>
          </a:p>
          <a:p>
            <a:pPr lvl="1">
              <a:buFontTx/>
              <a:buNone/>
              <a:tabLst>
                <a:tab pos="508000" algn="l"/>
                <a:tab pos="855663" algn="l"/>
              </a:tabLst>
            </a:pPr>
            <a:r>
              <a:rPr lang="en-US" sz="1600" dirty="0" smtClean="0">
                <a:latin typeface="Courier New" pitchFamily="49" charset="0"/>
                <a:cs typeface="Times New Roman" pitchFamily="18" charset="0"/>
              </a:rPr>
              <a:t>    {</a:t>
            </a:r>
          </a:p>
          <a:p>
            <a:pPr lvl="1">
              <a:buFontTx/>
              <a:buNone/>
              <a:tabLst>
                <a:tab pos="508000" algn="l"/>
                <a:tab pos="855663" algn="l"/>
              </a:tabLst>
            </a:pPr>
            <a:r>
              <a:rPr lang="en-US" sz="1600" dirty="0" smtClean="0">
                <a:latin typeface="Courier New" pitchFamily="49" charset="0"/>
                <a:cs typeface="Times New Roman" pitchFamily="18" charset="0"/>
              </a:rPr>
              <a:t>public static void </a:t>
            </a:r>
            <a:r>
              <a:rPr lang="en-US" sz="1600" dirty="0" err="1" smtClean="0">
                <a:latin typeface="Courier New" pitchFamily="49" charset="0"/>
                <a:cs typeface="Times New Roman" pitchFamily="18" charset="0"/>
              </a:rPr>
              <a:t>ChildThreadCall</a:t>
            </a:r>
            <a:r>
              <a:rPr lang="en-US" sz="1600" dirty="0" smtClean="0">
                <a:latin typeface="Courier New" pitchFamily="49" charset="0"/>
                <a:cs typeface="Times New Roman" pitchFamily="18" charset="0"/>
              </a:rPr>
              <a:t>()</a:t>
            </a:r>
          </a:p>
          <a:p>
            <a:pPr lvl="1">
              <a:buFontTx/>
              <a:buNone/>
              <a:tabLst>
                <a:tab pos="508000" algn="l"/>
                <a:tab pos="855663" algn="l"/>
              </a:tabLst>
            </a:pPr>
            <a:r>
              <a:rPr lang="en-US" sz="1600" dirty="0" smtClean="0">
                <a:latin typeface="Courier New" pitchFamily="49" charset="0"/>
                <a:cs typeface="Times New Roman" pitchFamily="18" charset="0"/>
              </a:rPr>
              <a:t>        {</a:t>
            </a:r>
          </a:p>
          <a:p>
            <a:pPr lvl="1">
              <a:buFontTx/>
              <a:buNone/>
              <a:tabLst>
                <a:tab pos="508000" algn="l"/>
                <a:tab pos="855663" algn="l"/>
              </a:tabLst>
            </a:pPr>
            <a:r>
              <a:rPr lang="en-US" sz="1600" dirty="0" smtClean="0">
                <a:latin typeface="Courier New" pitchFamily="49" charset="0"/>
                <a:cs typeface="Times New Roman" pitchFamily="18" charset="0"/>
              </a:rPr>
              <a:t>      Console.WriteLine("Child thread started");</a:t>
            </a:r>
            <a:endParaRPr lang="en-US" sz="1600" dirty="0" smtClean="0">
              <a:latin typeface="Arial" charset="0"/>
              <a:cs typeface="Times New Roman" pitchFamily="18" charset="0"/>
            </a:endParaRPr>
          </a:p>
        </p:txBody>
      </p:sp>
      <p:pic>
        <p:nvPicPr>
          <p:cNvPr id="5" name="Picture 4" descr="ssdnlogo.png"/>
          <p:cNvPicPr>
            <a:picLocks noChangeAspect="1"/>
          </p:cNvPicPr>
          <p:nvPr/>
        </p:nvPicPr>
        <p:blipFill>
          <a:blip r:embed="rId4"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5"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0" y="762000"/>
            <a:ext cx="7391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Working with </a:t>
            </a:r>
            <a:r>
              <a:rPr lang="en-US" sz="2800" b="1" dirty="0" smtClean="0">
                <a:latin typeface="+mj-lt"/>
                <a:cs typeface="Times New Roman" pitchFamily="18" charset="0"/>
              </a:rPr>
              <a:t>Threads</a:t>
            </a:r>
            <a:endParaRPr lang="en-US" sz="2800" b="1" dirty="0">
              <a:latin typeface="+mj-lt"/>
            </a:endParaRPr>
          </a:p>
        </p:txBody>
      </p:sp>
      <p:sp>
        <p:nvSpPr>
          <p:cNvPr id="18435" name="Rectangle 3"/>
          <p:cNvSpPr>
            <a:spLocks noGrp="1" noChangeArrowheads="1"/>
          </p:cNvSpPr>
          <p:nvPr>
            <p:ph type="body" idx="4294967295"/>
          </p:nvPr>
        </p:nvSpPr>
        <p:spPr bwMode="auto">
          <a:xfrm>
            <a:off x="1525588" y="1598613"/>
            <a:ext cx="7313612" cy="4878387"/>
          </a:xfrm>
          <a:prstGeom prst="rect">
            <a:avLst/>
          </a:prstGeom>
          <a:solidFill>
            <a:srgbClr val="FFFFFF"/>
          </a:solidFill>
          <a:ln>
            <a:miter lim="800000"/>
            <a:headEnd/>
            <a:tailEnd/>
          </a:ln>
        </p:spPr>
        <p:txBody>
          <a:bodyPr/>
          <a:lstStyle/>
          <a:p>
            <a:pPr lvl="1">
              <a:buFontTx/>
              <a:buNone/>
              <a:tabLst>
                <a:tab pos="508000" algn="l"/>
                <a:tab pos="855663" algn="l"/>
              </a:tabLst>
            </a:pPr>
            <a:r>
              <a:rPr lang="en-US" sz="1600" dirty="0" smtClean="0">
                <a:latin typeface="Courier New" pitchFamily="49" charset="0"/>
                <a:cs typeface="Times New Roman" pitchFamily="18" charset="0"/>
              </a:rPr>
              <a:t>int </a:t>
            </a:r>
            <a:r>
              <a:rPr lang="en-US" sz="1600" dirty="0" err="1" smtClean="0">
                <a:latin typeface="Courier New" pitchFamily="49" charset="0"/>
                <a:cs typeface="Times New Roman" pitchFamily="18" charset="0"/>
              </a:rPr>
              <a:t>SleepTime</a:t>
            </a:r>
            <a:r>
              <a:rPr lang="en-US" sz="1600" dirty="0" smtClean="0">
                <a:latin typeface="Courier New" pitchFamily="49" charset="0"/>
                <a:cs typeface="Times New Roman" pitchFamily="18" charset="0"/>
              </a:rPr>
              <a:t> = 5000;</a:t>
            </a:r>
          </a:p>
          <a:p>
            <a:pPr lvl="1">
              <a:buFontTx/>
              <a:buNone/>
              <a:tabLst>
                <a:tab pos="508000" algn="l"/>
                <a:tab pos="855663" algn="l"/>
              </a:tabLst>
            </a:pPr>
            <a:r>
              <a:rPr lang="en-US" sz="1600" dirty="0" smtClean="0">
                <a:latin typeface="Courier New" pitchFamily="49" charset="0"/>
                <a:cs typeface="Times New Roman" pitchFamily="18" charset="0"/>
              </a:rPr>
              <a:t>Console.WriteLine("Sleeping for {0} 	</a:t>
            </a:r>
            <a:r>
              <a:rPr lang="en-US" sz="1600" dirty="0" err="1" smtClean="0">
                <a:latin typeface="Courier New" pitchFamily="49" charset="0"/>
                <a:cs typeface="Times New Roman" pitchFamily="18" charset="0"/>
              </a:rPr>
              <a:t>seconds",SleepTime</a:t>
            </a:r>
            <a:r>
              <a:rPr lang="en-US" sz="1600" dirty="0" smtClean="0">
                <a:latin typeface="Courier New" pitchFamily="49" charset="0"/>
                <a:cs typeface="Times New Roman" pitchFamily="18" charset="0"/>
              </a:rPr>
              <a:t>/1000);</a:t>
            </a:r>
          </a:p>
          <a:p>
            <a:pPr lvl="1">
              <a:buFontTx/>
              <a:buNone/>
              <a:tabLst>
                <a:tab pos="508000" algn="l"/>
                <a:tab pos="855663" algn="l"/>
              </a:tabLst>
            </a:pPr>
            <a:r>
              <a:rPr lang="en-US" sz="1600" dirty="0" err="1" smtClean="0">
                <a:latin typeface="Courier New" pitchFamily="49" charset="0"/>
                <a:cs typeface="Times New Roman" pitchFamily="18" charset="0"/>
              </a:rPr>
              <a:t>Thread.Sleep</a:t>
            </a:r>
            <a:r>
              <a:rPr lang="en-US" sz="1600" dirty="0" smtClean="0">
                <a:latin typeface="Courier New" pitchFamily="49" charset="0"/>
                <a:cs typeface="Times New Roman" pitchFamily="18" charset="0"/>
              </a:rPr>
              <a:t>(</a:t>
            </a:r>
            <a:r>
              <a:rPr lang="en-US" sz="1600" dirty="0" err="1" smtClean="0">
                <a:latin typeface="Courier New" pitchFamily="49" charset="0"/>
                <a:cs typeface="Times New Roman" pitchFamily="18" charset="0"/>
              </a:rPr>
              <a:t>SleepTime</a:t>
            </a:r>
            <a:r>
              <a:rPr lang="en-US" sz="1600" dirty="0" smtClean="0">
                <a:latin typeface="Courier New" pitchFamily="49" charset="0"/>
                <a:cs typeface="Times New Roman" pitchFamily="18" charset="0"/>
              </a:rPr>
              <a:t>); //Sleep for five 						  //seconds</a:t>
            </a:r>
          </a:p>
          <a:p>
            <a:pPr lvl="1">
              <a:buFontTx/>
              <a:buNone/>
              <a:tabLst>
                <a:tab pos="508000" algn="l"/>
                <a:tab pos="855663" algn="l"/>
              </a:tabLst>
            </a:pPr>
            <a:r>
              <a:rPr lang="en-US" sz="1600" dirty="0" smtClean="0">
                <a:latin typeface="Courier New" pitchFamily="49" charset="0"/>
                <a:cs typeface="Times New Roman" pitchFamily="18" charset="0"/>
              </a:rPr>
              <a:t> Console.WriteLine("Waking Up");</a:t>
            </a:r>
          </a:p>
          <a:p>
            <a:pPr lvl="1">
              <a:buFontTx/>
              <a:buNone/>
              <a:tabLst>
                <a:tab pos="508000" algn="l"/>
                <a:tab pos="855663" algn="l"/>
              </a:tabLst>
            </a:pPr>
            <a:r>
              <a:rPr lang="en-US" sz="1600" dirty="0" smtClean="0">
                <a:latin typeface="Courier New" pitchFamily="49" charset="0"/>
                <a:cs typeface="Times New Roman" pitchFamily="18" charset="0"/>
              </a:rPr>
              <a:t>}</a:t>
            </a:r>
          </a:p>
          <a:p>
            <a:pPr lvl="1">
              <a:buFontTx/>
              <a:buNone/>
              <a:tabLst>
                <a:tab pos="508000" algn="l"/>
                <a:tab pos="855663" algn="l"/>
              </a:tabLst>
            </a:pPr>
            <a:r>
              <a:rPr lang="en-US" sz="1600" dirty="0" smtClean="0">
                <a:latin typeface="Courier New" pitchFamily="49" charset="0"/>
                <a:cs typeface="Times New Roman" pitchFamily="18" charset="0"/>
              </a:rPr>
              <a:t>  public static void Main()</a:t>
            </a:r>
          </a:p>
          <a:p>
            <a:pPr lvl="1">
              <a:buFontTx/>
              <a:buNone/>
              <a:tabLst>
                <a:tab pos="508000" algn="l"/>
                <a:tab pos="855663" algn="l"/>
              </a:tabLst>
            </a:pPr>
            <a:r>
              <a:rPr lang="en-US" sz="1600" dirty="0" smtClean="0">
                <a:latin typeface="Courier New" pitchFamily="49" charset="0"/>
                <a:cs typeface="Times New Roman" pitchFamily="18" charset="0"/>
              </a:rPr>
              <a:t>  {</a:t>
            </a:r>
          </a:p>
          <a:p>
            <a:pPr lvl="1">
              <a:buFontTx/>
              <a:buNone/>
              <a:tabLst>
                <a:tab pos="508000" algn="l"/>
                <a:tab pos="855663" algn="l"/>
              </a:tabLst>
            </a:pPr>
            <a:r>
              <a:rPr lang="en-US" sz="1600" dirty="0" smtClean="0">
                <a:latin typeface="Courier New" pitchFamily="49" charset="0"/>
                <a:cs typeface="Times New Roman" pitchFamily="18" charset="0"/>
              </a:rPr>
              <a:t>  </a:t>
            </a:r>
            <a:r>
              <a:rPr lang="en-US" sz="1600" dirty="0" err="1" smtClean="0">
                <a:latin typeface="Courier New" pitchFamily="49" charset="0"/>
                <a:cs typeface="Times New Roman" pitchFamily="18" charset="0"/>
              </a:rPr>
              <a:t>ThreadStart</a:t>
            </a:r>
            <a:r>
              <a:rPr lang="en-US" sz="1600" dirty="0" smtClean="0">
                <a:latin typeface="Courier New" pitchFamily="49" charset="0"/>
                <a:cs typeface="Times New Roman" pitchFamily="18" charset="0"/>
              </a:rPr>
              <a:t> </a:t>
            </a:r>
            <a:r>
              <a:rPr lang="en-US" sz="1600" dirty="0" err="1" smtClean="0">
                <a:latin typeface="Courier New" pitchFamily="49" charset="0"/>
                <a:cs typeface="Times New Roman" pitchFamily="18" charset="0"/>
              </a:rPr>
              <a:t>ChildRef</a:t>
            </a:r>
            <a:r>
              <a:rPr lang="en-US" sz="1600" dirty="0" smtClean="0">
                <a:latin typeface="Courier New" pitchFamily="49" charset="0"/>
                <a:cs typeface="Times New Roman" pitchFamily="18" charset="0"/>
              </a:rPr>
              <a:t> = new </a:t>
            </a:r>
            <a:r>
              <a:rPr lang="en-US" sz="1600" dirty="0" err="1" smtClean="0">
                <a:latin typeface="Courier New" pitchFamily="49" charset="0"/>
                <a:cs typeface="Times New Roman" pitchFamily="18" charset="0"/>
              </a:rPr>
              <a:t>ThreadStart</a:t>
            </a:r>
            <a:r>
              <a:rPr lang="en-US" sz="1600" dirty="0" smtClean="0">
                <a:latin typeface="Courier New" pitchFamily="49" charset="0"/>
                <a:cs typeface="Times New Roman" pitchFamily="18" charset="0"/>
              </a:rPr>
              <a:t>(</a:t>
            </a:r>
            <a:r>
              <a:rPr lang="en-US" sz="1600" dirty="0" err="1" smtClean="0">
                <a:latin typeface="Courier New" pitchFamily="49" charset="0"/>
                <a:cs typeface="Times New Roman" pitchFamily="18" charset="0"/>
              </a:rPr>
              <a:t>ChildThreadCall</a:t>
            </a:r>
            <a:r>
              <a:rPr lang="en-US" sz="1600" dirty="0" smtClean="0">
                <a:latin typeface="Courier New" pitchFamily="49" charset="0"/>
                <a:cs typeface="Times New Roman" pitchFamily="18" charset="0"/>
              </a:rPr>
              <a:t>);</a:t>
            </a:r>
          </a:p>
          <a:p>
            <a:pPr lvl="1">
              <a:buFontTx/>
              <a:buNone/>
              <a:tabLst>
                <a:tab pos="508000" algn="l"/>
                <a:tab pos="855663" algn="l"/>
              </a:tabLst>
            </a:pPr>
            <a:r>
              <a:rPr lang="en-US" sz="1600" dirty="0" smtClean="0">
                <a:latin typeface="Courier New" pitchFamily="49" charset="0"/>
                <a:cs typeface="Times New Roman" pitchFamily="18" charset="0"/>
              </a:rPr>
              <a:t>  Console.WriteLine("Main - Creating Child thread");</a:t>
            </a:r>
          </a:p>
          <a:p>
            <a:pPr lvl="1">
              <a:buFontTx/>
              <a:buNone/>
              <a:tabLst>
                <a:tab pos="508000" algn="l"/>
                <a:tab pos="855663" algn="l"/>
              </a:tabLst>
            </a:pPr>
            <a:endParaRPr lang="en-US" sz="1800" dirty="0" smtClean="0">
              <a:solidFill>
                <a:schemeClr val="accent2"/>
              </a:solidFill>
              <a:latin typeface="Courier New" pitchFamily="49" charset="0"/>
              <a:cs typeface="Times New Roman" pitchFamily="18" charset="0"/>
            </a:endParaRPr>
          </a:p>
        </p:txBody>
      </p:sp>
      <p:pic>
        <p:nvPicPr>
          <p:cNvPr id="5" name="Picture 4" descr="ssdnlogo.png"/>
          <p:cNvPicPr>
            <a:picLocks noChangeAspect="1"/>
          </p:cNvPicPr>
          <p:nvPr/>
        </p:nvPicPr>
        <p:blipFill>
          <a:blip r:embed="rId3"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4"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52400" y="711200"/>
            <a:ext cx="7391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Working with </a:t>
            </a:r>
            <a:r>
              <a:rPr lang="en-US" sz="2800" b="1" dirty="0" smtClean="0">
                <a:latin typeface="+mj-lt"/>
                <a:cs typeface="Times New Roman" pitchFamily="18" charset="0"/>
              </a:rPr>
              <a:t>Threads</a:t>
            </a:r>
            <a:endParaRPr lang="en-US" sz="2800" b="1" dirty="0">
              <a:latin typeface="+mj-lt"/>
            </a:endParaRPr>
          </a:p>
        </p:txBody>
      </p:sp>
      <p:sp>
        <p:nvSpPr>
          <p:cNvPr id="19459" name="Rectangle 3"/>
          <p:cNvSpPr>
            <a:spLocks noGrp="1" noChangeArrowheads="1"/>
          </p:cNvSpPr>
          <p:nvPr>
            <p:ph type="body" idx="4294967295"/>
          </p:nvPr>
        </p:nvSpPr>
        <p:spPr bwMode="auto">
          <a:xfrm>
            <a:off x="1525588" y="1598613"/>
            <a:ext cx="7313612" cy="4421187"/>
          </a:xfrm>
          <a:prstGeom prst="rect">
            <a:avLst/>
          </a:prstGeom>
          <a:solidFill>
            <a:srgbClr val="FFFFFF"/>
          </a:solidFill>
          <a:ln>
            <a:miter lim="800000"/>
            <a:headEnd/>
            <a:tailEnd/>
          </a:ln>
        </p:spPr>
        <p:txBody>
          <a:bodyPr/>
          <a:lstStyle/>
          <a:p>
            <a:pPr lvl="1">
              <a:buFontTx/>
              <a:buNone/>
              <a:tabLst>
                <a:tab pos="508000" algn="l"/>
                <a:tab pos="855663" algn="l"/>
              </a:tabLst>
            </a:pPr>
            <a:r>
              <a:rPr lang="en-US" sz="1600" dirty="0" smtClean="0">
                <a:latin typeface="Courier New" pitchFamily="49" charset="0"/>
                <a:cs typeface="Times New Roman" pitchFamily="18" charset="0"/>
              </a:rPr>
              <a:t> Thread </a:t>
            </a:r>
            <a:r>
              <a:rPr lang="en-US" sz="1600" dirty="0" err="1" smtClean="0">
                <a:latin typeface="Courier New" pitchFamily="49" charset="0"/>
                <a:cs typeface="Times New Roman" pitchFamily="18" charset="0"/>
              </a:rPr>
              <a:t>ChildThread</a:t>
            </a:r>
            <a:r>
              <a:rPr lang="en-US" sz="1600" dirty="0" smtClean="0">
                <a:latin typeface="Courier New" pitchFamily="49" charset="0"/>
                <a:cs typeface="Times New Roman" pitchFamily="18" charset="0"/>
              </a:rPr>
              <a:t> = new Thread(</a:t>
            </a:r>
            <a:r>
              <a:rPr lang="en-US" sz="1600" dirty="0" err="1" smtClean="0">
                <a:latin typeface="Courier New" pitchFamily="49" charset="0"/>
                <a:cs typeface="Times New Roman" pitchFamily="18" charset="0"/>
              </a:rPr>
              <a:t>ChildRef</a:t>
            </a:r>
            <a:r>
              <a:rPr lang="en-US" sz="1600" dirty="0" smtClean="0">
                <a:latin typeface="Courier New" pitchFamily="49" charset="0"/>
                <a:cs typeface="Times New Roman" pitchFamily="18" charset="0"/>
              </a:rPr>
              <a:t>);</a:t>
            </a:r>
          </a:p>
          <a:p>
            <a:pPr lvl="1">
              <a:buFontTx/>
              <a:buNone/>
              <a:tabLst>
                <a:tab pos="508000" algn="l"/>
                <a:tab pos="855663" algn="l"/>
              </a:tabLst>
            </a:pPr>
            <a:r>
              <a:rPr lang="en-US" sz="1600" dirty="0" smtClean="0">
                <a:latin typeface="Courier New" pitchFamily="49" charset="0"/>
                <a:cs typeface="Times New Roman" pitchFamily="18" charset="0"/>
              </a:rPr>
              <a:t> </a:t>
            </a:r>
            <a:r>
              <a:rPr lang="en-US" sz="1600" dirty="0" err="1" smtClean="0">
                <a:latin typeface="Courier New" pitchFamily="49" charset="0"/>
                <a:cs typeface="Times New Roman" pitchFamily="18" charset="0"/>
              </a:rPr>
              <a:t>ChildThread.Start</a:t>
            </a:r>
            <a:r>
              <a:rPr lang="en-US" sz="1600" dirty="0" smtClean="0">
                <a:latin typeface="Courier New" pitchFamily="49" charset="0"/>
                <a:cs typeface="Times New Roman" pitchFamily="18" charset="0"/>
              </a:rPr>
              <a:t>();</a:t>
            </a:r>
          </a:p>
          <a:p>
            <a:pPr lvl="1">
              <a:buFontTx/>
              <a:buNone/>
              <a:tabLst>
                <a:tab pos="508000" algn="l"/>
                <a:tab pos="855663" algn="l"/>
              </a:tabLst>
            </a:pPr>
            <a:r>
              <a:rPr lang="en-US" sz="1600" dirty="0" smtClean="0">
                <a:latin typeface="Courier New" pitchFamily="49" charset="0"/>
                <a:cs typeface="Times New Roman" pitchFamily="18" charset="0"/>
              </a:rPr>
              <a:t> </a:t>
            </a:r>
            <a:r>
              <a:rPr lang="en-US" sz="1600" dirty="0" err="1" smtClean="0">
                <a:latin typeface="Courier New" pitchFamily="49" charset="0"/>
                <a:cs typeface="Times New Roman" pitchFamily="18" charset="0"/>
              </a:rPr>
              <a:t>Console.WriteLin</a:t>
            </a:r>
            <a:r>
              <a:rPr lang="en-US" sz="1600" dirty="0" smtClean="0">
                <a:latin typeface="Courier New" pitchFamily="49" charset="0"/>
                <a:cs typeface="Times New Roman" pitchFamily="18" charset="0"/>
              </a:rPr>
              <a:t>("Main - Have requested the start of child thread");</a:t>
            </a:r>
          </a:p>
          <a:p>
            <a:pPr lvl="1">
              <a:buFontTx/>
              <a:buNone/>
              <a:tabLst>
                <a:tab pos="508000" algn="l"/>
                <a:tab pos="855663" algn="l"/>
              </a:tabLst>
            </a:pPr>
            <a:r>
              <a:rPr lang="en-US" sz="1600" dirty="0" smtClean="0">
                <a:latin typeface="Courier New" pitchFamily="49" charset="0"/>
                <a:cs typeface="Times New Roman" pitchFamily="18" charset="0"/>
              </a:rPr>
              <a:t> Console.ReadLine();</a:t>
            </a:r>
          </a:p>
          <a:p>
            <a:pPr lvl="1">
              <a:buFontTx/>
              <a:buNone/>
              <a:tabLst>
                <a:tab pos="508000" algn="l"/>
                <a:tab pos="855663" algn="l"/>
              </a:tabLst>
            </a:pPr>
            <a:r>
              <a:rPr lang="en-US" sz="1600" dirty="0" smtClean="0">
                <a:latin typeface="Courier New" pitchFamily="49" charset="0"/>
                <a:cs typeface="Times New Roman" pitchFamily="18" charset="0"/>
              </a:rPr>
              <a:t>    }</a:t>
            </a:r>
          </a:p>
          <a:p>
            <a:pPr lvl="1">
              <a:buFontTx/>
              <a:buNone/>
              <a:tabLst>
                <a:tab pos="508000" algn="l"/>
                <a:tab pos="855663" algn="l"/>
              </a:tabLst>
            </a:pPr>
            <a:r>
              <a:rPr lang="en-US" sz="1600" dirty="0" smtClean="0">
                <a:latin typeface="Courier New" pitchFamily="49" charset="0"/>
                <a:cs typeface="Times New Roman" pitchFamily="18" charset="0"/>
              </a:rPr>
              <a:t>  }</a:t>
            </a:r>
          </a:p>
          <a:p>
            <a:pPr lvl="1">
              <a:buFontTx/>
              <a:buNone/>
              <a:tabLst>
                <a:tab pos="508000" algn="l"/>
                <a:tab pos="855663" algn="l"/>
              </a:tabLst>
            </a:pPr>
            <a:r>
              <a:rPr lang="en-US" sz="1600" dirty="0" smtClean="0">
                <a:latin typeface="Courier New" pitchFamily="49" charset="0"/>
                <a:cs typeface="Times New Roman" pitchFamily="18" charset="0"/>
              </a:rPr>
              <a:t>}</a:t>
            </a:r>
          </a:p>
        </p:txBody>
      </p:sp>
      <p:pic>
        <p:nvPicPr>
          <p:cNvPr id="5" name="Picture 4" descr="ssdnlogo.png"/>
          <p:cNvPicPr>
            <a:picLocks noChangeAspect="1"/>
          </p:cNvPicPr>
          <p:nvPr/>
        </p:nvPicPr>
        <p:blipFill>
          <a:blip r:embed="rId3"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4"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52400" y="711200"/>
            <a:ext cx="7391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Working with </a:t>
            </a:r>
            <a:r>
              <a:rPr lang="en-US" sz="2800" b="1" dirty="0" smtClean="0">
                <a:latin typeface="+mj-lt"/>
                <a:cs typeface="Times New Roman" pitchFamily="18" charset="0"/>
              </a:rPr>
              <a:t>Threads</a:t>
            </a:r>
            <a:endParaRPr lang="en-US" sz="2800" b="1" dirty="0">
              <a:latin typeface="+mj-lt"/>
            </a:endParaRPr>
          </a:p>
        </p:txBody>
      </p:sp>
      <p:sp>
        <p:nvSpPr>
          <p:cNvPr id="20483" name="Rectangle 3"/>
          <p:cNvSpPr>
            <a:spLocks noGrp="1" noChangeArrowheads="1"/>
          </p:cNvSpPr>
          <p:nvPr>
            <p:ph type="body" idx="1"/>
          </p:nvPr>
        </p:nvSpPr>
        <p:spPr bwMode="auto">
          <a:xfrm>
            <a:off x="1525588" y="1598613"/>
            <a:ext cx="7313612" cy="4421187"/>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7663" indent="-347663">
              <a:buFontTx/>
              <a:buBlip>
                <a:blip r:embed="rId3"/>
              </a:buBlip>
              <a:tabLst>
                <a:tab pos="508000" algn="l"/>
                <a:tab pos="855663" algn="l"/>
              </a:tabLst>
            </a:pPr>
            <a:r>
              <a:rPr lang="en-US" sz="2000" dirty="0" smtClean="0">
                <a:latin typeface="Arial" charset="0"/>
                <a:cs typeface="Times New Roman" pitchFamily="18" charset="0"/>
              </a:rPr>
              <a:t>You can call </a:t>
            </a:r>
            <a:r>
              <a:rPr lang="en-US" sz="2000" dirty="0" err="1" smtClean="0">
                <a:latin typeface="Courier New" pitchFamily="49" charset="0"/>
                <a:cs typeface="Times New Roman" pitchFamily="18" charset="0"/>
              </a:rPr>
              <a:t>Thread.Sleep</a:t>
            </a:r>
            <a:r>
              <a:rPr lang="en-US" sz="2000" dirty="0" smtClean="0">
                <a:latin typeface="Courier New" pitchFamily="49" charset="0"/>
                <a:cs typeface="Times New Roman" pitchFamily="18" charset="0"/>
              </a:rPr>
              <a:t>()</a:t>
            </a:r>
            <a:r>
              <a:rPr lang="en-US" sz="2000" dirty="0" smtClean="0">
                <a:latin typeface="Arial" charset="0"/>
                <a:cs typeface="Times New Roman" pitchFamily="18" charset="0"/>
              </a:rPr>
              <a:t> method with a value </a:t>
            </a:r>
            <a:r>
              <a:rPr lang="en-US" sz="2000" dirty="0" smtClean="0">
                <a:latin typeface="Courier New" pitchFamily="49" charset="0"/>
                <a:cs typeface="Times New Roman" pitchFamily="18" charset="0"/>
              </a:rPr>
              <a:t>0</a:t>
            </a:r>
            <a:r>
              <a:rPr lang="en-US" sz="2000" dirty="0" smtClean="0">
                <a:latin typeface="Arial" charset="0"/>
                <a:cs typeface="Times New Roman" pitchFamily="18" charset="0"/>
              </a:rPr>
              <a:t>, which will cause the current thread to hand over the unused balance of its </a:t>
            </a:r>
            <a:r>
              <a:rPr lang="en-US" sz="2000" dirty="0" err="1" smtClean="0">
                <a:latin typeface="Arial" charset="0"/>
                <a:cs typeface="Times New Roman" pitchFamily="18" charset="0"/>
              </a:rPr>
              <a:t>timeslice</a:t>
            </a:r>
            <a:r>
              <a:rPr lang="en-US" sz="2000" dirty="0" smtClean="0">
                <a:latin typeface="Arial" charset="0"/>
                <a:cs typeface="Times New Roman" pitchFamily="18" charset="0"/>
              </a:rPr>
              <a:t>.</a:t>
            </a:r>
          </a:p>
          <a:p>
            <a:pPr marL="347663" indent="-347663">
              <a:buFontTx/>
              <a:buBlip>
                <a:blip r:embed="rId3"/>
              </a:buBlip>
              <a:tabLst>
                <a:tab pos="508000" algn="l"/>
                <a:tab pos="855663" algn="l"/>
              </a:tabLst>
            </a:pPr>
            <a:r>
              <a:rPr lang="en-US" sz="2000" dirty="0" smtClean="0">
                <a:latin typeface="Arial" charset="0"/>
                <a:cs typeface="Times New Roman" pitchFamily="18" charset="0"/>
              </a:rPr>
              <a:t>You can also call the </a:t>
            </a:r>
            <a:r>
              <a:rPr lang="en-US" sz="2000" dirty="0" err="1" smtClean="0">
                <a:latin typeface="Courier New" pitchFamily="49" charset="0"/>
                <a:cs typeface="Times New Roman" pitchFamily="18" charset="0"/>
              </a:rPr>
              <a:t>Thread.sleep</a:t>
            </a:r>
            <a:r>
              <a:rPr lang="en-US" sz="2000" dirty="0" smtClean="0">
                <a:latin typeface="Courier New" pitchFamily="49" charset="0"/>
                <a:cs typeface="Times New Roman" pitchFamily="18" charset="0"/>
              </a:rPr>
              <a:t>()</a:t>
            </a:r>
            <a:r>
              <a:rPr lang="en-US" sz="2000" dirty="0" smtClean="0">
                <a:latin typeface="Arial" charset="0"/>
                <a:cs typeface="Times New Roman" pitchFamily="18" charset="0"/>
              </a:rPr>
              <a:t> method with the parameter as </a:t>
            </a:r>
            <a:r>
              <a:rPr lang="en-US" sz="2000" dirty="0" err="1" smtClean="0">
                <a:latin typeface="Courier New" pitchFamily="49" charset="0"/>
                <a:cs typeface="Times New Roman" pitchFamily="18" charset="0"/>
              </a:rPr>
              <a:t>Timeout.Infinite</a:t>
            </a:r>
            <a:r>
              <a:rPr lang="en-US" sz="2000" dirty="0" smtClean="0">
                <a:latin typeface="Courier New" pitchFamily="49" charset="0"/>
                <a:cs typeface="Times New Roman" pitchFamily="18" charset="0"/>
              </a:rPr>
              <a:t> </a:t>
            </a:r>
            <a:r>
              <a:rPr lang="en-US" sz="2000" dirty="0" smtClean="0">
                <a:latin typeface="Arial" charset="0"/>
                <a:cs typeface="Arial" charset="0"/>
              </a:rPr>
              <a:t>to put the current thread to sleep infinitely</a:t>
            </a:r>
            <a:r>
              <a:rPr lang="en-US" sz="2000" dirty="0" smtClean="0">
                <a:latin typeface="Arial" charset="0"/>
                <a:cs typeface="Times New Roman" pitchFamily="18" charset="0"/>
              </a:rPr>
              <a:t>.</a:t>
            </a:r>
          </a:p>
          <a:p>
            <a:pPr marL="347663" indent="-347663">
              <a:buFontTx/>
              <a:buBlip>
                <a:blip r:embed="rId3"/>
              </a:buBlip>
              <a:tabLst>
                <a:tab pos="508000" algn="l"/>
                <a:tab pos="855663" algn="l"/>
              </a:tabLst>
            </a:pPr>
            <a:r>
              <a:rPr lang="en-US" sz="2000" dirty="0" smtClean="0">
                <a:latin typeface="Arial" charset="0"/>
                <a:cs typeface="Times New Roman" pitchFamily="18" charset="0"/>
              </a:rPr>
              <a:t>The sleeping thread can be resumed by calling the </a:t>
            </a:r>
            <a:r>
              <a:rPr lang="en-US" sz="2000" dirty="0" smtClean="0">
                <a:latin typeface="Courier New" pitchFamily="49" charset="0"/>
                <a:cs typeface="Times New Roman" pitchFamily="18" charset="0"/>
              </a:rPr>
              <a:t>Interrupt()</a:t>
            </a:r>
            <a:r>
              <a:rPr lang="en-US" sz="2000" dirty="0" smtClean="0">
                <a:latin typeface="Arial" charset="0"/>
                <a:cs typeface="Times New Roman" pitchFamily="18" charset="0"/>
              </a:rPr>
              <a:t> method of the </a:t>
            </a:r>
            <a:r>
              <a:rPr lang="en-US" sz="2000" dirty="0" smtClean="0">
                <a:latin typeface="Courier New" pitchFamily="49" charset="0"/>
                <a:cs typeface="Times New Roman" pitchFamily="18" charset="0"/>
              </a:rPr>
              <a:t>Thread</a:t>
            </a:r>
            <a:r>
              <a:rPr lang="en-US" sz="2000" dirty="0" smtClean="0">
                <a:latin typeface="Arial" charset="0"/>
                <a:cs typeface="Times New Roman" pitchFamily="18" charset="0"/>
              </a:rPr>
              <a:t> class.	</a:t>
            </a:r>
          </a:p>
        </p:txBody>
      </p:sp>
      <p:pic>
        <p:nvPicPr>
          <p:cNvPr id="5" name="Picture 4" descr="ssdnlogo.png"/>
          <p:cNvPicPr>
            <a:picLocks noChangeAspect="1"/>
          </p:cNvPicPr>
          <p:nvPr/>
        </p:nvPicPr>
        <p:blipFill>
          <a:blip r:embed="rId4"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5"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52400" y="711200"/>
            <a:ext cx="7391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Working with </a:t>
            </a:r>
            <a:r>
              <a:rPr lang="en-US" sz="2800" b="1" dirty="0" smtClean="0">
                <a:latin typeface="+mj-lt"/>
                <a:cs typeface="Times New Roman" pitchFamily="18" charset="0"/>
              </a:rPr>
              <a:t>Threads</a:t>
            </a:r>
            <a:endParaRPr lang="en-US" sz="2800" b="1" dirty="0">
              <a:latin typeface="+mj-lt"/>
            </a:endParaRPr>
          </a:p>
        </p:txBody>
      </p:sp>
      <p:sp>
        <p:nvSpPr>
          <p:cNvPr id="8195" name="Rectangle 3"/>
          <p:cNvSpPr>
            <a:spLocks noGrp="1" noChangeArrowheads="1"/>
          </p:cNvSpPr>
          <p:nvPr>
            <p:ph type="body" idx="1"/>
          </p:nvPr>
        </p:nvSpPr>
        <p:spPr bwMode="auto">
          <a:xfrm>
            <a:off x="1525588" y="1598613"/>
            <a:ext cx="7313612" cy="611187"/>
          </a:xfrm>
          <a:solidFill>
            <a:srgbClr val="FFFFFF"/>
          </a:solidFill>
          <a:ln>
            <a:miter lim="800000"/>
            <a:headEnd/>
            <a:tailEnd/>
          </a:ln>
        </p:spPr>
        <p:txBody>
          <a:bodyPr vert="horz" wrap="square" lIns="91440" tIns="45720" rIns="91440" bIns="45720" numCol="1" anchor="t" anchorCtr="0" compatLnSpc="1">
            <a:prstTxWarp prst="textNoShape">
              <a:avLst/>
            </a:prstTxWarp>
            <a:normAutofit fontScale="25000" lnSpcReduction="20000"/>
          </a:bodyPr>
          <a:lstStyle/>
          <a:p>
            <a:pPr marL="347663" indent="-347663">
              <a:buFontTx/>
              <a:buBlip>
                <a:blip r:embed="rId3"/>
              </a:buBlip>
              <a:tabLst>
                <a:tab pos="508000" algn="l"/>
                <a:tab pos="855663" algn="l"/>
              </a:tabLst>
              <a:defRPr/>
            </a:pPr>
            <a:r>
              <a:rPr lang="en-US" sz="7200" dirty="0" smtClean="0">
                <a:latin typeface="Arial" charset="0"/>
                <a:cs typeface="Times New Roman" pitchFamily="18" charset="0"/>
              </a:rPr>
              <a:t>The following figure shows the paused and resumed states of a sleeping thread.</a:t>
            </a:r>
          </a:p>
          <a:p>
            <a:pPr marL="347663" indent="-347663">
              <a:buFontTx/>
              <a:buBlip>
                <a:blip r:embed="rId3"/>
              </a:buBlip>
              <a:tabLst>
                <a:tab pos="508000" algn="l"/>
                <a:tab pos="855663" algn="l"/>
              </a:tabLst>
              <a:defRPr/>
            </a:pPr>
            <a:endParaRPr lang="en-US" sz="2000" dirty="0" smtClean="0">
              <a:solidFill>
                <a:schemeClr val="accent2"/>
              </a:solidFill>
              <a:latin typeface="Arial" charset="0"/>
              <a:cs typeface="Times New Roman" pitchFamily="18" charset="0"/>
            </a:endParaRPr>
          </a:p>
          <a:p>
            <a:pPr marL="347663" indent="-347663">
              <a:buFontTx/>
              <a:buBlip>
                <a:blip r:embed="rId3"/>
              </a:buBlip>
              <a:tabLst>
                <a:tab pos="508000" algn="l"/>
                <a:tab pos="855663" algn="l"/>
              </a:tabLst>
              <a:defRPr/>
            </a:pPr>
            <a:endParaRPr lang="en-US" sz="2000" dirty="0" smtClean="0">
              <a:solidFill>
                <a:schemeClr val="accent2"/>
              </a:solidFill>
              <a:latin typeface="Arial" charset="0"/>
              <a:cs typeface="Times New Roman" pitchFamily="18" charset="0"/>
            </a:endParaRPr>
          </a:p>
          <a:p>
            <a:pPr>
              <a:buFontTx/>
              <a:buNone/>
              <a:defRPr/>
            </a:pPr>
            <a:r>
              <a:rPr lang="en-US" sz="2000" dirty="0" smtClean="0">
                <a:solidFill>
                  <a:schemeClr val="accent2"/>
                </a:solidFill>
                <a:latin typeface="Arial" charset="0"/>
                <a:cs typeface="Times New Roman" pitchFamily="18" charset="0"/>
              </a:rPr>
              <a:t>	</a:t>
            </a:r>
          </a:p>
        </p:txBody>
      </p:sp>
      <p:grpSp>
        <p:nvGrpSpPr>
          <p:cNvPr id="2" name="Group 12"/>
          <p:cNvGrpSpPr>
            <a:grpSpLocks noChangeAspect="1"/>
          </p:cNvGrpSpPr>
          <p:nvPr/>
        </p:nvGrpSpPr>
        <p:grpSpPr bwMode="auto">
          <a:xfrm>
            <a:off x="2743200" y="2590800"/>
            <a:ext cx="5181600" cy="3276600"/>
            <a:chOff x="2684" y="8862"/>
            <a:chExt cx="4124" cy="2811"/>
          </a:xfrm>
        </p:grpSpPr>
        <p:sp>
          <p:nvSpPr>
            <p:cNvPr id="21510" name="Rectangle 13"/>
            <p:cNvSpPr>
              <a:spLocks noChangeAspect="1" noChangeArrowheads="1"/>
            </p:cNvSpPr>
            <p:nvPr/>
          </p:nvSpPr>
          <p:spPr bwMode="auto">
            <a:xfrm>
              <a:off x="2684" y="8862"/>
              <a:ext cx="4124" cy="2811"/>
            </a:xfrm>
            <a:prstGeom prst="rect">
              <a:avLst/>
            </a:prstGeom>
            <a:solidFill>
              <a:srgbClr val="FFFFFF"/>
            </a:solidFill>
            <a:ln w="9525">
              <a:solidFill>
                <a:srgbClr val="000000"/>
              </a:solidFill>
              <a:miter lim="800000"/>
              <a:headEnd/>
              <a:tailEnd/>
            </a:ln>
          </p:spPr>
          <p:txBody>
            <a:bodyPr/>
            <a:lstStyle/>
            <a:p>
              <a:endParaRPr lang="en-US"/>
            </a:p>
          </p:txBody>
        </p:sp>
        <p:sp>
          <p:nvSpPr>
            <p:cNvPr id="21511" name="Oval 14"/>
            <p:cNvSpPr>
              <a:spLocks noChangeAspect="1" noChangeArrowheads="1"/>
            </p:cNvSpPr>
            <p:nvPr/>
          </p:nvSpPr>
          <p:spPr bwMode="auto">
            <a:xfrm>
              <a:off x="3560" y="9003"/>
              <a:ext cx="2384" cy="799"/>
            </a:xfrm>
            <a:prstGeom prst="ellipse">
              <a:avLst/>
            </a:prstGeom>
            <a:solidFill>
              <a:srgbClr val="FFFFFF"/>
            </a:solidFill>
            <a:ln w="9525">
              <a:solidFill>
                <a:srgbClr val="000000"/>
              </a:solidFill>
              <a:round/>
              <a:headEnd/>
              <a:tailEnd/>
            </a:ln>
          </p:spPr>
          <p:txBody>
            <a:bodyPr/>
            <a:lstStyle/>
            <a:p>
              <a:endParaRPr lang="en-US"/>
            </a:p>
          </p:txBody>
        </p:sp>
        <p:sp>
          <p:nvSpPr>
            <p:cNvPr id="21512" name="Oval 15"/>
            <p:cNvSpPr>
              <a:spLocks noChangeAspect="1" noChangeArrowheads="1"/>
            </p:cNvSpPr>
            <p:nvPr/>
          </p:nvSpPr>
          <p:spPr bwMode="auto">
            <a:xfrm>
              <a:off x="3629" y="10782"/>
              <a:ext cx="2235" cy="799"/>
            </a:xfrm>
            <a:prstGeom prst="ellipse">
              <a:avLst/>
            </a:prstGeom>
            <a:solidFill>
              <a:srgbClr val="FFFFFF"/>
            </a:solidFill>
            <a:ln w="9525">
              <a:solidFill>
                <a:srgbClr val="000000"/>
              </a:solidFill>
              <a:round/>
              <a:headEnd/>
              <a:tailEnd/>
            </a:ln>
          </p:spPr>
          <p:txBody>
            <a:bodyPr/>
            <a:lstStyle/>
            <a:p>
              <a:endParaRPr lang="en-US"/>
            </a:p>
          </p:txBody>
        </p:sp>
        <p:sp>
          <p:nvSpPr>
            <p:cNvPr id="21513" name="Text Box 16"/>
            <p:cNvSpPr txBox="1">
              <a:spLocks noChangeAspect="1" noChangeArrowheads="1"/>
            </p:cNvSpPr>
            <p:nvPr/>
          </p:nvSpPr>
          <p:spPr bwMode="auto">
            <a:xfrm>
              <a:off x="3813" y="9203"/>
              <a:ext cx="1969" cy="393"/>
            </a:xfrm>
            <a:prstGeom prst="rect">
              <a:avLst/>
            </a:prstGeom>
            <a:solidFill>
              <a:srgbClr val="FFFFFF"/>
            </a:solidFill>
            <a:ln w="9525">
              <a:noFill/>
              <a:miter lim="800000"/>
              <a:headEnd/>
              <a:tailEnd/>
            </a:ln>
          </p:spPr>
          <p:txBody>
            <a:bodyPr/>
            <a:lstStyle/>
            <a:p>
              <a:pPr algn="ctr">
                <a:spcAft>
                  <a:spcPts val="1000"/>
                </a:spcAft>
              </a:pPr>
              <a:r>
                <a:rPr lang="en-US" sz="1400" b="1">
                  <a:latin typeface="Calibri" pitchFamily="34" charset="0"/>
                </a:rPr>
                <a:t>Running/Resumed</a:t>
              </a:r>
              <a:endParaRPr lang="en-US" sz="1400" b="1"/>
            </a:p>
          </p:txBody>
        </p:sp>
        <p:sp>
          <p:nvSpPr>
            <p:cNvPr id="21514" name="Text Box 17"/>
            <p:cNvSpPr txBox="1">
              <a:spLocks noChangeAspect="1" noChangeArrowheads="1"/>
            </p:cNvSpPr>
            <p:nvPr/>
          </p:nvSpPr>
          <p:spPr bwMode="auto">
            <a:xfrm>
              <a:off x="4115" y="10943"/>
              <a:ext cx="1143" cy="449"/>
            </a:xfrm>
            <a:prstGeom prst="rect">
              <a:avLst/>
            </a:prstGeom>
            <a:solidFill>
              <a:srgbClr val="FFFFFF"/>
            </a:solidFill>
            <a:ln w="9525">
              <a:noFill/>
              <a:miter lim="800000"/>
              <a:headEnd/>
              <a:tailEnd/>
            </a:ln>
          </p:spPr>
          <p:txBody>
            <a:bodyPr/>
            <a:lstStyle/>
            <a:p>
              <a:pPr algn="ctr">
                <a:spcAft>
                  <a:spcPts val="1000"/>
                </a:spcAft>
              </a:pPr>
              <a:r>
                <a:rPr lang="en-US" sz="1400" b="1">
                  <a:latin typeface="Calibri" pitchFamily="34" charset="0"/>
                </a:rPr>
                <a:t>Paused</a:t>
              </a:r>
            </a:p>
          </p:txBody>
        </p:sp>
        <p:cxnSp>
          <p:nvCxnSpPr>
            <p:cNvPr id="21515" name="AutoShape 18"/>
            <p:cNvCxnSpPr>
              <a:cxnSpLocks noChangeAspect="1" noChangeShapeType="1"/>
            </p:cNvCxnSpPr>
            <p:nvPr/>
          </p:nvCxnSpPr>
          <p:spPr bwMode="auto">
            <a:xfrm>
              <a:off x="5080" y="9792"/>
              <a:ext cx="0" cy="1014"/>
            </a:xfrm>
            <a:prstGeom prst="straightConnector1">
              <a:avLst/>
            </a:prstGeom>
            <a:noFill/>
            <a:ln w="9525">
              <a:solidFill>
                <a:srgbClr val="000000"/>
              </a:solidFill>
              <a:round/>
              <a:headEnd/>
              <a:tailEnd type="triangle" w="med" len="med"/>
            </a:ln>
          </p:spPr>
        </p:cxnSp>
        <p:cxnSp>
          <p:nvCxnSpPr>
            <p:cNvPr id="21516" name="AutoShape 19"/>
            <p:cNvCxnSpPr>
              <a:cxnSpLocks noChangeAspect="1" noChangeShapeType="1"/>
            </p:cNvCxnSpPr>
            <p:nvPr/>
          </p:nvCxnSpPr>
          <p:spPr bwMode="auto">
            <a:xfrm flipV="1">
              <a:off x="4367" y="9768"/>
              <a:ext cx="0" cy="1026"/>
            </a:xfrm>
            <a:prstGeom prst="straightConnector1">
              <a:avLst/>
            </a:prstGeom>
            <a:noFill/>
            <a:ln w="9525">
              <a:solidFill>
                <a:srgbClr val="000000"/>
              </a:solidFill>
              <a:round/>
              <a:headEnd/>
              <a:tailEnd type="triangle" w="med" len="med"/>
            </a:ln>
          </p:spPr>
        </p:cxnSp>
        <p:sp>
          <p:nvSpPr>
            <p:cNvPr id="21517" name="Text Box 20"/>
            <p:cNvSpPr txBox="1">
              <a:spLocks noChangeAspect="1" noChangeArrowheads="1"/>
            </p:cNvSpPr>
            <p:nvPr/>
          </p:nvSpPr>
          <p:spPr bwMode="auto">
            <a:xfrm>
              <a:off x="2924" y="9978"/>
              <a:ext cx="1244" cy="449"/>
            </a:xfrm>
            <a:prstGeom prst="rect">
              <a:avLst/>
            </a:prstGeom>
            <a:solidFill>
              <a:srgbClr val="FFFFFF"/>
            </a:solidFill>
            <a:ln w="9525">
              <a:noFill/>
              <a:miter lim="800000"/>
              <a:headEnd/>
              <a:tailEnd/>
            </a:ln>
          </p:spPr>
          <p:txBody>
            <a:bodyPr/>
            <a:lstStyle/>
            <a:p>
              <a:pPr algn="ctr">
                <a:spcAft>
                  <a:spcPts val="1000"/>
                </a:spcAft>
              </a:pPr>
              <a:r>
                <a:rPr lang="en-US" sz="1400" b="1">
                  <a:latin typeface="Calibri" pitchFamily="34" charset="0"/>
                </a:rPr>
                <a:t>Interrupt</a:t>
              </a:r>
              <a:r>
                <a:rPr lang="en-US" sz="1100">
                  <a:latin typeface="Calibri" pitchFamily="34" charset="0"/>
                </a:rPr>
                <a:t>()</a:t>
              </a:r>
              <a:endParaRPr lang="en-US"/>
            </a:p>
          </p:txBody>
        </p:sp>
        <p:sp>
          <p:nvSpPr>
            <p:cNvPr id="21518" name="Text Box 21"/>
            <p:cNvSpPr txBox="1">
              <a:spLocks noChangeAspect="1" noChangeArrowheads="1"/>
            </p:cNvSpPr>
            <p:nvPr/>
          </p:nvSpPr>
          <p:spPr bwMode="auto">
            <a:xfrm>
              <a:off x="5402" y="9954"/>
              <a:ext cx="1143" cy="449"/>
            </a:xfrm>
            <a:prstGeom prst="rect">
              <a:avLst/>
            </a:prstGeom>
            <a:solidFill>
              <a:srgbClr val="FFFFFF"/>
            </a:solidFill>
            <a:ln w="9525">
              <a:noFill/>
              <a:miter lim="800000"/>
              <a:headEnd/>
              <a:tailEnd/>
            </a:ln>
          </p:spPr>
          <p:txBody>
            <a:bodyPr/>
            <a:lstStyle/>
            <a:p>
              <a:pPr>
                <a:spcAft>
                  <a:spcPts val="1000"/>
                </a:spcAft>
              </a:pPr>
              <a:r>
                <a:rPr lang="en-US" sz="1400" b="1">
                  <a:latin typeface="Calibri" pitchFamily="34" charset="0"/>
                </a:rPr>
                <a:t>Sleep</a:t>
              </a:r>
              <a:r>
                <a:rPr lang="en-US" sz="1100">
                  <a:latin typeface="Calibri" pitchFamily="34" charset="0"/>
                </a:rPr>
                <a:t>()</a:t>
              </a:r>
              <a:endParaRPr lang="en-US"/>
            </a:p>
          </p:txBody>
        </p:sp>
      </p:grpSp>
      <p:pic>
        <p:nvPicPr>
          <p:cNvPr id="15" name="Picture 14" descr="ssdnlogo.png"/>
          <p:cNvPicPr>
            <a:picLocks noChangeAspect="1"/>
          </p:cNvPicPr>
          <p:nvPr/>
        </p:nvPicPr>
        <p:blipFill>
          <a:blip r:embed="rId4"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16" name="Picture 15" descr="ms_Learning_b-large"/>
          <p:cNvPicPr>
            <a:picLocks noChangeAspect="1" noChangeArrowheads="1"/>
          </p:cNvPicPr>
          <p:nvPr/>
        </p:nvPicPr>
        <p:blipFill>
          <a:blip r:embed="rId5"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17" name="Rectangle 1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1525588" y="1598613"/>
            <a:ext cx="7315200" cy="4570412"/>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smtClean="0">
                <a:latin typeface="Arial" charset="0"/>
                <a:cs typeface="Times New Roman" pitchFamily="18" charset="0"/>
              </a:rPr>
              <a:t>In this session, you will learn to:</a:t>
            </a:r>
            <a:endParaRPr lang="en-US" sz="1800" dirty="0" smtClean="0">
              <a:latin typeface="Arial" charset="0"/>
              <a:cs typeface="Times New Roman" pitchFamily="18" charset="0"/>
            </a:endParaRPr>
          </a:p>
          <a:p>
            <a:pPr lvl="1">
              <a:buFontTx/>
              <a:buBlip>
                <a:blip r:embed="rId4"/>
              </a:buBlip>
            </a:pPr>
            <a:r>
              <a:rPr lang="en-US" sz="1800" dirty="0" smtClean="0">
                <a:latin typeface="Arial" charset="0"/>
                <a:cs typeface="Times New Roman" pitchFamily="18" charset="0"/>
              </a:rPr>
              <a:t>Implement threads</a:t>
            </a:r>
          </a:p>
          <a:p>
            <a:pPr lvl="1">
              <a:buFontTx/>
              <a:buBlip>
                <a:blip r:embed="rId4"/>
              </a:buBlip>
            </a:pPr>
            <a:r>
              <a:rPr lang="en-US" sz="1800" dirty="0" smtClean="0">
                <a:latin typeface="Arial" charset="0"/>
                <a:cs typeface="Times New Roman" pitchFamily="18" charset="0"/>
              </a:rPr>
              <a:t>Define the life cycle of a thread</a:t>
            </a:r>
          </a:p>
          <a:p>
            <a:pPr lvl="1">
              <a:buFontTx/>
              <a:buBlip>
                <a:blip r:embed="rId4"/>
              </a:buBlip>
            </a:pPr>
            <a:endParaRPr lang="en-US" sz="1800" dirty="0" smtClean="0">
              <a:latin typeface="Arial" charset="0"/>
              <a:cs typeface="Times New Roman" pitchFamily="18" charset="0"/>
            </a:endParaRPr>
          </a:p>
          <a:p>
            <a:pPr lvl="1">
              <a:buFontTx/>
              <a:buBlip>
                <a:blip r:embed="rId4"/>
              </a:buBlip>
            </a:pPr>
            <a:endParaRPr lang="en-US" sz="1800" dirty="0" smtClean="0">
              <a:solidFill>
                <a:schemeClr val="accent2"/>
              </a:solidFill>
              <a:latin typeface="Arial" charset="0"/>
              <a:cs typeface="Times New Roman" pitchFamily="18" charset="0"/>
            </a:endParaRPr>
          </a:p>
          <a:p>
            <a:pPr lvl="1">
              <a:buFontTx/>
              <a:buBlip>
                <a:blip r:embed="rId4"/>
              </a:buBlip>
            </a:pPr>
            <a:endParaRPr lang="en-US" sz="1800" dirty="0" smtClean="0">
              <a:solidFill>
                <a:schemeClr val="accent2"/>
              </a:solidFill>
              <a:latin typeface="Arial" charset="0"/>
              <a:cs typeface="Times New Roman" pitchFamily="18" charset="0"/>
            </a:endParaRPr>
          </a:p>
          <a:p>
            <a:pPr lvl="1">
              <a:buFontTx/>
              <a:buBlip>
                <a:blip r:embed="rId4"/>
              </a:buBlip>
            </a:pPr>
            <a:endParaRPr lang="en-US" sz="1800" dirty="0" smtClean="0">
              <a:solidFill>
                <a:schemeClr val="accent2"/>
              </a:solidFill>
              <a:latin typeface="Arial" charset="0"/>
              <a:cs typeface="Times New Roman" pitchFamily="18" charset="0"/>
            </a:endParaRPr>
          </a:p>
          <a:p>
            <a:pPr lvl="1">
              <a:buFontTx/>
              <a:buBlip>
                <a:blip r:embed="rId4"/>
              </a:buBlip>
            </a:pPr>
            <a:endParaRPr lang="en-US" sz="1800" dirty="0" smtClean="0">
              <a:solidFill>
                <a:schemeClr val="accent2"/>
              </a:solidFill>
              <a:latin typeface="Arial" charset="0"/>
              <a:cs typeface="Times New Roman" pitchFamily="18" charset="0"/>
            </a:endParaRPr>
          </a:p>
          <a:p>
            <a:pPr lvl="1">
              <a:buFontTx/>
              <a:buBlip>
                <a:blip r:embed="rId4"/>
              </a:buBlip>
            </a:pPr>
            <a:endParaRPr lang="en-US" sz="1800" dirty="0" smtClean="0">
              <a:solidFill>
                <a:schemeClr val="accent2"/>
              </a:solidFill>
              <a:latin typeface="Arial" charset="0"/>
              <a:cs typeface="Times New Roman" pitchFamily="18" charset="0"/>
            </a:endParaRPr>
          </a:p>
          <a:p>
            <a:pPr lvl="1">
              <a:buFontTx/>
              <a:buBlip>
                <a:blip r:embed="rId4"/>
              </a:buBlip>
            </a:pPr>
            <a:endParaRPr lang="en-US" sz="1800" dirty="0" smtClean="0">
              <a:solidFill>
                <a:schemeClr val="accent2"/>
              </a:solidFill>
              <a:latin typeface="Arial" charset="0"/>
              <a:cs typeface="Times New Roman" pitchFamily="18" charset="0"/>
            </a:endParaRPr>
          </a:p>
          <a:p>
            <a:pPr lvl="1">
              <a:buFontTx/>
              <a:buBlip>
                <a:blip r:embed="rId4"/>
              </a:buBlip>
            </a:pPr>
            <a:endParaRPr lang="en-US" sz="1800" dirty="0" smtClean="0">
              <a:solidFill>
                <a:schemeClr val="accent2"/>
              </a:solidFill>
              <a:latin typeface="Arial" charset="0"/>
              <a:cs typeface="Times New Roman" pitchFamily="18" charset="0"/>
            </a:endParaRPr>
          </a:p>
          <a:p>
            <a:pPr lvl="1">
              <a:buFontTx/>
              <a:buBlip>
                <a:blip r:embed="rId4"/>
              </a:buBlip>
            </a:pPr>
            <a:endParaRPr lang="en-US" sz="1800" dirty="0" smtClean="0">
              <a:solidFill>
                <a:schemeClr val="accent2"/>
              </a:solidFill>
              <a:latin typeface="Arial" charset="0"/>
              <a:cs typeface="Times New Roman" pitchFamily="18" charset="0"/>
            </a:endParaRPr>
          </a:p>
          <a:p>
            <a:pPr lvl="1">
              <a:buFontTx/>
              <a:buBlip>
                <a:blip r:embed="rId4"/>
              </a:buBlip>
            </a:pPr>
            <a:endParaRPr lang="en-US" sz="1800" dirty="0" smtClean="0">
              <a:solidFill>
                <a:schemeClr val="accent2"/>
              </a:solidFill>
              <a:latin typeface="Arial" charset="0"/>
              <a:cs typeface="Times New Roman" pitchFamily="18" charset="0"/>
            </a:endParaRPr>
          </a:p>
          <a:p>
            <a:pPr lvl="1" eaLnBrk="1" hangingPunct="1">
              <a:buFontTx/>
              <a:buNone/>
            </a:pPr>
            <a:endParaRPr lang="en-US" sz="1800" dirty="0" smtClean="0">
              <a:solidFill>
                <a:schemeClr val="accent2"/>
              </a:solidFill>
              <a:latin typeface="Arial" charset="0"/>
              <a:cs typeface="Times New Roman" pitchFamily="18" charset="0"/>
            </a:endParaRPr>
          </a:p>
          <a:p>
            <a:pPr lvl="1" eaLnBrk="1" hangingPunct="1">
              <a:buFontTx/>
              <a:buBlip>
                <a:blip r:embed="rId4"/>
              </a:buBlip>
            </a:pPr>
            <a:endParaRPr lang="en-US" sz="1800" dirty="0" smtClean="0">
              <a:solidFill>
                <a:schemeClr val="accent2"/>
              </a:solidFill>
              <a:latin typeface="Arial" charset="0"/>
              <a:cs typeface="Times New Roman" pitchFamily="18" charset="0"/>
            </a:endParaRPr>
          </a:p>
          <a:p>
            <a:pPr lvl="1" eaLnBrk="1" hangingPunct="1">
              <a:buFontTx/>
              <a:buNone/>
            </a:pPr>
            <a:endParaRPr lang="en-US" sz="1800" dirty="0" smtClean="0">
              <a:solidFill>
                <a:schemeClr val="accent2"/>
              </a:solidFill>
              <a:latin typeface="Arial" charset="0"/>
              <a:cs typeface="Times New Roman" pitchFamily="18" charset="0"/>
            </a:endParaRPr>
          </a:p>
        </p:txBody>
      </p:sp>
      <p:sp>
        <p:nvSpPr>
          <p:cNvPr id="2051" name="Text Box 3"/>
          <p:cNvSpPr txBox="1">
            <a:spLocks noChangeArrowheads="1"/>
          </p:cNvSpPr>
          <p:nvPr/>
        </p:nvSpPr>
        <p:spPr bwMode="auto">
          <a:xfrm>
            <a:off x="152400" y="711200"/>
            <a:ext cx="6858000" cy="523220"/>
          </a:xfrm>
          <a:prstGeom prst="rect">
            <a:avLst/>
          </a:prstGeom>
          <a:noFill/>
          <a:ln w="9525">
            <a:noFill/>
            <a:miter lim="800000"/>
            <a:headEnd/>
            <a:tailEnd/>
          </a:ln>
        </p:spPr>
        <p:txBody>
          <a:bodyPr>
            <a:spAutoFit/>
          </a:bodyPr>
          <a:lstStyle/>
          <a:p>
            <a:pPr>
              <a:spcBef>
                <a:spcPct val="50000"/>
              </a:spcBef>
            </a:pPr>
            <a:r>
              <a:rPr lang="en-US" sz="2800" b="1" dirty="0">
                <a:latin typeface="+mj-lt"/>
              </a:rPr>
              <a:t>Objectives</a:t>
            </a:r>
          </a:p>
        </p:txBody>
      </p:sp>
      <p:pic>
        <p:nvPicPr>
          <p:cNvPr id="5" name="Picture 4" descr="ssdnlogo.png"/>
          <p:cNvPicPr>
            <a:picLocks noChangeAspect="1"/>
          </p:cNvPicPr>
          <p:nvPr/>
        </p:nvPicPr>
        <p:blipFill>
          <a:blip r:embed="rId5"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6"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52400" y="711200"/>
            <a:ext cx="7391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Working with </a:t>
            </a:r>
            <a:r>
              <a:rPr lang="en-US" sz="2800" b="1" dirty="0" smtClean="0">
                <a:latin typeface="+mj-lt"/>
                <a:cs typeface="Times New Roman" pitchFamily="18" charset="0"/>
              </a:rPr>
              <a:t>Threads</a:t>
            </a:r>
            <a:endParaRPr lang="en-US" sz="2800" b="1" dirty="0">
              <a:latin typeface="+mj-lt"/>
            </a:endParaRPr>
          </a:p>
        </p:txBody>
      </p:sp>
      <p:sp>
        <p:nvSpPr>
          <p:cNvPr id="22531" name="Rectangle 3"/>
          <p:cNvSpPr>
            <a:spLocks noGrp="1" noChangeArrowheads="1"/>
          </p:cNvSpPr>
          <p:nvPr>
            <p:ph type="body" idx="1"/>
          </p:nvPr>
        </p:nvSpPr>
        <p:spPr bwMode="auto">
          <a:xfrm>
            <a:off x="1525588" y="1598613"/>
            <a:ext cx="7313612" cy="4802187"/>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7663" indent="-347663">
              <a:buFontTx/>
              <a:buBlip>
                <a:blip r:embed="rId3"/>
              </a:buBlip>
              <a:tabLst>
                <a:tab pos="508000" algn="l"/>
                <a:tab pos="855663" algn="l"/>
              </a:tabLst>
            </a:pPr>
            <a:r>
              <a:rPr lang="en-US" sz="2000" dirty="0" smtClean="0">
                <a:latin typeface="Arial" charset="0"/>
                <a:cs typeface="Times New Roman" pitchFamily="18" charset="0"/>
              </a:rPr>
              <a:t>You can suspend the execution of a thread by using the </a:t>
            </a:r>
            <a:r>
              <a:rPr lang="en-US" sz="2000" dirty="0" err="1" smtClean="0">
                <a:latin typeface="Courier New" pitchFamily="49" charset="0"/>
                <a:cs typeface="Times New Roman" pitchFamily="18" charset="0"/>
              </a:rPr>
              <a:t>Thread.Suspend</a:t>
            </a:r>
            <a:r>
              <a:rPr lang="en-US" sz="2000" dirty="0" smtClean="0">
                <a:latin typeface="Courier New" pitchFamily="49" charset="0"/>
                <a:cs typeface="Times New Roman" pitchFamily="18" charset="0"/>
              </a:rPr>
              <a:t>()</a:t>
            </a:r>
            <a:r>
              <a:rPr lang="en-US" sz="2000" dirty="0" smtClean="0">
                <a:latin typeface="Arial" charset="0"/>
                <a:cs typeface="Times New Roman" pitchFamily="18" charset="0"/>
              </a:rPr>
              <a:t>method.</a:t>
            </a:r>
          </a:p>
          <a:p>
            <a:pPr marL="347663" indent="-347663">
              <a:buFontTx/>
              <a:buBlip>
                <a:blip r:embed="rId3"/>
              </a:buBlip>
              <a:tabLst>
                <a:tab pos="508000" algn="l"/>
                <a:tab pos="855663" algn="l"/>
              </a:tabLst>
            </a:pPr>
            <a:r>
              <a:rPr lang="en-US" sz="2000" dirty="0" smtClean="0">
                <a:latin typeface="Arial" charset="0"/>
                <a:cs typeface="Times New Roman" pitchFamily="18" charset="0"/>
              </a:rPr>
              <a:t>When a thread is suspended, only another thread can cause its resumption, by using the </a:t>
            </a:r>
            <a:r>
              <a:rPr lang="en-US" sz="2000" dirty="0" err="1" smtClean="0">
                <a:latin typeface="Courier New" pitchFamily="49" charset="0"/>
                <a:cs typeface="Times New Roman" pitchFamily="18" charset="0"/>
              </a:rPr>
              <a:t>Thread.Resume</a:t>
            </a:r>
            <a:r>
              <a:rPr lang="en-US" sz="2000" dirty="0" smtClean="0">
                <a:latin typeface="Courier New" pitchFamily="49" charset="0"/>
                <a:cs typeface="Times New Roman" pitchFamily="18" charset="0"/>
              </a:rPr>
              <a:t>()</a:t>
            </a:r>
            <a:r>
              <a:rPr lang="en-US" sz="2000" dirty="0" smtClean="0">
                <a:latin typeface="Arial" charset="0"/>
                <a:cs typeface="Times New Roman" pitchFamily="18" charset="0"/>
              </a:rPr>
              <a:t> method.</a:t>
            </a:r>
          </a:p>
          <a:p>
            <a:pPr marL="347663" indent="-347663">
              <a:buFontTx/>
              <a:buBlip>
                <a:blip r:embed="rId3"/>
              </a:buBlip>
              <a:tabLst>
                <a:tab pos="508000" algn="l"/>
                <a:tab pos="855663" algn="l"/>
              </a:tabLst>
            </a:pPr>
            <a:r>
              <a:rPr lang="en-US" sz="2000" dirty="0" smtClean="0">
                <a:latin typeface="Arial" charset="0"/>
                <a:cs typeface="Times New Roman" pitchFamily="18" charset="0"/>
              </a:rPr>
              <a:t>The thread can be destroyed by using the </a:t>
            </a:r>
            <a:r>
              <a:rPr lang="en-US" sz="2000" dirty="0" err="1" smtClean="0">
                <a:latin typeface="Courier New" pitchFamily="49" charset="0"/>
                <a:cs typeface="Times New Roman" pitchFamily="18" charset="0"/>
              </a:rPr>
              <a:t>Thread.Abort</a:t>
            </a:r>
            <a:r>
              <a:rPr lang="en-US" sz="2000" dirty="0" smtClean="0">
                <a:latin typeface="Courier New" pitchFamily="49" charset="0"/>
                <a:cs typeface="Times New Roman" pitchFamily="18" charset="0"/>
              </a:rPr>
              <a:t>()</a:t>
            </a:r>
            <a:r>
              <a:rPr lang="en-US" sz="2000" dirty="0" smtClean="0">
                <a:latin typeface="Arial" charset="0"/>
                <a:cs typeface="Times New Roman" pitchFamily="18" charset="0"/>
              </a:rPr>
              <a:t> method. </a:t>
            </a:r>
          </a:p>
          <a:p>
            <a:pPr marL="347663" indent="-347663">
              <a:buFontTx/>
              <a:buBlip>
                <a:blip r:embed="rId3"/>
              </a:buBlip>
              <a:tabLst>
                <a:tab pos="508000" algn="l"/>
                <a:tab pos="855663" algn="l"/>
              </a:tabLst>
            </a:pPr>
            <a:r>
              <a:rPr lang="en-US" sz="2000" dirty="0" smtClean="0">
                <a:latin typeface="Arial" charset="0"/>
                <a:cs typeface="Times New Roman" pitchFamily="18" charset="0"/>
              </a:rPr>
              <a:t>The exception, </a:t>
            </a:r>
            <a:r>
              <a:rPr lang="en-US" sz="2000" dirty="0" err="1" smtClean="0">
                <a:latin typeface="Courier New" pitchFamily="49" charset="0"/>
                <a:cs typeface="Times New Roman" pitchFamily="18" charset="0"/>
              </a:rPr>
              <a:t>ThreadAbortException</a:t>
            </a:r>
            <a:r>
              <a:rPr lang="en-US" sz="2000" dirty="0" smtClean="0">
                <a:latin typeface="Arial" charset="0"/>
                <a:cs typeface="Times New Roman" pitchFamily="18" charset="0"/>
              </a:rPr>
              <a:t>, is thrown when the thread is destroyed.</a:t>
            </a:r>
          </a:p>
          <a:p>
            <a:pPr marL="347663" indent="-347663">
              <a:buFontTx/>
              <a:buBlip>
                <a:blip r:embed="rId3"/>
              </a:buBlip>
              <a:tabLst>
                <a:tab pos="508000" algn="l"/>
                <a:tab pos="855663" algn="l"/>
              </a:tabLst>
            </a:pPr>
            <a:r>
              <a:rPr lang="en-US" sz="2000" dirty="0" smtClean="0">
                <a:latin typeface="Arial" charset="0"/>
                <a:cs typeface="Times New Roman" pitchFamily="18" charset="0"/>
              </a:rPr>
              <a:t>If the </a:t>
            </a:r>
            <a:r>
              <a:rPr lang="en-US" sz="2000" dirty="0" smtClean="0">
                <a:latin typeface="Courier New" pitchFamily="49" charset="0"/>
                <a:cs typeface="Times New Roman" pitchFamily="18" charset="0"/>
              </a:rPr>
              <a:t>finally</a:t>
            </a:r>
            <a:r>
              <a:rPr lang="en-US" sz="2000" dirty="0" smtClean="0">
                <a:latin typeface="Arial" charset="0"/>
                <a:cs typeface="Times New Roman" pitchFamily="18" charset="0"/>
              </a:rPr>
              <a:t> block is present in the method, the runtime will send the control to it. </a:t>
            </a:r>
          </a:p>
        </p:txBody>
      </p:sp>
      <p:pic>
        <p:nvPicPr>
          <p:cNvPr id="5" name="Picture 4" descr="ssdnlogo.png"/>
          <p:cNvPicPr>
            <a:picLocks noChangeAspect="1"/>
          </p:cNvPicPr>
          <p:nvPr/>
        </p:nvPicPr>
        <p:blipFill>
          <a:blip r:embed="rId4"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5"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52400" y="711200"/>
            <a:ext cx="7391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Working with </a:t>
            </a:r>
            <a:r>
              <a:rPr lang="en-US" sz="2800" b="1" dirty="0" smtClean="0">
                <a:latin typeface="+mj-lt"/>
                <a:cs typeface="Times New Roman" pitchFamily="18" charset="0"/>
              </a:rPr>
              <a:t>Threads</a:t>
            </a:r>
            <a:endParaRPr lang="en-US" sz="2800" b="1" dirty="0">
              <a:latin typeface="+mj-lt"/>
            </a:endParaRPr>
          </a:p>
        </p:txBody>
      </p:sp>
      <p:sp>
        <p:nvSpPr>
          <p:cNvPr id="23555" name="Rectangle 3"/>
          <p:cNvSpPr>
            <a:spLocks noGrp="1" noChangeArrowheads="1"/>
          </p:cNvSpPr>
          <p:nvPr>
            <p:ph type="body" idx="1"/>
          </p:nvPr>
        </p:nvSpPr>
        <p:spPr bwMode="auto">
          <a:xfrm>
            <a:off x="1525588" y="1598613"/>
            <a:ext cx="7313612" cy="4878387"/>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7663" indent="-347663">
              <a:buFontTx/>
              <a:buBlip>
                <a:blip r:embed="rId3"/>
              </a:buBlip>
              <a:tabLst>
                <a:tab pos="508000" algn="l"/>
                <a:tab pos="855663" algn="l"/>
              </a:tabLst>
            </a:pPr>
            <a:r>
              <a:rPr lang="en-US" sz="2000" dirty="0" smtClean="0">
                <a:latin typeface="Arial" charset="0"/>
                <a:cs typeface="Times New Roman" pitchFamily="18" charset="0"/>
              </a:rPr>
              <a:t>The following code shows the use of the </a:t>
            </a:r>
            <a:r>
              <a:rPr lang="en-US" sz="2000" dirty="0" err="1" smtClean="0">
                <a:latin typeface="Courier New" pitchFamily="49" charset="0"/>
                <a:cs typeface="Times New Roman" pitchFamily="18" charset="0"/>
              </a:rPr>
              <a:t>Thread.Abort</a:t>
            </a:r>
            <a:r>
              <a:rPr lang="en-US" sz="2000" dirty="0" smtClean="0">
                <a:latin typeface="Courier New" pitchFamily="49" charset="0"/>
                <a:cs typeface="Times New Roman" pitchFamily="18" charset="0"/>
              </a:rPr>
              <a:t>()</a:t>
            </a:r>
            <a:r>
              <a:rPr lang="en-US" sz="2000" dirty="0" smtClean="0">
                <a:latin typeface="Arial" charset="0"/>
                <a:cs typeface="Times New Roman" pitchFamily="18" charset="0"/>
              </a:rPr>
              <a:t> method:</a:t>
            </a:r>
          </a:p>
          <a:p>
            <a:pPr lvl="1">
              <a:buFontTx/>
              <a:buNone/>
              <a:tabLst>
                <a:tab pos="508000" algn="l"/>
                <a:tab pos="855663" algn="l"/>
              </a:tabLst>
            </a:pPr>
            <a:r>
              <a:rPr lang="en-US" sz="1600" dirty="0" smtClean="0">
                <a:latin typeface="Courier New" pitchFamily="49" charset="0"/>
                <a:cs typeface="Times New Roman" pitchFamily="18" charset="0"/>
              </a:rPr>
              <a:t>using System;</a:t>
            </a:r>
          </a:p>
          <a:p>
            <a:pPr lvl="1">
              <a:buFontTx/>
              <a:buNone/>
              <a:tabLst>
                <a:tab pos="508000" algn="l"/>
                <a:tab pos="855663" algn="l"/>
              </a:tabLst>
            </a:pPr>
            <a:r>
              <a:rPr lang="en-US" sz="1600" dirty="0" smtClean="0">
                <a:latin typeface="Courier New" pitchFamily="49" charset="0"/>
                <a:cs typeface="Times New Roman" pitchFamily="18" charset="0"/>
              </a:rPr>
              <a:t>using </a:t>
            </a:r>
            <a:r>
              <a:rPr lang="en-US" sz="1600" dirty="0" err="1" smtClean="0">
                <a:latin typeface="Courier New" pitchFamily="49" charset="0"/>
                <a:cs typeface="Times New Roman" pitchFamily="18" charset="0"/>
              </a:rPr>
              <a:t>System.Threading</a:t>
            </a:r>
            <a:r>
              <a:rPr lang="en-US" sz="1600" dirty="0" smtClean="0">
                <a:latin typeface="Courier New" pitchFamily="49" charset="0"/>
                <a:cs typeface="Times New Roman" pitchFamily="18" charset="0"/>
              </a:rPr>
              <a:t>;</a:t>
            </a:r>
          </a:p>
          <a:p>
            <a:pPr lvl="1">
              <a:buFontTx/>
              <a:buNone/>
              <a:tabLst>
                <a:tab pos="508000" algn="l"/>
                <a:tab pos="855663" algn="l"/>
              </a:tabLst>
            </a:pPr>
            <a:r>
              <a:rPr lang="en-US" sz="1600" dirty="0" smtClean="0">
                <a:latin typeface="Courier New" pitchFamily="49" charset="0"/>
                <a:cs typeface="Times New Roman" pitchFamily="18" charset="0"/>
              </a:rPr>
              <a:t>namespace </a:t>
            </a:r>
            <a:r>
              <a:rPr lang="en-US" sz="1600" dirty="0" err="1" smtClean="0">
                <a:latin typeface="Courier New" pitchFamily="49" charset="0"/>
                <a:cs typeface="Times New Roman" pitchFamily="18" charset="0"/>
              </a:rPr>
              <a:t>ThreadSample</a:t>
            </a:r>
            <a:endParaRPr lang="en-US" sz="1600" dirty="0" smtClean="0">
              <a:latin typeface="Courier New" pitchFamily="49" charset="0"/>
              <a:cs typeface="Times New Roman" pitchFamily="18" charset="0"/>
            </a:endParaRPr>
          </a:p>
          <a:p>
            <a:pPr lvl="1">
              <a:buFontTx/>
              <a:buNone/>
              <a:tabLst>
                <a:tab pos="508000" algn="l"/>
                <a:tab pos="855663" algn="l"/>
              </a:tabLst>
            </a:pPr>
            <a:r>
              <a:rPr lang="en-US" sz="1600" dirty="0" smtClean="0">
                <a:latin typeface="Courier New" pitchFamily="49" charset="0"/>
                <a:cs typeface="Times New Roman" pitchFamily="18" charset="0"/>
              </a:rPr>
              <a:t>{</a:t>
            </a:r>
          </a:p>
          <a:p>
            <a:pPr lvl="1">
              <a:buFontTx/>
              <a:buNone/>
              <a:tabLst>
                <a:tab pos="508000" algn="l"/>
                <a:tab pos="855663" algn="l"/>
              </a:tabLst>
            </a:pPr>
            <a:r>
              <a:rPr lang="en-US" sz="1600" dirty="0" smtClean="0">
                <a:latin typeface="Courier New" pitchFamily="49" charset="0"/>
                <a:cs typeface="Times New Roman" pitchFamily="18" charset="0"/>
              </a:rPr>
              <a:t> class </a:t>
            </a:r>
            <a:r>
              <a:rPr lang="en-US" sz="1600" dirty="0" err="1" smtClean="0">
                <a:latin typeface="Courier New" pitchFamily="49" charset="0"/>
                <a:cs typeface="Times New Roman" pitchFamily="18" charset="0"/>
              </a:rPr>
              <a:t>BasicThreadApp</a:t>
            </a:r>
            <a:endParaRPr lang="en-US" sz="1600" dirty="0" smtClean="0">
              <a:latin typeface="Courier New" pitchFamily="49" charset="0"/>
              <a:cs typeface="Times New Roman" pitchFamily="18" charset="0"/>
            </a:endParaRPr>
          </a:p>
          <a:p>
            <a:pPr lvl="1">
              <a:buFontTx/>
              <a:buNone/>
              <a:tabLst>
                <a:tab pos="508000" algn="l"/>
                <a:tab pos="855663" algn="l"/>
              </a:tabLst>
            </a:pPr>
            <a:r>
              <a:rPr lang="en-US" sz="1600" dirty="0" smtClean="0">
                <a:latin typeface="Courier New" pitchFamily="49" charset="0"/>
                <a:cs typeface="Times New Roman" pitchFamily="18" charset="0"/>
              </a:rPr>
              <a:t>  {</a:t>
            </a:r>
          </a:p>
          <a:p>
            <a:pPr lvl="1">
              <a:buFontTx/>
              <a:buNone/>
              <a:tabLst>
                <a:tab pos="508000" algn="l"/>
                <a:tab pos="855663" algn="l"/>
              </a:tabLst>
            </a:pPr>
            <a:r>
              <a:rPr lang="en-US" sz="1600" dirty="0" smtClean="0">
                <a:latin typeface="Courier New" pitchFamily="49" charset="0"/>
                <a:cs typeface="Times New Roman" pitchFamily="18" charset="0"/>
              </a:rPr>
              <a:t>   public static void </a:t>
            </a:r>
            <a:r>
              <a:rPr lang="en-US" sz="1600" dirty="0" err="1" smtClean="0">
                <a:latin typeface="Courier New" pitchFamily="49" charset="0"/>
                <a:cs typeface="Times New Roman" pitchFamily="18" charset="0"/>
              </a:rPr>
              <a:t>ChildThreadCall</a:t>
            </a:r>
            <a:r>
              <a:rPr lang="en-US" sz="1600" dirty="0" smtClean="0">
                <a:latin typeface="Courier New" pitchFamily="49" charset="0"/>
                <a:cs typeface="Times New Roman" pitchFamily="18" charset="0"/>
              </a:rPr>
              <a:t>()</a:t>
            </a:r>
          </a:p>
          <a:p>
            <a:pPr lvl="1">
              <a:buFontTx/>
              <a:buNone/>
              <a:tabLst>
                <a:tab pos="508000" algn="l"/>
                <a:tab pos="855663" algn="l"/>
              </a:tabLst>
            </a:pPr>
            <a:r>
              <a:rPr lang="en-US" sz="1600" dirty="0" smtClean="0">
                <a:latin typeface="Courier New" pitchFamily="49" charset="0"/>
                <a:cs typeface="Times New Roman" pitchFamily="18" charset="0"/>
              </a:rPr>
              <a:t>    {</a:t>
            </a:r>
          </a:p>
          <a:p>
            <a:pPr lvl="1">
              <a:buFontTx/>
              <a:buNone/>
              <a:tabLst>
                <a:tab pos="508000" algn="l"/>
                <a:tab pos="855663" algn="l"/>
              </a:tabLst>
            </a:pPr>
            <a:r>
              <a:rPr lang="en-US" sz="1600" dirty="0" smtClean="0">
                <a:latin typeface="Courier New" pitchFamily="49" charset="0"/>
                <a:cs typeface="Times New Roman" pitchFamily="18" charset="0"/>
              </a:rPr>
              <a:t>     try</a:t>
            </a:r>
          </a:p>
          <a:p>
            <a:pPr lvl="1">
              <a:buFontTx/>
              <a:buNone/>
              <a:tabLst>
                <a:tab pos="508000" algn="l"/>
                <a:tab pos="855663" algn="l"/>
              </a:tabLst>
            </a:pPr>
            <a:r>
              <a:rPr lang="en-US" sz="1600" dirty="0" smtClean="0">
                <a:latin typeface="Courier New" pitchFamily="49" charset="0"/>
                <a:cs typeface="Times New Roman" pitchFamily="18" charset="0"/>
              </a:rPr>
              <a:t>      {</a:t>
            </a:r>
          </a:p>
          <a:p>
            <a:pPr lvl="1">
              <a:buFontTx/>
              <a:buNone/>
              <a:tabLst>
                <a:tab pos="508000" algn="l"/>
                <a:tab pos="855663" algn="l"/>
              </a:tabLst>
            </a:pPr>
            <a:r>
              <a:rPr lang="en-US" sz="1600" dirty="0" smtClean="0">
                <a:latin typeface="Courier New" pitchFamily="49" charset="0"/>
                <a:cs typeface="Times New Roman" pitchFamily="18" charset="0"/>
              </a:rPr>
              <a:t>      Console.WriteLine("Child thread started");</a:t>
            </a:r>
          </a:p>
          <a:p>
            <a:pPr lvl="1">
              <a:buFontTx/>
              <a:buNone/>
              <a:tabLst>
                <a:tab pos="508000" algn="l"/>
                <a:tab pos="855663" algn="l"/>
              </a:tabLst>
            </a:pPr>
            <a:r>
              <a:rPr lang="en-US" sz="1600" dirty="0" smtClean="0">
                <a:latin typeface="Courier New" pitchFamily="49" charset="0"/>
                <a:cs typeface="Times New Roman" pitchFamily="18" charset="0"/>
              </a:rPr>
              <a:t>      Console.WriteLine</a:t>
            </a:r>
          </a:p>
        </p:txBody>
      </p:sp>
      <p:pic>
        <p:nvPicPr>
          <p:cNvPr id="5" name="Picture 4" descr="ssdnlogo.png"/>
          <p:cNvPicPr>
            <a:picLocks noChangeAspect="1"/>
          </p:cNvPicPr>
          <p:nvPr/>
        </p:nvPicPr>
        <p:blipFill>
          <a:blip r:embed="rId4"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5"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52400" y="711200"/>
            <a:ext cx="7391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Working with </a:t>
            </a:r>
            <a:r>
              <a:rPr lang="en-US" sz="2800" b="1" dirty="0" smtClean="0">
                <a:latin typeface="+mj-lt"/>
                <a:cs typeface="Times New Roman" pitchFamily="18" charset="0"/>
              </a:rPr>
              <a:t>Threads</a:t>
            </a:r>
            <a:endParaRPr lang="en-US" sz="2800" b="1" dirty="0">
              <a:latin typeface="+mj-lt"/>
            </a:endParaRPr>
          </a:p>
        </p:txBody>
      </p:sp>
      <p:sp>
        <p:nvSpPr>
          <p:cNvPr id="24579" name="Rectangle 3"/>
          <p:cNvSpPr>
            <a:spLocks noGrp="1" noChangeArrowheads="1"/>
          </p:cNvSpPr>
          <p:nvPr>
            <p:ph type="body" idx="1"/>
          </p:nvPr>
        </p:nvSpPr>
        <p:spPr bwMode="auto">
          <a:xfrm>
            <a:off x="1525588" y="1598613"/>
            <a:ext cx="7313612" cy="4878387"/>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lvl="1">
              <a:buFontTx/>
              <a:buNone/>
              <a:tabLst>
                <a:tab pos="508000" algn="l"/>
                <a:tab pos="855663" algn="l"/>
              </a:tabLst>
            </a:pPr>
            <a:r>
              <a:rPr lang="en-US" sz="1800" dirty="0" smtClean="0">
                <a:solidFill>
                  <a:schemeClr val="accent2"/>
                </a:solidFill>
                <a:latin typeface="Courier New" pitchFamily="49" charset="0"/>
                <a:cs typeface="Times New Roman" pitchFamily="18" charset="0"/>
              </a:rPr>
              <a:t>  </a:t>
            </a:r>
            <a:r>
              <a:rPr lang="en-US" sz="1600" dirty="0" smtClean="0">
                <a:latin typeface="Courier New" pitchFamily="49" charset="0"/>
                <a:cs typeface="Times New Roman" pitchFamily="18" charset="0"/>
              </a:rPr>
              <a:t>("Child thread - counting to 10");</a:t>
            </a:r>
          </a:p>
          <a:p>
            <a:pPr lvl="1">
              <a:buFontTx/>
              <a:buNone/>
              <a:tabLst>
                <a:tab pos="508000" algn="l"/>
                <a:tab pos="855663" algn="l"/>
              </a:tabLst>
            </a:pPr>
            <a:r>
              <a:rPr lang="en-US" sz="1600" dirty="0" smtClean="0">
                <a:latin typeface="Courier New" pitchFamily="49" charset="0"/>
                <a:cs typeface="Times New Roman" pitchFamily="18" charset="0"/>
              </a:rPr>
              <a:t>    for (int </a:t>
            </a:r>
            <a:r>
              <a:rPr lang="en-US" sz="1600" dirty="0" err="1" smtClean="0">
                <a:latin typeface="Courier New" pitchFamily="49" charset="0"/>
                <a:cs typeface="Times New Roman" pitchFamily="18" charset="0"/>
              </a:rPr>
              <a:t>i</a:t>
            </a:r>
            <a:r>
              <a:rPr lang="en-US" sz="1600" dirty="0" smtClean="0">
                <a:latin typeface="Courier New" pitchFamily="49" charset="0"/>
                <a:cs typeface="Times New Roman" pitchFamily="18" charset="0"/>
              </a:rPr>
              <a:t> = 0; </a:t>
            </a:r>
            <a:r>
              <a:rPr lang="en-US" sz="1600" dirty="0" err="1" smtClean="0">
                <a:latin typeface="Courier New" pitchFamily="49" charset="0"/>
                <a:cs typeface="Times New Roman" pitchFamily="18" charset="0"/>
              </a:rPr>
              <a:t>i</a:t>
            </a:r>
            <a:r>
              <a:rPr lang="en-US" sz="1600" dirty="0" smtClean="0">
                <a:latin typeface="Courier New" pitchFamily="49" charset="0"/>
                <a:cs typeface="Times New Roman" pitchFamily="18" charset="0"/>
              </a:rPr>
              <a:t> &lt; 10; </a:t>
            </a:r>
            <a:r>
              <a:rPr lang="en-US" sz="1600" dirty="0" err="1" smtClean="0">
                <a:latin typeface="Courier New" pitchFamily="49" charset="0"/>
                <a:cs typeface="Times New Roman" pitchFamily="18" charset="0"/>
              </a:rPr>
              <a:t>i</a:t>
            </a:r>
            <a:r>
              <a:rPr lang="en-US" sz="1600" dirty="0" smtClean="0">
                <a:latin typeface="Courier New" pitchFamily="49" charset="0"/>
                <a:cs typeface="Times New Roman" pitchFamily="18" charset="0"/>
              </a:rPr>
              <a:t>++)</a:t>
            </a:r>
          </a:p>
          <a:p>
            <a:pPr lvl="1">
              <a:buFontTx/>
              <a:buNone/>
              <a:tabLst>
                <a:tab pos="508000" algn="l"/>
                <a:tab pos="855663" algn="l"/>
              </a:tabLst>
            </a:pPr>
            <a:r>
              <a:rPr lang="en-US" sz="1600" dirty="0" smtClean="0">
                <a:latin typeface="Courier New" pitchFamily="49" charset="0"/>
                <a:cs typeface="Times New Roman" pitchFamily="18" charset="0"/>
              </a:rPr>
              <a:t>    {  </a:t>
            </a:r>
            <a:r>
              <a:rPr lang="en-US" sz="1600" dirty="0" err="1" smtClean="0">
                <a:latin typeface="Courier New" pitchFamily="49" charset="0"/>
                <a:cs typeface="Times New Roman" pitchFamily="18" charset="0"/>
              </a:rPr>
              <a:t>Thread.Sleep</a:t>
            </a:r>
            <a:r>
              <a:rPr lang="en-US" sz="1600" dirty="0" smtClean="0">
                <a:latin typeface="Courier New" pitchFamily="49" charset="0"/>
                <a:cs typeface="Times New Roman" pitchFamily="18" charset="0"/>
              </a:rPr>
              <a:t>(500);</a:t>
            </a:r>
          </a:p>
          <a:p>
            <a:pPr lvl="1">
              <a:buFontTx/>
              <a:buNone/>
              <a:tabLst>
                <a:tab pos="508000" algn="l"/>
                <a:tab pos="855663" algn="l"/>
              </a:tabLst>
            </a:pPr>
            <a:r>
              <a:rPr lang="en-US" sz="1600" dirty="0" smtClean="0">
                <a:latin typeface="Courier New" pitchFamily="49" charset="0"/>
                <a:cs typeface="Times New Roman" pitchFamily="18" charset="0"/>
              </a:rPr>
              <a:t>       </a:t>
            </a:r>
            <a:r>
              <a:rPr lang="en-US" sz="1600" dirty="0" err="1" smtClean="0">
                <a:latin typeface="Courier New" pitchFamily="49" charset="0"/>
                <a:cs typeface="Times New Roman" pitchFamily="18" charset="0"/>
              </a:rPr>
              <a:t>Console.Write</a:t>
            </a:r>
            <a:r>
              <a:rPr lang="en-US" sz="1600" dirty="0" smtClean="0">
                <a:latin typeface="Courier New" pitchFamily="49" charset="0"/>
                <a:cs typeface="Times New Roman" pitchFamily="18" charset="0"/>
              </a:rPr>
              <a:t>("{0}...", </a:t>
            </a:r>
            <a:r>
              <a:rPr lang="en-US" sz="1600" dirty="0" err="1" smtClean="0">
                <a:latin typeface="Courier New" pitchFamily="49" charset="0"/>
                <a:cs typeface="Times New Roman" pitchFamily="18" charset="0"/>
              </a:rPr>
              <a:t>i</a:t>
            </a:r>
            <a:r>
              <a:rPr lang="en-US" sz="1600" dirty="0" smtClean="0">
                <a:latin typeface="Courier New" pitchFamily="49" charset="0"/>
                <a:cs typeface="Times New Roman" pitchFamily="18" charset="0"/>
              </a:rPr>
              <a:t>);</a:t>
            </a:r>
          </a:p>
          <a:p>
            <a:pPr lvl="1">
              <a:buFontTx/>
              <a:buNone/>
              <a:tabLst>
                <a:tab pos="508000" algn="l"/>
                <a:tab pos="855663" algn="l"/>
              </a:tabLst>
            </a:pPr>
            <a:r>
              <a:rPr lang="en-US" sz="1600" dirty="0" smtClean="0">
                <a:latin typeface="Courier New" pitchFamily="49" charset="0"/>
                <a:cs typeface="Times New Roman" pitchFamily="18" charset="0"/>
              </a:rPr>
              <a:t>     }</a:t>
            </a:r>
          </a:p>
          <a:p>
            <a:pPr lvl="1">
              <a:buFontTx/>
              <a:buNone/>
              <a:tabLst>
                <a:tab pos="508000" algn="l"/>
                <a:tab pos="855663" algn="l"/>
              </a:tabLst>
            </a:pPr>
            <a:r>
              <a:rPr lang="en-US" sz="1600" dirty="0" smtClean="0">
                <a:latin typeface="Courier New" pitchFamily="49" charset="0"/>
                <a:cs typeface="Times New Roman" pitchFamily="18" charset="0"/>
              </a:rPr>
              <a:t>    Console.WriteLine("Child thread finished");</a:t>
            </a:r>
          </a:p>
          <a:p>
            <a:pPr lvl="1">
              <a:buFontTx/>
              <a:buNone/>
              <a:tabLst>
                <a:tab pos="508000" algn="l"/>
                <a:tab pos="855663" algn="l"/>
              </a:tabLst>
            </a:pPr>
            <a:r>
              <a:rPr lang="en-US" sz="1600" dirty="0" smtClean="0">
                <a:latin typeface="Courier New" pitchFamily="49" charset="0"/>
                <a:cs typeface="Times New Roman" pitchFamily="18" charset="0"/>
              </a:rPr>
              <a:t>   }</a:t>
            </a:r>
          </a:p>
          <a:p>
            <a:pPr lvl="1">
              <a:buFontTx/>
              <a:buNone/>
              <a:tabLst>
                <a:tab pos="508000" algn="l"/>
                <a:tab pos="855663" algn="l"/>
              </a:tabLst>
            </a:pPr>
            <a:r>
              <a:rPr lang="en-US" sz="1600" dirty="0" smtClean="0">
                <a:latin typeface="Courier New" pitchFamily="49" charset="0"/>
                <a:cs typeface="Times New Roman" pitchFamily="18" charset="0"/>
              </a:rPr>
              <a:t>				catch (</a:t>
            </a:r>
            <a:r>
              <a:rPr lang="en-US" sz="1600" dirty="0" err="1" smtClean="0">
                <a:latin typeface="Courier New" pitchFamily="49" charset="0"/>
                <a:cs typeface="Times New Roman" pitchFamily="18" charset="0"/>
              </a:rPr>
              <a:t>ThreadAbortException</a:t>
            </a:r>
            <a:r>
              <a:rPr lang="en-US" sz="1600" dirty="0" smtClean="0">
                <a:latin typeface="Courier New" pitchFamily="49" charset="0"/>
                <a:cs typeface="Times New Roman" pitchFamily="18" charset="0"/>
              </a:rPr>
              <a:t> e)</a:t>
            </a:r>
          </a:p>
          <a:p>
            <a:pPr lvl="1">
              <a:buFontTx/>
              <a:buNone/>
              <a:tabLst>
                <a:tab pos="508000" algn="l"/>
                <a:tab pos="855663" algn="l"/>
              </a:tabLst>
            </a:pPr>
            <a:r>
              <a:rPr lang="en-US" sz="1600" dirty="0" smtClean="0">
                <a:latin typeface="Courier New" pitchFamily="49" charset="0"/>
                <a:cs typeface="Times New Roman" pitchFamily="18" charset="0"/>
              </a:rPr>
              <a:t>    { Console.WriteLine("Exception"); }</a:t>
            </a:r>
          </a:p>
          <a:p>
            <a:pPr lvl="1">
              <a:buFontTx/>
              <a:buNone/>
              <a:tabLst>
                <a:tab pos="508000" algn="l"/>
                <a:tab pos="855663" algn="l"/>
              </a:tabLst>
            </a:pPr>
            <a:r>
              <a:rPr lang="en-US" sz="1600" dirty="0" smtClean="0">
                <a:latin typeface="Courier New" pitchFamily="49" charset="0"/>
                <a:cs typeface="Times New Roman" pitchFamily="18" charset="0"/>
              </a:rPr>
              <a:t>    finally</a:t>
            </a:r>
          </a:p>
          <a:p>
            <a:pPr lvl="1">
              <a:buFontTx/>
              <a:buNone/>
              <a:tabLst>
                <a:tab pos="508000" algn="l"/>
                <a:tab pos="855663" algn="l"/>
              </a:tabLst>
            </a:pPr>
            <a:r>
              <a:rPr lang="en-US" sz="1600" dirty="0" smtClean="0">
                <a:latin typeface="Courier New" pitchFamily="49" charset="0"/>
                <a:cs typeface="Times New Roman" pitchFamily="18" charset="0"/>
              </a:rPr>
              <a:t>     { Console.WriteLine("Child thread -Unable 			to catch the exception.");   </a:t>
            </a:r>
          </a:p>
          <a:p>
            <a:pPr lvl="1">
              <a:buFontTx/>
              <a:buNone/>
              <a:tabLst>
                <a:tab pos="508000" algn="l"/>
                <a:tab pos="855663" algn="l"/>
              </a:tabLst>
            </a:pPr>
            <a:r>
              <a:rPr lang="en-US" sz="1600" dirty="0" smtClean="0">
                <a:latin typeface="Courier New" pitchFamily="49" charset="0"/>
                <a:cs typeface="Times New Roman" pitchFamily="18" charset="0"/>
              </a:rPr>
              <a:t>			  } </a:t>
            </a:r>
          </a:p>
          <a:p>
            <a:pPr lvl="1">
              <a:buFontTx/>
              <a:buNone/>
              <a:tabLst>
                <a:tab pos="508000" algn="l"/>
                <a:tab pos="855663" algn="l"/>
              </a:tabLst>
            </a:pPr>
            <a:r>
              <a:rPr lang="en-US" sz="1600" dirty="0" smtClean="0">
                <a:latin typeface="Courier New" pitchFamily="49" charset="0"/>
                <a:cs typeface="Times New Roman" pitchFamily="18" charset="0"/>
              </a:rPr>
              <a:t>			}</a:t>
            </a:r>
          </a:p>
        </p:txBody>
      </p:sp>
      <p:pic>
        <p:nvPicPr>
          <p:cNvPr id="5" name="Picture 4" descr="ssdnlogo.png"/>
          <p:cNvPicPr>
            <a:picLocks noChangeAspect="1"/>
          </p:cNvPicPr>
          <p:nvPr/>
        </p:nvPicPr>
        <p:blipFill>
          <a:blip r:embed="rId3"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4"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52400" y="711200"/>
            <a:ext cx="7391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Working with </a:t>
            </a:r>
            <a:r>
              <a:rPr lang="en-US" sz="2800" b="1" dirty="0" smtClean="0">
                <a:latin typeface="+mj-lt"/>
                <a:cs typeface="Times New Roman" pitchFamily="18" charset="0"/>
              </a:rPr>
              <a:t>Threads</a:t>
            </a:r>
            <a:endParaRPr lang="en-US" sz="2800" b="1" dirty="0">
              <a:latin typeface="+mj-lt"/>
            </a:endParaRPr>
          </a:p>
        </p:txBody>
      </p:sp>
      <p:sp>
        <p:nvSpPr>
          <p:cNvPr id="25603" name="Rectangle 3"/>
          <p:cNvSpPr>
            <a:spLocks noGrp="1" noChangeArrowheads="1"/>
          </p:cNvSpPr>
          <p:nvPr>
            <p:ph type="body" idx="1"/>
          </p:nvPr>
        </p:nvSpPr>
        <p:spPr bwMode="auto">
          <a:xfrm>
            <a:off x="1525588" y="1598613"/>
            <a:ext cx="7313612" cy="4878387"/>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lvl="1">
              <a:buFontTx/>
              <a:buNone/>
              <a:tabLst>
                <a:tab pos="508000" algn="l"/>
                <a:tab pos="855663" algn="l"/>
              </a:tabLst>
            </a:pPr>
            <a:r>
              <a:rPr lang="en-US" sz="1800" dirty="0" smtClean="0">
                <a:solidFill>
                  <a:schemeClr val="accent2"/>
                </a:solidFill>
                <a:latin typeface="Courier New" pitchFamily="49" charset="0"/>
                <a:cs typeface="Times New Roman" pitchFamily="18" charset="0"/>
              </a:rPr>
              <a:t>	</a:t>
            </a:r>
            <a:r>
              <a:rPr lang="en-US" sz="1800" dirty="0" smtClean="0">
                <a:latin typeface="Courier New" pitchFamily="49" charset="0"/>
                <a:cs typeface="Times New Roman" pitchFamily="18" charset="0"/>
              </a:rPr>
              <a:t>	</a:t>
            </a:r>
            <a:r>
              <a:rPr lang="en-US" sz="1600" dirty="0" smtClean="0">
                <a:latin typeface="Courier New" pitchFamily="49" charset="0"/>
                <a:cs typeface="Times New Roman" pitchFamily="18" charset="0"/>
              </a:rPr>
              <a:t>public static void Main()</a:t>
            </a:r>
          </a:p>
          <a:p>
            <a:pPr lvl="1">
              <a:buFontTx/>
              <a:buNone/>
              <a:tabLst>
                <a:tab pos="508000" algn="l"/>
                <a:tab pos="855663" algn="l"/>
              </a:tabLst>
            </a:pPr>
            <a:r>
              <a:rPr lang="en-US" sz="1600" dirty="0" smtClean="0">
                <a:latin typeface="Courier New" pitchFamily="49" charset="0"/>
                <a:cs typeface="Times New Roman" pitchFamily="18" charset="0"/>
              </a:rPr>
              <a:t>    {</a:t>
            </a:r>
          </a:p>
          <a:p>
            <a:pPr lvl="1">
              <a:buFontTx/>
              <a:buNone/>
              <a:tabLst>
                <a:tab pos="508000" algn="l"/>
                <a:tab pos="855663" algn="l"/>
              </a:tabLst>
            </a:pPr>
            <a:r>
              <a:rPr lang="en-US" sz="1600" dirty="0" smtClean="0">
                <a:latin typeface="Courier New" pitchFamily="49" charset="0"/>
                <a:cs typeface="Times New Roman" pitchFamily="18" charset="0"/>
              </a:rPr>
              <a:t>  </a:t>
            </a:r>
            <a:r>
              <a:rPr lang="en-US" sz="1600" dirty="0" err="1" smtClean="0">
                <a:latin typeface="Courier New" pitchFamily="49" charset="0"/>
                <a:cs typeface="Times New Roman" pitchFamily="18" charset="0"/>
              </a:rPr>
              <a:t>ThreadStart</a:t>
            </a:r>
            <a:r>
              <a:rPr lang="en-US" sz="1600" dirty="0" smtClean="0">
                <a:latin typeface="Courier New" pitchFamily="49" charset="0"/>
                <a:cs typeface="Times New Roman" pitchFamily="18" charset="0"/>
              </a:rPr>
              <a:t> </a:t>
            </a:r>
            <a:r>
              <a:rPr lang="en-US" sz="1600" dirty="0" err="1" smtClean="0">
                <a:latin typeface="Courier New" pitchFamily="49" charset="0"/>
                <a:cs typeface="Times New Roman" pitchFamily="18" charset="0"/>
              </a:rPr>
              <a:t>ChildRef</a:t>
            </a:r>
            <a:r>
              <a:rPr lang="en-US" sz="1600" dirty="0" smtClean="0">
                <a:latin typeface="Courier New" pitchFamily="49" charset="0"/>
                <a:cs typeface="Times New Roman" pitchFamily="18" charset="0"/>
              </a:rPr>
              <a:t> = new 					  </a:t>
            </a:r>
            <a:r>
              <a:rPr lang="en-US" sz="1600" dirty="0" err="1" smtClean="0">
                <a:latin typeface="Courier New" pitchFamily="49" charset="0"/>
                <a:cs typeface="Times New Roman" pitchFamily="18" charset="0"/>
              </a:rPr>
              <a:t>ThreadStart</a:t>
            </a:r>
            <a:r>
              <a:rPr lang="en-US" sz="1600" dirty="0" smtClean="0">
                <a:latin typeface="Courier New" pitchFamily="49" charset="0"/>
                <a:cs typeface="Times New Roman" pitchFamily="18" charset="0"/>
              </a:rPr>
              <a:t>(</a:t>
            </a:r>
            <a:r>
              <a:rPr lang="en-US" sz="1600" dirty="0" err="1" smtClean="0">
                <a:latin typeface="Courier New" pitchFamily="49" charset="0"/>
                <a:cs typeface="Times New Roman" pitchFamily="18" charset="0"/>
              </a:rPr>
              <a:t>ChildThreadCall</a:t>
            </a:r>
            <a:r>
              <a:rPr lang="en-US" sz="1600" dirty="0" smtClean="0">
                <a:latin typeface="Courier New" pitchFamily="49" charset="0"/>
                <a:cs typeface="Times New Roman" pitchFamily="18" charset="0"/>
              </a:rPr>
              <a:t>);</a:t>
            </a:r>
          </a:p>
          <a:p>
            <a:pPr lvl="1">
              <a:buFontTx/>
              <a:buNone/>
              <a:tabLst>
                <a:tab pos="508000" algn="l"/>
                <a:tab pos="855663" algn="l"/>
              </a:tabLst>
            </a:pPr>
            <a:r>
              <a:rPr lang="en-US" sz="1600" dirty="0" smtClean="0">
                <a:latin typeface="Courier New" pitchFamily="49" charset="0"/>
                <a:cs typeface="Times New Roman" pitchFamily="18" charset="0"/>
              </a:rPr>
              <a:t>		Console.WriteLine("Main - Creating Child 		  thread");</a:t>
            </a:r>
          </a:p>
          <a:p>
            <a:pPr lvl="1">
              <a:buFontTx/>
              <a:buNone/>
              <a:tabLst>
                <a:tab pos="508000" algn="l"/>
                <a:tab pos="855663" algn="l"/>
              </a:tabLst>
            </a:pPr>
            <a:r>
              <a:rPr lang="en-US" sz="1600" dirty="0" smtClean="0">
                <a:latin typeface="Courier New" pitchFamily="49" charset="0"/>
                <a:cs typeface="Times New Roman" pitchFamily="18" charset="0"/>
              </a:rPr>
              <a:t>  Thread </a:t>
            </a:r>
            <a:r>
              <a:rPr lang="en-US" sz="1600" dirty="0" err="1" smtClean="0">
                <a:latin typeface="Courier New" pitchFamily="49" charset="0"/>
                <a:cs typeface="Times New Roman" pitchFamily="18" charset="0"/>
              </a:rPr>
              <a:t>ChildThread</a:t>
            </a:r>
            <a:r>
              <a:rPr lang="en-US" sz="1600" dirty="0" smtClean="0">
                <a:latin typeface="Courier New" pitchFamily="49" charset="0"/>
                <a:cs typeface="Times New Roman" pitchFamily="18" charset="0"/>
              </a:rPr>
              <a:t> = new Thread(</a:t>
            </a:r>
            <a:r>
              <a:rPr lang="en-US" sz="1600" dirty="0" err="1" smtClean="0">
                <a:latin typeface="Courier New" pitchFamily="49" charset="0"/>
                <a:cs typeface="Times New Roman" pitchFamily="18" charset="0"/>
              </a:rPr>
              <a:t>ChildRef</a:t>
            </a:r>
            <a:r>
              <a:rPr lang="en-US" sz="1600" dirty="0" smtClean="0">
                <a:latin typeface="Courier New" pitchFamily="49" charset="0"/>
                <a:cs typeface="Times New Roman" pitchFamily="18" charset="0"/>
              </a:rPr>
              <a:t>);</a:t>
            </a:r>
          </a:p>
          <a:p>
            <a:pPr lvl="1">
              <a:buFontTx/>
              <a:buNone/>
              <a:tabLst>
                <a:tab pos="508000" algn="l"/>
                <a:tab pos="855663" algn="l"/>
              </a:tabLst>
            </a:pPr>
            <a:r>
              <a:rPr lang="en-US" sz="1600" dirty="0" smtClean="0">
                <a:latin typeface="Courier New" pitchFamily="49" charset="0"/>
                <a:cs typeface="Times New Roman" pitchFamily="18" charset="0"/>
              </a:rPr>
              <a:t>  </a:t>
            </a:r>
            <a:r>
              <a:rPr lang="en-US" sz="1600" dirty="0" err="1" smtClean="0">
                <a:latin typeface="Courier New" pitchFamily="49" charset="0"/>
                <a:cs typeface="Times New Roman" pitchFamily="18" charset="0"/>
              </a:rPr>
              <a:t>ChildThread.Start</a:t>
            </a:r>
            <a:r>
              <a:rPr lang="en-US" sz="1600" dirty="0" smtClean="0">
                <a:latin typeface="Courier New" pitchFamily="49" charset="0"/>
                <a:cs typeface="Times New Roman" pitchFamily="18" charset="0"/>
              </a:rPr>
              <a:t>();</a:t>
            </a:r>
          </a:p>
          <a:p>
            <a:pPr lvl="1">
              <a:buFontTx/>
              <a:buNone/>
              <a:tabLst>
                <a:tab pos="508000" algn="l"/>
                <a:tab pos="855663" algn="l"/>
              </a:tabLst>
            </a:pPr>
            <a:r>
              <a:rPr lang="en-US" sz="1600" dirty="0" smtClean="0">
                <a:latin typeface="Courier New" pitchFamily="49" charset="0"/>
                <a:cs typeface="Times New Roman" pitchFamily="18" charset="0"/>
              </a:rPr>
              <a:t>		//Give the Child thread time to start</a:t>
            </a:r>
          </a:p>
          <a:p>
            <a:pPr lvl="1">
              <a:buFontTx/>
              <a:buNone/>
              <a:tabLst>
                <a:tab pos="508000" algn="l"/>
                <a:tab pos="855663" algn="l"/>
              </a:tabLst>
            </a:pPr>
            <a:r>
              <a:rPr lang="en-US" sz="1600" dirty="0" smtClean="0">
                <a:latin typeface="Courier New" pitchFamily="49" charset="0"/>
                <a:cs typeface="Times New Roman" pitchFamily="18" charset="0"/>
              </a:rPr>
              <a:t>		Console.WriteLine("Main-Sleeping for 2 			  seconds");</a:t>
            </a:r>
          </a:p>
          <a:p>
            <a:pPr lvl="1">
              <a:buFontTx/>
              <a:buNone/>
              <a:tabLst>
                <a:tab pos="508000" algn="l"/>
                <a:tab pos="855663" algn="l"/>
              </a:tabLst>
            </a:pPr>
            <a:r>
              <a:rPr lang="en-US" sz="1600" dirty="0" smtClean="0">
                <a:latin typeface="Courier New" pitchFamily="49" charset="0"/>
                <a:cs typeface="Times New Roman" pitchFamily="18" charset="0"/>
              </a:rPr>
              <a:t>  </a:t>
            </a:r>
            <a:r>
              <a:rPr lang="en-US" sz="1600" dirty="0" err="1" smtClean="0">
                <a:latin typeface="Courier New" pitchFamily="49" charset="0"/>
                <a:cs typeface="Times New Roman" pitchFamily="18" charset="0"/>
              </a:rPr>
              <a:t>Thread.Sleep</a:t>
            </a:r>
            <a:r>
              <a:rPr lang="en-US" sz="1600" dirty="0" smtClean="0">
                <a:latin typeface="Courier New" pitchFamily="49" charset="0"/>
                <a:cs typeface="Times New Roman" pitchFamily="18" charset="0"/>
              </a:rPr>
              <a:t>(2000);</a:t>
            </a:r>
          </a:p>
          <a:p>
            <a:pPr lvl="1">
              <a:buFontTx/>
              <a:buNone/>
              <a:tabLst>
                <a:tab pos="508000" algn="l"/>
                <a:tab pos="855663" algn="l"/>
              </a:tabLst>
            </a:pPr>
            <a:r>
              <a:rPr lang="en-US" sz="1600" dirty="0" smtClean="0">
                <a:latin typeface="Courier New" pitchFamily="49" charset="0"/>
                <a:cs typeface="Times New Roman" pitchFamily="18" charset="0"/>
              </a:rPr>
              <a:t>  Console.WriteLine("\n Main - Aborting Child 		  thread");</a:t>
            </a:r>
          </a:p>
          <a:p>
            <a:pPr lvl="1">
              <a:buFontTx/>
              <a:buNone/>
              <a:tabLst>
                <a:tab pos="508000" algn="l"/>
                <a:tab pos="855663" algn="l"/>
              </a:tabLst>
            </a:pPr>
            <a:r>
              <a:rPr lang="en-US" sz="1600" dirty="0" smtClean="0">
                <a:latin typeface="Courier New" pitchFamily="49" charset="0"/>
                <a:cs typeface="Times New Roman" pitchFamily="18" charset="0"/>
              </a:rPr>
              <a:t>  </a:t>
            </a:r>
            <a:r>
              <a:rPr lang="en-US" sz="1600" dirty="0" err="1" smtClean="0">
                <a:latin typeface="Courier New" pitchFamily="49" charset="0"/>
                <a:cs typeface="Times New Roman" pitchFamily="18" charset="0"/>
              </a:rPr>
              <a:t>ChildThread.Abort</a:t>
            </a:r>
            <a:r>
              <a:rPr lang="en-US" sz="1600" dirty="0" smtClean="0">
                <a:latin typeface="Courier New" pitchFamily="49" charset="0"/>
                <a:cs typeface="Times New Roman" pitchFamily="18" charset="0"/>
              </a:rPr>
              <a:t>();</a:t>
            </a:r>
          </a:p>
          <a:p>
            <a:pPr lvl="1">
              <a:buFontTx/>
              <a:buNone/>
              <a:tabLst>
                <a:tab pos="508000" algn="l"/>
                <a:tab pos="855663" algn="l"/>
              </a:tabLst>
            </a:pPr>
            <a:r>
              <a:rPr lang="en-US" sz="1800" dirty="0" smtClean="0">
                <a:latin typeface="Courier New" pitchFamily="49" charset="0"/>
                <a:cs typeface="Times New Roman" pitchFamily="18" charset="0"/>
              </a:rPr>
              <a:t>  </a:t>
            </a:r>
          </a:p>
        </p:txBody>
      </p:sp>
      <p:pic>
        <p:nvPicPr>
          <p:cNvPr id="5" name="Picture 4" descr="ssdnlogo.png"/>
          <p:cNvPicPr>
            <a:picLocks noChangeAspect="1"/>
          </p:cNvPicPr>
          <p:nvPr/>
        </p:nvPicPr>
        <p:blipFill>
          <a:blip r:embed="rId3"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4"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52400" y="711200"/>
            <a:ext cx="7391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Working with </a:t>
            </a:r>
            <a:r>
              <a:rPr lang="en-US" sz="2800" b="1" dirty="0" smtClean="0">
                <a:latin typeface="+mj-lt"/>
                <a:cs typeface="Times New Roman" pitchFamily="18" charset="0"/>
              </a:rPr>
              <a:t>Threads</a:t>
            </a:r>
            <a:endParaRPr lang="en-US" sz="2800" b="1" dirty="0">
              <a:latin typeface="+mj-lt"/>
            </a:endParaRPr>
          </a:p>
        </p:txBody>
      </p:sp>
      <p:sp>
        <p:nvSpPr>
          <p:cNvPr id="26627" name="Rectangle 3"/>
          <p:cNvSpPr>
            <a:spLocks noGrp="1" noChangeArrowheads="1"/>
          </p:cNvSpPr>
          <p:nvPr>
            <p:ph type="body" idx="1"/>
          </p:nvPr>
        </p:nvSpPr>
        <p:spPr bwMode="auto">
          <a:xfrm>
            <a:off x="1525588" y="1598613"/>
            <a:ext cx="7313612" cy="4878387"/>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lvl="1">
              <a:buFontTx/>
              <a:buNone/>
              <a:tabLst>
                <a:tab pos="508000" algn="l"/>
                <a:tab pos="855663" algn="l"/>
              </a:tabLst>
            </a:pPr>
            <a:r>
              <a:rPr lang="en-US" sz="1800" dirty="0" smtClean="0">
                <a:solidFill>
                  <a:schemeClr val="accent2"/>
                </a:solidFill>
                <a:latin typeface="Courier New" pitchFamily="49" charset="0"/>
                <a:cs typeface="Times New Roman" pitchFamily="18" charset="0"/>
              </a:rPr>
              <a:t>		</a:t>
            </a:r>
            <a:r>
              <a:rPr lang="en-US" sz="1800" dirty="0" smtClean="0">
                <a:latin typeface="Courier New" pitchFamily="49" charset="0"/>
                <a:cs typeface="Times New Roman" pitchFamily="18" charset="0"/>
              </a:rPr>
              <a:t> </a:t>
            </a:r>
            <a:r>
              <a:rPr lang="en-US" sz="1600" dirty="0" smtClean="0">
                <a:latin typeface="Courier New" pitchFamily="49" charset="0"/>
                <a:cs typeface="Times New Roman" pitchFamily="18" charset="0"/>
              </a:rPr>
              <a:t>Console.ReadLine();</a:t>
            </a:r>
          </a:p>
          <a:p>
            <a:pPr lvl="1">
              <a:buFontTx/>
              <a:buNone/>
              <a:tabLst>
                <a:tab pos="508000" algn="l"/>
                <a:tab pos="855663" algn="l"/>
              </a:tabLst>
            </a:pPr>
            <a:r>
              <a:rPr lang="en-US" sz="1600" dirty="0" smtClean="0">
                <a:latin typeface="Courier New" pitchFamily="49" charset="0"/>
                <a:cs typeface="Times New Roman" pitchFamily="18" charset="0"/>
              </a:rPr>
              <a:t>   }</a:t>
            </a:r>
          </a:p>
          <a:p>
            <a:pPr lvl="1">
              <a:buFontTx/>
              <a:buNone/>
              <a:tabLst>
                <a:tab pos="508000" algn="l"/>
                <a:tab pos="855663" algn="l"/>
              </a:tabLst>
            </a:pPr>
            <a:r>
              <a:rPr lang="en-US" sz="1600" dirty="0" smtClean="0">
                <a:latin typeface="Courier New" pitchFamily="49" charset="0"/>
                <a:cs typeface="Times New Roman" pitchFamily="18" charset="0"/>
              </a:rPr>
              <a:t>  }</a:t>
            </a:r>
          </a:p>
          <a:p>
            <a:pPr lvl="1">
              <a:buFontTx/>
              <a:buNone/>
              <a:tabLst>
                <a:tab pos="508000" algn="l"/>
                <a:tab pos="855663" algn="l"/>
              </a:tabLst>
            </a:pPr>
            <a:r>
              <a:rPr lang="en-US" sz="1600" dirty="0" smtClean="0">
                <a:latin typeface="Courier New" pitchFamily="49" charset="0"/>
                <a:cs typeface="Times New Roman" pitchFamily="18" charset="0"/>
              </a:rPr>
              <a:t> }</a:t>
            </a:r>
          </a:p>
        </p:txBody>
      </p:sp>
      <p:pic>
        <p:nvPicPr>
          <p:cNvPr id="5" name="Picture 4" descr="ssdnlogo.png"/>
          <p:cNvPicPr>
            <a:picLocks noChangeAspect="1"/>
          </p:cNvPicPr>
          <p:nvPr/>
        </p:nvPicPr>
        <p:blipFill>
          <a:blip r:embed="rId3"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4"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
          <p:cNvSpPr txBox="1">
            <a:spLocks noChangeArrowheads="1"/>
          </p:cNvSpPr>
          <p:nvPr/>
        </p:nvSpPr>
        <p:spPr bwMode="auto">
          <a:xfrm>
            <a:off x="152400" y="711200"/>
            <a:ext cx="6858000" cy="144655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Implementing Thread Life Cycle</a:t>
            </a:r>
          </a:p>
          <a:p>
            <a:pPr marL="0" lvl="1">
              <a:spcBef>
                <a:spcPct val="50000"/>
              </a:spcBef>
            </a:pPr>
            <a:endParaRPr lang="en-US" sz="2000" b="1" dirty="0">
              <a:solidFill>
                <a:schemeClr val="bg1"/>
              </a:solidFill>
              <a:latin typeface="Tahoma" pitchFamily="34" charset="0"/>
            </a:endParaRPr>
          </a:p>
          <a:p>
            <a:pPr>
              <a:spcBef>
                <a:spcPct val="50000"/>
              </a:spcBef>
            </a:pPr>
            <a:endParaRPr lang="en-US" sz="2000" b="1" dirty="0">
              <a:solidFill>
                <a:schemeClr val="bg1"/>
              </a:solidFill>
              <a:latin typeface="Tahoma" pitchFamily="34" charset="0"/>
            </a:endParaRPr>
          </a:p>
        </p:txBody>
      </p:sp>
      <p:grpSp>
        <p:nvGrpSpPr>
          <p:cNvPr id="2" name="Group 10"/>
          <p:cNvGrpSpPr>
            <a:grpSpLocks/>
          </p:cNvGrpSpPr>
          <p:nvPr/>
        </p:nvGrpSpPr>
        <p:grpSpPr bwMode="auto">
          <a:xfrm>
            <a:off x="2057400" y="1905000"/>
            <a:ext cx="5715000" cy="4114800"/>
            <a:chOff x="2209800" y="2057400"/>
            <a:chExt cx="5562600" cy="3962400"/>
          </a:xfrm>
        </p:grpSpPr>
        <p:pic>
          <p:nvPicPr>
            <p:cNvPr id="27653" name="Picture 4" descr="CCM01238.WMF"/>
            <p:cNvPicPr>
              <a:picLocks noChangeAspect="1"/>
            </p:cNvPicPr>
            <p:nvPr/>
          </p:nvPicPr>
          <p:blipFill>
            <a:blip r:embed="rId3" cstate="print"/>
            <a:srcRect/>
            <a:stretch>
              <a:fillRect/>
            </a:stretch>
          </p:blipFill>
          <p:spPr bwMode="auto">
            <a:xfrm>
              <a:off x="2209800" y="2400300"/>
              <a:ext cx="1524000" cy="3619500"/>
            </a:xfrm>
            <a:prstGeom prst="rect">
              <a:avLst/>
            </a:prstGeom>
            <a:noFill/>
            <a:ln w="9525">
              <a:noFill/>
              <a:miter lim="800000"/>
              <a:headEnd/>
              <a:tailEnd/>
            </a:ln>
          </p:spPr>
        </p:pic>
        <p:sp>
          <p:nvSpPr>
            <p:cNvPr id="7" name="Cloud Callout 6"/>
            <p:cNvSpPr/>
            <p:nvPr/>
          </p:nvSpPr>
          <p:spPr>
            <a:xfrm>
              <a:off x="3810593" y="2057400"/>
              <a:ext cx="3961807" cy="1467556"/>
            </a:xfrm>
            <a:prstGeom prst="cloudCallout">
              <a:avLst>
                <a:gd name="adj1" fmla="val -56626"/>
                <a:gd name="adj2" fmla="val 79272"/>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7655" name="TextBox 11"/>
            <p:cNvSpPr txBox="1">
              <a:spLocks noChangeArrowheads="1"/>
            </p:cNvSpPr>
            <p:nvPr/>
          </p:nvSpPr>
          <p:spPr bwMode="auto">
            <a:xfrm>
              <a:off x="4138168" y="2497667"/>
              <a:ext cx="3352800" cy="385291"/>
            </a:xfrm>
            <a:prstGeom prst="rect">
              <a:avLst/>
            </a:prstGeom>
            <a:noFill/>
            <a:ln w="9525">
              <a:noFill/>
              <a:miter lim="800000"/>
              <a:headEnd/>
              <a:tailEnd/>
            </a:ln>
          </p:spPr>
          <p:txBody>
            <a:bodyPr>
              <a:spAutoFit/>
            </a:bodyPr>
            <a:lstStyle/>
            <a:p>
              <a:pPr algn="ctr"/>
              <a:r>
                <a:rPr lang="en-US" sz="2000">
                  <a:solidFill>
                    <a:srgbClr val="C00000"/>
                  </a:solidFill>
                  <a:latin typeface="Arial" charset="0"/>
                  <a:cs typeface="Arial" charset="0"/>
                </a:rPr>
                <a:t>What is a thread life cycle?</a:t>
              </a:r>
            </a:p>
          </p:txBody>
        </p:sp>
      </p:grpSp>
      <p:pic>
        <p:nvPicPr>
          <p:cNvPr id="8" name="Picture 7" descr="ssdnlogo.png"/>
          <p:cNvPicPr>
            <a:picLocks noChangeAspect="1"/>
          </p:cNvPicPr>
          <p:nvPr/>
        </p:nvPicPr>
        <p:blipFill>
          <a:blip r:embed="rId4"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9" name="Picture 8" descr="ms_Learning_b-large"/>
          <p:cNvPicPr>
            <a:picLocks noChangeAspect="1" noChangeArrowheads="1"/>
          </p:cNvPicPr>
          <p:nvPr/>
        </p:nvPicPr>
        <p:blipFill>
          <a:blip r:embed="rId5"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10" name="Rectangle 9"/>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52400" y="711200"/>
            <a:ext cx="7391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Implementing Thread Life </a:t>
            </a:r>
            <a:r>
              <a:rPr lang="en-US" sz="2800" b="1" dirty="0" smtClean="0">
                <a:latin typeface="+mj-lt"/>
                <a:cs typeface="Times New Roman" pitchFamily="18" charset="0"/>
              </a:rPr>
              <a:t>Cycle</a:t>
            </a:r>
            <a:endParaRPr lang="en-US" sz="2000" b="1" dirty="0">
              <a:solidFill>
                <a:schemeClr val="bg1"/>
              </a:solidFill>
              <a:latin typeface="Tahoma" pitchFamily="34" charset="0"/>
              <a:cs typeface="Times New Roman" pitchFamily="18" charset="0"/>
            </a:endParaRPr>
          </a:p>
        </p:txBody>
      </p:sp>
      <p:sp>
        <p:nvSpPr>
          <p:cNvPr id="29699" name="Rectangle 3"/>
          <p:cNvSpPr>
            <a:spLocks noGrp="1" noChangeArrowheads="1"/>
          </p:cNvSpPr>
          <p:nvPr>
            <p:ph type="body" idx="1"/>
          </p:nvPr>
        </p:nvSpPr>
        <p:spPr bwMode="auto">
          <a:xfrm>
            <a:off x="1525588" y="1598613"/>
            <a:ext cx="7313612" cy="4878387"/>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7663" indent="-347663">
              <a:buFontTx/>
              <a:buBlip>
                <a:blip r:embed="rId3"/>
              </a:buBlip>
              <a:tabLst>
                <a:tab pos="635000" algn="l"/>
              </a:tabLst>
            </a:pPr>
            <a:r>
              <a:rPr lang="en-US" sz="2000" dirty="0" smtClean="0">
                <a:latin typeface="Arial" charset="0"/>
                <a:cs typeface="Times New Roman" pitchFamily="18" charset="0"/>
              </a:rPr>
              <a:t>The lifecycle of a thread starts when an object of the </a:t>
            </a:r>
            <a:r>
              <a:rPr lang="en-US" sz="2000" dirty="0" err="1" smtClean="0">
                <a:latin typeface="Courier New" pitchFamily="49" charset="0"/>
                <a:cs typeface="Times New Roman" pitchFamily="18" charset="0"/>
              </a:rPr>
              <a:t>System.Threading.Thread</a:t>
            </a:r>
            <a:r>
              <a:rPr lang="en-US" sz="2000" dirty="0" smtClean="0">
                <a:latin typeface="Arial" charset="0"/>
                <a:cs typeface="Times New Roman" pitchFamily="18" charset="0"/>
              </a:rPr>
              <a:t> class is created. </a:t>
            </a:r>
          </a:p>
          <a:p>
            <a:pPr marL="347663" indent="-347663">
              <a:buFontTx/>
              <a:buBlip>
                <a:blip r:embed="rId3"/>
              </a:buBlip>
              <a:tabLst>
                <a:tab pos="635000" algn="l"/>
              </a:tabLst>
            </a:pPr>
            <a:r>
              <a:rPr lang="en-US" sz="2000" dirty="0" smtClean="0">
                <a:latin typeface="Arial" charset="0"/>
                <a:cs typeface="Times New Roman" pitchFamily="18" charset="0"/>
              </a:rPr>
              <a:t>The life cycle of the thread ends when the task is completed.</a:t>
            </a:r>
          </a:p>
          <a:p>
            <a:pPr marL="347663" indent="-347663">
              <a:buFontTx/>
              <a:buBlip>
                <a:blip r:embed="rId3"/>
              </a:buBlip>
              <a:tabLst>
                <a:tab pos="635000" algn="l"/>
              </a:tabLst>
            </a:pPr>
            <a:r>
              <a:rPr lang="en-US" sz="2000" dirty="0" smtClean="0">
                <a:latin typeface="Arial" charset="0"/>
                <a:cs typeface="Times New Roman" pitchFamily="18" charset="0"/>
              </a:rPr>
              <a:t>The various states in the life cycle of a thread are:</a:t>
            </a:r>
          </a:p>
          <a:p>
            <a:pPr marL="739775" lvl="1" indent="-274638">
              <a:buFontTx/>
              <a:buBlip>
                <a:blip r:embed="rId4"/>
              </a:buBlip>
              <a:tabLst>
                <a:tab pos="635000" algn="l"/>
              </a:tabLst>
            </a:pPr>
            <a:r>
              <a:rPr lang="en-US" sz="1800" dirty="0" smtClean="0">
                <a:latin typeface="Arial" charset="0"/>
                <a:cs typeface="Times New Roman" pitchFamily="18" charset="0"/>
              </a:rPr>
              <a:t>The </a:t>
            </a:r>
            <a:r>
              <a:rPr lang="en-US" sz="1800" dirty="0" err="1" smtClean="0">
                <a:latin typeface="Arial" charset="0"/>
                <a:cs typeface="Times New Roman" pitchFamily="18" charset="0"/>
              </a:rPr>
              <a:t>Unstarted</a:t>
            </a:r>
            <a:r>
              <a:rPr lang="en-US" sz="1800" dirty="0" smtClean="0">
                <a:latin typeface="Arial" charset="0"/>
                <a:cs typeface="Times New Roman" pitchFamily="18" charset="0"/>
              </a:rPr>
              <a:t> state</a:t>
            </a:r>
          </a:p>
          <a:p>
            <a:pPr marL="739775" lvl="1" indent="-274638">
              <a:buFontTx/>
              <a:buBlip>
                <a:blip r:embed="rId4"/>
              </a:buBlip>
              <a:tabLst>
                <a:tab pos="635000" algn="l"/>
              </a:tabLst>
            </a:pPr>
            <a:r>
              <a:rPr lang="en-US" sz="1800" dirty="0" smtClean="0">
                <a:latin typeface="Arial" charset="0"/>
                <a:cs typeface="Times New Roman" pitchFamily="18" charset="0"/>
              </a:rPr>
              <a:t>The </a:t>
            </a:r>
            <a:r>
              <a:rPr lang="en-US" sz="1800" dirty="0" err="1" smtClean="0">
                <a:latin typeface="Arial" charset="0"/>
                <a:cs typeface="Times New Roman" pitchFamily="18" charset="0"/>
              </a:rPr>
              <a:t>Runnable</a:t>
            </a:r>
            <a:r>
              <a:rPr lang="en-US" sz="1800" dirty="0" smtClean="0">
                <a:latin typeface="Arial" charset="0"/>
                <a:cs typeface="Times New Roman" pitchFamily="18" charset="0"/>
              </a:rPr>
              <a:t> state</a:t>
            </a:r>
          </a:p>
          <a:p>
            <a:pPr marL="739775" lvl="1" indent="-274638">
              <a:buFontTx/>
              <a:buBlip>
                <a:blip r:embed="rId4"/>
              </a:buBlip>
              <a:tabLst>
                <a:tab pos="635000" algn="l"/>
              </a:tabLst>
            </a:pPr>
            <a:r>
              <a:rPr lang="en-US" sz="1800" dirty="0" smtClean="0">
                <a:latin typeface="Arial" charset="0"/>
                <a:cs typeface="Times New Roman" pitchFamily="18" charset="0"/>
              </a:rPr>
              <a:t>The Not </a:t>
            </a:r>
            <a:r>
              <a:rPr lang="en-US" sz="1800" dirty="0" err="1" smtClean="0">
                <a:latin typeface="Arial" charset="0"/>
                <a:cs typeface="Times New Roman" pitchFamily="18" charset="0"/>
              </a:rPr>
              <a:t>Runnable</a:t>
            </a:r>
            <a:r>
              <a:rPr lang="en-US" sz="1800" dirty="0" smtClean="0">
                <a:latin typeface="Arial" charset="0"/>
                <a:cs typeface="Times New Roman" pitchFamily="18" charset="0"/>
              </a:rPr>
              <a:t> state</a:t>
            </a:r>
          </a:p>
          <a:p>
            <a:pPr marL="739775" lvl="1" indent="-274638">
              <a:buFontTx/>
              <a:buBlip>
                <a:blip r:embed="rId4"/>
              </a:buBlip>
              <a:tabLst>
                <a:tab pos="635000" algn="l"/>
              </a:tabLst>
            </a:pPr>
            <a:r>
              <a:rPr lang="en-US" sz="1800" dirty="0" smtClean="0">
                <a:latin typeface="Arial" charset="0"/>
                <a:cs typeface="Times New Roman" pitchFamily="18" charset="0"/>
              </a:rPr>
              <a:t>The Dead state</a:t>
            </a:r>
          </a:p>
          <a:p>
            <a:pPr marL="347663" indent="-347663">
              <a:buFontTx/>
              <a:buNone/>
              <a:tabLst>
                <a:tab pos="635000" algn="l"/>
              </a:tabLst>
            </a:pPr>
            <a:endParaRPr lang="en-US" sz="1800" dirty="0" smtClean="0">
              <a:solidFill>
                <a:schemeClr val="accent2"/>
              </a:solidFill>
              <a:latin typeface="Courier New" pitchFamily="49" charset="0"/>
              <a:cs typeface="Times New Roman" pitchFamily="18" charset="0"/>
            </a:endParaRPr>
          </a:p>
        </p:txBody>
      </p:sp>
      <p:pic>
        <p:nvPicPr>
          <p:cNvPr id="5" name="Picture 4" descr="ssdnlogo.png"/>
          <p:cNvPicPr>
            <a:picLocks noChangeAspect="1"/>
          </p:cNvPicPr>
          <p:nvPr/>
        </p:nvPicPr>
        <p:blipFill>
          <a:blip r:embed="rId5"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6"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52400" y="711200"/>
            <a:ext cx="7391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Implementing Thread Life </a:t>
            </a:r>
            <a:r>
              <a:rPr lang="en-US" sz="2800" b="1" dirty="0" smtClean="0">
                <a:latin typeface="+mj-lt"/>
                <a:cs typeface="Times New Roman" pitchFamily="18" charset="0"/>
              </a:rPr>
              <a:t>Cycle</a:t>
            </a:r>
            <a:endParaRPr lang="en-US" sz="2800" b="1" dirty="0">
              <a:latin typeface="+mj-lt"/>
              <a:cs typeface="Times New Roman" pitchFamily="18" charset="0"/>
            </a:endParaRPr>
          </a:p>
        </p:txBody>
      </p:sp>
      <p:sp>
        <p:nvSpPr>
          <p:cNvPr id="30723" name="Rectangle 3"/>
          <p:cNvSpPr>
            <a:spLocks noGrp="1" noChangeArrowheads="1"/>
          </p:cNvSpPr>
          <p:nvPr>
            <p:ph type="body" idx="1"/>
          </p:nvPr>
        </p:nvSpPr>
        <p:spPr bwMode="auto">
          <a:xfrm>
            <a:off x="1525588" y="1598613"/>
            <a:ext cx="7313612" cy="1068387"/>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buFontTx/>
              <a:buBlip>
                <a:blip r:embed="rId3"/>
              </a:buBlip>
            </a:pPr>
            <a:r>
              <a:rPr lang="en-US" sz="2000" dirty="0" smtClean="0">
                <a:latin typeface="Arial" charset="0"/>
                <a:cs typeface="Times New Roman" pitchFamily="18" charset="0"/>
              </a:rPr>
              <a:t>The following figure shows the various thread states and methods, which can cause the thread to move from one state to another.</a:t>
            </a:r>
          </a:p>
          <a:p>
            <a:pPr>
              <a:buFontTx/>
              <a:buBlip>
                <a:blip r:embed="rId3"/>
              </a:buBlip>
            </a:pPr>
            <a:endParaRPr lang="en-US" sz="2000" dirty="0" smtClean="0">
              <a:solidFill>
                <a:schemeClr val="accent2"/>
              </a:solidFill>
              <a:latin typeface="Arial" charset="0"/>
              <a:cs typeface="Times New Roman" pitchFamily="18" charset="0"/>
            </a:endParaRPr>
          </a:p>
          <a:p>
            <a:pPr>
              <a:buFontTx/>
              <a:buBlip>
                <a:blip r:embed="rId3"/>
              </a:buBlip>
            </a:pPr>
            <a:endParaRPr lang="en-US" sz="2000" dirty="0" smtClean="0">
              <a:solidFill>
                <a:schemeClr val="accent2"/>
              </a:solidFill>
              <a:latin typeface="Arial" charset="0"/>
              <a:cs typeface="Times New Roman" pitchFamily="18" charset="0"/>
            </a:endParaRPr>
          </a:p>
          <a:p>
            <a:pPr>
              <a:buFontTx/>
              <a:buBlip>
                <a:blip r:embed="rId3"/>
              </a:buBlip>
            </a:pPr>
            <a:endParaRPr lang="en-US" sz="2000" dirty="0" smtClean="0">
              <a:solidFill>
                <a:schemeClr val="accent2"/>
              </a:solidFill>
              <a:latin typeface="Arial" charset="0"/>
              <a:cs typeface="Times New Roman" pitchFamily="18" charset="0"/>
            </a:endParaRPr>
          </a:p>
        </p:txBody>
      </p:sp>
      <p:sp>
        <p:nvSpPr>
          <p:cNvPr id="30724" name="Rectangle 10"/>
          <p:cNvSpPr>
            <a:spLocks noChangeArrowheads="1"/>
          </p:cNvSpPr>
          <p:nvPr/>
        </p:nvSpPr>
        <p:spPr bwMode="auto">
          <a:xfrm>
            <a:off x="4203700" y="5410200"/>
            <a:ext cx="9144000" cy="0"/>
          </a:xfrm>
          <a:prstGeom prst="rect">
            <a:avLst/>
          </a:prstGeom>
          <a:noFill/>
          <a:ln w="9525">
            <a:noFill/>
            <a:miter lim="800000"/>
            <a:headEnd/>
            <a:tailEnd/>
          </a:ln>
        </p:spPr>
        <p:txBody>
          <a:bodyPr wrap="none" anchor="ctr">
            <a:spAutoFit/>
          </a:bodyPr>
          <a:lstStyle/>
          <a:p>
            <a:endParaRPr lang="en-US"/>
          </a:p>
        </p:txBody>
      </p:sp>
      <p:pic>
        <p:nvPicPr>
          <p:cNvPr id="30725" name="Picture 9"/>
          <p:cNvPicPr>
            <a:picLocks noChangeAspect="1" noChangeArrowheads="1"/>
          </p:cNvPicPr>
          <p:nvPr/>
        </p:nvPicPr>
        <p:blipFill>
          <a:blip r:embed="rId4" cstate="print"/>
          <a:srcRect/>
          <a:stretch>
            <a:fillRect/>
          </a:stretch>
        </p:blipFill>
        <p:spPr bwMode="auto">
          <a:xfrm>
            <a:off x="2209800" y="2743200"/>
            <a:ext cx="5829300" cy="3429000"/>
          </a:xfrm>
          <a:prstGeom prst="rect">
            <a:avLst/>
          </a:prstGeom>
          <a:noFill/>
          <a:ln w="9525">
            <a:noFill/>
            <a:miter lim="800000"/>
            <a:headEnd/>
            <a:tailEnd/>
          </a:ln>
        </p:spPr>
      </p:pic>
      <p:pic>
        <p:nvPicPr>
          <p:cNvPr id="7" name="Picture 6" descr="ssdnlogo.png"/>
          <p:cNvPicPr>
            <a:picLocks noChangeAspect="1"/>
          </p:cNvPicPr>
          <p:nvPr/>
        </p:nvPicPr>
        <p:blipFill>
          <a:blip r:embed="rId5"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8" name="Picture 7" descr="ms_Learning_b-large"/>
          <p:cNvPicPr>
            <a:picLocks noChangeAspect="1" noChangeArrowheads="1"/>
          </p:cNvPicPr>
          <p:nvPr/>
        </p:nvPicPr>
        <p:blipFill>
          <a:blip r:embed="rId6"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9" name="Rectangle 8"/>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buFontTx/>
              <a:buBlip>
                <a:blip r:embed="rId3"/>
              </a:buBlip>
            </a:pPr>
            <a:r>
              <a:rPr lang="en-US" sz="2000" dirty="0" smtClean="0">
                <a:latin typeface="Arial" charset="0"/>
                <a:cs typeface="Times New Roman" pitchFamily="18" charset="0"/>
              </a:rPr>
              <a:t>When an instance of the </a:t>
            </a:r>
            <a:r>
              <a:rPr lang="en-US" sz="2000" dirty="0" smtClean="0">
                <a:latin typeface="Courier New" pitchFamily="49" charset="0"/>
                <a:cs typeface="Times New Roman" pitchFamily="18" charset="0"/>
              </a:rPr>
              <a:t>Thread</a:t>
            </a:r>
            <a:r>
              <a:rPr lang="en-US" sz="2000" dirty="0" smtClean="0">
                <a:latin typeface="Arial" charset="0"/>
                <a:cs typeface="Times New Roman" pitchFamily="18" charset="0"/>
              </a:rPr>
              <a:t> class is created, the thread enters the </a:t>
            </a:r>
            <a:r>
              <a:rPr lang="en-US" sz="2000" dirty="0" err="1" smtClean="0">
                <a:latin typeface="Arial" charset="0"/>
                <a:cs typeface="Times New Roman" pitchFamily="18" charset="0"/>
              </a:rPr>
              <a:t>unstarted</a:t>
            </a:r>
            <a:r>
              <a:rPr lang="en-US" sz="2000" dirty="0" smtClean="0">
                <a:latin typeface="Arial" charset="0"/>
                <a:cs typeface="Times New Roman" pitchFamily="18" charset="0"/>
              </a:rPr>
              <a:t> state.</a:t>
            </a:r>
          </a:p>
          <a:p>
            <a:pPr>
              <a:buFontTx/>
              <a:buBlip>
                <a:blip r:embed="rId3"/>
              </a:buBlip>
            </a:pPr>
            <a:r>
              <a:rPr lang="en-US" sz="2000" dirty="0" smtClean="0">
                <a:latin typeface="Arial" charset="0"/>
                <a:cs typeface="Times New Roman" pitchFamily="18" charset="0"/>
              </a:rPr>
              <a:t>A new thread is an empty object of the </a:t>
            </a:r>
            <a:r>
              <a:rPr lang="en-US" sz="2000" dirty="0" smtClean="0">
                <a:latin typeface="Courier New" pitchFamily="49" charset="0"/>
                <a:cs typeface="Times New Roman" pitchFamily="18" charset="0"/>
              </a:rPr>
              <a:t>Thread</a:t>
            </a:r>
            <a:r>
              <a:rPr lang="en-US" sz="2000" dirty="0" smtClean="0">
                <a:latin typeface="Arial" charset="0"/>
                <a:cs typeface="Times New Roman" pitchFamily="18" charset="0"/>
              </a:rPr>
              <a:t> class, and no system resources such as memory are allocated to it.</a:t>
            </a:r>
          </a:p>
          <a:p>
            <a:pPr>
              <a:buFontTx/>
              <a:buBlip>
                <a:blip r:embed="rId3"/>
              </a:buBlip>
            </a:pPr>
            <a:r>
              <a:rPr lang="en-US" sz="2000" dirty="0" smtClean="0">
                <a:latin typeface="Arial" charset="0"/>
                <a:cs typeface="Times New Roman" pitchFamily="18" charset="0"/>
              </a:rPr>
              <a:t>You have to invoke the </a:t>
            </a:r>
            <a:r>
              <a:rPr lang="en-US" sz="2000" dirty="0" smtClean="0">
                <a:latin typeface="Courier New" pitchFamily="49" charset="0"/>
                <a:cs typeface="Times New Roman" pitchFamily="18" charset="0"/>
              </a:rPr>
              <a:t>Start() </a:t>
            </a:r>
            <a:r>
              <a:rPr lang="en-US" sz="2000" dirty="0" smtClean="0">
                <a:latin typeface="Arial" charset="0"/>
                <a:cs typeface="Times New Roman" pitchFamily="18" charset="0"/>
              </a:rPr>
              <a:t>method to start the thread.</a:t>
            </a:r>
            <a:endParaRPr lang="en-US" dirty="0" smtClean="0"/>
          </a:p>
        </p:txBody>
      </p:sp>
      <p:sp>
        <p:nvSpPr>
          <p:cNvPr id="31747" name="Text Box 3"/>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The </a:t>
            </a:r>
            <a:r>
              <a:rPr lang="en-US" sz="2800" b="1" dirty="0" err="1">
                <a:latin typeface="+mj-lt"/>
                <a:cs typeface="Times New Roman" pitchFamily="18" charset="0"/>
              </a:rPr>
              <a:t>Unstarted</a:t>
            </a:r>
            <a:r>
              <a:rPr lang="en-US" sz="2800" b="1" dirty="0">
                <a:latin typeface="+mj-lt"/>
                <a:cs typeface="Times New Roman" pitchFamily="18" charset="0"/>
              </a:rPr>
              <a:t> State </a:t>
            </a:r>
          </a:p>
        </p:txBody>
      </p:sp>
      <p:pic>
        <p:nvPicPr>
          <p:cNvPr id="5" name="Picture 4" descr="ssdnlogo.png"/>
          <p:cNvPicPr>
            <a:picLocks noChangeAspect="1"/>
          </p:cNvPicPr>
          <p:nvPr/>
        </p:nvPicPr>
        <p:blipFill>
          <a:blip r:embed="rId4"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5"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buFontTx/>
              <a:buBlip>
                <a:blip r:embed="rId3"/>
              </a:buBlip>
            </a:pPr>
            <a:r>
              <a:rPr lang="en-US" sz="2000" dirty="0" smtClean="0">
                <a:latin typeface="Arial" charset="0"/>
                <a:cs typeface="Times New Roman" pitchFamily="18" charset="0"/>
              </a:rPr>
              <a:t>The thread remains in the </a:t>
            </a:r>
            <a:r>
              <a:rPr lang="en-US" sz="2000" dirty="0" err="1" smtClean="0">
                <a:latin typeface="Arial" charset="0"/>
                <a:cs typeface="Times New Roman" pitchFamily="18" charset="0"/>
              </a:rPr>
              <a:t>unstarted</a:t>
            </a:r>
            <a:r>
              <a:rPr lang="en-US" sz="2000" dirty="0" smtClean="0">
                <a:latin typeface="Arial" charset="0"/>
                <a:cs typeface="Times New Roman" pitchFamily="18" charset="0"/>
              </a:rPr>
              <a:t> state until the program calls the </a:t>
            </a:r>
            <a:r>
              <a:rPr lang="en-US" sz="2000" dirty="0" smtClean="0">
                <a:latin typeface="Courier New" pitchFamily="49" charset="0"/>
                <a:cs typeface="Times New Roman" pitchFamily="18" charset="0"/>
              </a:rPr>
              <a:t>Start() </a:t>
            </a:r>
            <a:r>
              <a:rPr lang="en-US" sz="2000" dirty="0" smtClean="0">
                <a:latin typeface="Arial" charset="0"/>
                <a:cs typeface="Times New Roman" pitchFamily="18" charset="0"/>
              </a:rPr>
              <a:t>method of the </a:t>
            </a:r>
            <a:r>
              <a:rPr lang="en-US" sz="2000" dirty="0" smtClean="0">
                <a:latin typeface="Courier New" pitchFamily="49" charset="0"/>
                <a:cs typeface="Times New Roman" pitchFamily="18" charset="0"/>
              </a:rPr>
              <a:t>Thread</a:t>
            </a:r>
            <a:r>
              <a:rPr lang="en-US" sz="2000" dirty="0" smtClean="0">
                <a:latin typeface="Arial" charset="0"/>
                <a:cs typeface="Times New Roman" pitchFamily="18" charset="0"/>
              </a:rPr>
              <a:t> class.</a:t>
            </a:r>
          </a:p>
          <a:p>
            <a:pPr>
              <a:buFontTx/>
              <a:buBlip>
                <a:blip r:embed="rId3"/>
              </a:buBlip>
            </a:pPr>
            <a:r>
              <a:rPr lang="en-US" sz="2000" dirty="0" smtClean="0">
                <a:latin typeface="Arial" charset="0"/>
                <a:cs typeface="Times New Roman" pitchFamily="18" charset="0"/>
              </a:rPr>
              <a:t>The </a:t>
            </a:r>
            <a:r>
              <a:rPr lang="en-US" sz="2000" dirty="0" smtClean="0">
                <a:latin typeface="Courier New" pitchFamily="49" charset="0"/>
                <a:cs typeface="Times New Roman" pitchFamily="18" charset="0"/>
              </a:rPr>
              <a:t>Start() </a:t>
            </a:r>
            <a:r>
              <a:rPr lang="en-US" sz="2000" dirty="0" smtClean="0">
                <a:latin typeface="Arial" charset="0"/>
                <a:cs typeface="Times New Roman" pitchFamily="18" charset="0"/>
              </a:rPr>
              <a:t>method places the thread in the </a:t>
            </a:r>
            <a:r>
              <a:rPr lang="en-US" sz="2000" dirty="0" err="1" smtClean="0">
                <a:latin typeface="Arial" charset="0"/>
                <a:cs typeface="Times New Roman" pitchFamily="18" charset="0"/>
              </a:rPr>
              <a:t>runnable</a:t>
            </a:r>
            <a:r>
              <a:rPr lang="en-US" sz="2000" dirty="0" smtClean="0">
                <a:latin typeface="Arial" charset="0"/>
                <a:cs typeface="Times New Roman" pitchFamily="18" charset="0"/>
              </a:rPr>
              <a:t> state. </a:t>
            </a:r>
          </a:p>
          <a:p>
            <a:pPr>
              <a:buFontTx/>
              <a:buBlip>
                <a:blip r:embed="rId3"/>
              </a:buBlip>
            </a:pPr>
            <a:r>
              <a:rPr lang="en-US" sz="2000" dirty="0" smtClean="0">
                <a:latin typeface="Arial" charset="0"/>
                <a:cs typeface="Times New Roman" pitchFamily="18" charset="0"/>
              </a:rPr>
              <a:t>This state is also called the ready or started state. </a:t>
            </a:r>
          </a:p>
          <a:p>
            <a:pPr>
              <a:buFontTx/>
              <a:buBlip>
                <a:blip r:embed="rId3"/>
              </a:buBlip>
            </a:pPr>
            <a:r>
              <a:rPr lang="en-US" sz="2000" dirty="0" smtClean="0">
                <a:latin typeface="Arial" charset="0"/>
                <a:cs typeface="Times New Roman" pitchFamily="18" charset="0"/>
              </a:rPr>
              <a:t>The newly started thread and any other threads in the program execute at the same time.</a:t>
            </a:r>
          </a:p>
        </p:txBody>
      </p:sp>
      <p:sp>
        <p:nvSpPr>
          <p:cNvPr id="32771" name="Text Box 3"/>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The </a:t>
            </a:r>
            <a:r>
              <a:rPr lang="en-US" sz="2800" b="1" dirty="0" err="1">
                <a:latin typeface="+mj-lt"/>
                <a:cs typeface="Times New Roman" pitchFamily="18" charset="0"/>
              </a:rPr>
              <a:t>Runnable</a:t>
            </a:r>
            <a:r>
              <a:rPr lang="en-US" sz="2800" b="1" dirty="0">
                <a:latin typeface="+mj-lt"/>
                <a:cs typeface="Times New Roman" pitchFamily="18" charset="0"/>
              </a:rPr>
              <a:t> State </a:t>
            </a:r>
          </a:p>
        </p:txBody>
      </p:sp>
      <p:pic>
        <p:nvPicPr>
          <p:cNvPr id="5" name="Picture 4" descr="ssdnlogo.png"/>
          <p:cNvPicPr>
            <a:picLocks noChangeAspect="1"/>
          </p:cNvPicPr>
          <p:nvPr/>
        </p:nvPicPr>
        <p:blipFill>
          <a:blip r:embed="rId4"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5"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a:spLocks noChangeArrowheads="1"/>
          </p:cNvSpPr>
          <p:nvPr/>
        </p:nvSpPr>
        <p:spPr bwMode="auto">
          <a:xfrm>
            <a:off x="152400" y="711200"/>
            <a:ext cx="6858000" cy="144655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Implementing Threads</a:t>
            </a:r>
          </a:p>
          <a:p>
            <a:pPr marL="0" lvl="1">
              <a:spcBef>
                <a:spcPct val="50000"/>
              </a:spcBef>
            </a:pPr>
            <a:endParaRPr lang="en-US" sz="2000" b="1" dirty="0">
              <a:solidFill>
                <a:schemeClr val="bg1"/>
              </a:solidFill>
              <a:latin typeface="Tahoma" pitchFamily="34" charset="0"/>
            </a:endParaRPr>
          </a:p>
          <a:p>
            <a:pPr>
              <a:spcBef>
                <a:spcPct val="50000"/>
              </a:spcBef>
            </a:pPr>
            <a:endParaRPr lang="en-US" sz="2000" b="1" dirty="0">
              <a:solidFill>
                <a:schemeClr val="bg1"/>
              </a:solidFill>
              <a:latin typeface="Tahoma" pitchFamily="34" charset="0"/>
            </a:endParaRPr>
          </a:p>
        </p:txBody>
      </p:sp>
      <p:grpSp>
        <p:nvGrpSpPr>
          <p:cNvPr id="2" name="Group 10"/>
          <p:cNvGrpSpPr>
            <a:grpSpLocks/>
          </p:cNvGrpSpPr>
          <p:nvPr/>
        </p:nvGrpSpPr>
        <p:grpSpPr bwMode="auto">
          <a:xfrm>
            <a:off x="2286000" y="1981200"/>
            <a:ext cx="5181600" cy="3987800"/>
            <a:chOff x="2432304" y="2130778"/>
            <a:chExt cx="5043424" cy="3839633"/>
          </a:xfrm>
        </p:grpSpPr>
        <p:pic>
          <p:nvPicPr>
            <p:cNvPr id="3077" name="Picture 4" descr="CCM01238.WMF"/>
            <p:cNvPicPr>
              <a:picLocks noChangeAspect="1"/>
            </p:cNvPicPr>
            <p:nvPr/>
          </p:nvPicPr>
          <p:blipFill>
            <a:blip r:embed="rId3" cstate="print"/>
            <a:srcRect/>
            <a:stretch>
              <a:fillRect/>
            </a:stretch>
          </p:blipFill>
          <p:spPr bwMode="auto">
            <a:xfrm>
              <a:off x="2432304" y="2350911"/>
              <a:ext cx="1524000" cy="3619500"/>
            </a:xfrm>
            <a:prstGeom prst="rect">
              <a:avLst/>
            </a:prstGeom>
            <a:noFill/>
            <a:ln w="9525">
              <a:noFill/>
              <a:miter lim="800000"/>
              <a:headEnd/>
              <a:tailEnd/>
            </a:ln>
          </p:spPr>
        </p:pic>
        <p:sp>
          <p:nvSpPr>
            <p:cNvPr id="7" name="Cloud Callout 6"/>
            <p:cNvSpPr/>
            <p:nvPr/>
          </p:nvSpPr>
          <p:spPr>
            <a:xfrm>
              <a:off x="4138168" y="2130778"/>
              <a:ext cx="3337560" cy="1027163"/>
            </a:xfrm>
            <a:prstGeom prst="cloudCallout">
              <a:avLst>
                <a:gd name="adj1" fmla="val -62552"/>
                <a:gd name="adj2" fmla="val 83354"/>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079" name="TextBox 11"/>
            <p:cNvSpPr txBox="1">
              <a:spLocks noChangeArrowheads="1"/>
            </p:cNvSpPr>
            <p:nvPr/>
          </p:nvSpPr>
          <p:spPr bwMode="auto">
            <a:xfrm>
              <a:off x="4064000" y="2424289"/>
              <a:ext cx="3352800" cy="385291"/>
            </a:xfrm>
            <a:prstGeom prst="rect">
              <a:avLst/>
            </a:prstGeom>
            <a:noFill/>
            <a:ln w="9525">
              <a:noFill/>
              <a:miter lim="800000"/>
              <a:headEnd/>
              <a:tailEnd/>
            </a:ln>
          </p:spPr>
          <p:txBody>
            <a:bodyPr>
              <a:spAutoFit/>
            </a:bodyPr>
            <a:lstStyle/>
            <a:p>
              <a:pPr algn="ctr"/>
              <a:r>
                <a:rPr lang="en-US" sz="2000">
                  <a:solidFill>
                    <a:srgbClr val="C00000"/>
                  </a:solidFill>
                  <a:latin typeface="Arial" charset="0"/>
                  <a:cs typeface="Arial" charset="0"/>
                </a:rPr>
                <a:t>What are threads?</a:t>
              </a:r>
            </a:p>
          </p:txBody>
        </p:sp>
      </p:grpSp>
      <p:pic>
        <p:nvPicPr>
          <p:cNvPr id="8" name="Picture 7" descr="ssdnlogo.png"/>
          <p:cNvPicPr>
            <a:picLocks noChangeAspect="1"/>
          </p:cNvPicPr>
          <p:nvPr/>
        </p:nvPicPr>
        <p:blipFill>
          <a:blip r:embed="rId4"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9" name="Picture 8" descr="ms_Learning_b-large"/>
          <p:cNvPicPr>
            <a:picLocks noChangeAspect="1" noChangeArrowheads="1"/>
          </p:cNvPicPr>
          <p:nvPr/>
        </p:nvPicPr>
        <p:blipFill>
          <a:blip r:embed="rId5"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10" name="Rectangle 9"/>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buFontTx/>
              <a:buBlip>
                <a:blip r:embed="rId3"/>
              </a:buBlip>
            </a:pPr>
            <a:r>
              <a:rPr lang="en-US" sz="2000" dirty="0" smtClean="0">
                <a:latin typeface="Arial" charset="0"/>
                <a:cs typeface="Times New Roman" pitchFamily="18" charset="0"/>
              </a:rPr>
              <a:t>A thread is not in the </a:t>
            </a:r>
            <a:r>
              <a:rPr lang="en-US" sz="2000" dirty="0" err="1" smtClean="0">
                <a:latin typeface="Arial" charset="0"/>
                <a:cs typeface="Times New Roman" pitchFamily="18" charset="0"/>
              </a:rPr>
              <a:t>runnable</a:t>
            </a:r>
            <a:r>
              <a:rPr lang="en-US" sz="2000" dirty="0" smtClean="0">
                <a:latin typeface="Arial" charset="0"/>
                <a:cs typeface="Times New Roman" pitchFamily="18" charset="0"/>
              </a:rPr>
              <a:t> state if it is:</a:t>
            </a:r>
          </a:p>
          <a:p>
            <a:pPr lvl="1">
              <a:buFontTx/>
              <a:buBlip>
                <a:blip r:embed="rId4"/>
              </a:buBlip>
            </a:pPr>
            <a:r>
              <a:rPr lang="en-US" sz="1800" dirty="0" smtClean="0">
                <a:latin typeface="Arial" charset="0"/>
                <a:cs typeface="Times New Roman" pitchFamily="18" charset="0"/>
              </a:rPr>
              <a:t>Sleeping : A thread is put into the sleeping mode by calling the </a:t>
            </a:r>
            <a:r>
              <a:rPr lang="en-US" sz="1800" dirty="0" smtClean="0">
                <a:latin typeface="Courier New" pitchFamily="49" charset="0"/>
                <a:cs typeface="Times New Roman" pitchFamily="18" charset="0"/>
              </a:rPr>
              <a:t>Sleep()</a:t>
            </a:r>
            <a:r>
              <a:rPr lang="en-US" sz="1800" dirty="0" smtClean="0">
                <a:latin typeface="Arial" charset="0"/>
                <a:cs typeface="Times New Roman" pitchFamily="18" charset="0"/>
              </a:rPr>
              <a:t> method. </a:t>
            </a:r>
          </a:p>
          <a:p>
            <a:pPr lvl="1">
              <a:buFontTx/>
              <a:buBlip>
                <a:blip r:embed="rId4"/>
              </a:buBlip>
            </a:pPr>
            <a:r>
              <a:rPr lang="en-US" sz="1800" dirty="0" smtClean="0">
                <a:latin typeface="Arial" charset="0"/>
                <a:cs typeface="Times New Roman" pitchFamily="18" charset="0"/>
              </a:rPr>
              <a:t>Waiting : A thread can be made to wait for some specified condition to be satisfied by calling the </a:t>
            </a:r>
            <a:r>
              <a:rPr lang="en-US" sz="1800" dirty="0" smtClean="0">
                <a:latin typeface="Courier New" pitchFamily="49" charset="0"/>
                <a:cs typeface="Times New Roman" pitchFamily="18" charset="0"/>
              </a:rPr>
              <a:t>Wait()</a:t>
            </a:r>
            <a:r>
              <a:rPr lang="en-US" sz="1800" dirty="0" smtClean="0">
                <a:latin typeface="Arial" charset="0"/>
                <a:cs typeface="Times New Roman" pitchFamily="18" charset="0"/>
              </a:rPr>
              <a:t> method.</a:t>
            </a:r>
          </a:p>
          <a:p>
            <a:pPr lvl="1">
              <a:buFontTx/>
              <a:buBlip>
                <a:blip r:embed="rId4"/>
              </a:buBlip>
            </a:pPr>
            <a:r>
              <a:rPr lang="en-US" sz="1800" dirty="0" smtClean="0">
                <a:latin typeface="Arial" charset="0"/>
                <a:cs typeface="Times New Roman" pitchFamily="18" charset="0"/>
              </a:rPr>
              <a:t>Blocked : A thread can be blocked by an I/O operation. When the thread is blocked, it enters the not </a:t>
            </a:r>
            <a:r>
              <a:rPr lang="en-US" sz="1800" dirty="0" err="1" smtClean="0">
                <a:latin typeface="Arial" charset="0"/>
                <a:cs typeface="Times New Roman" pitchFamily="18" charset="0"/>
              </a:rPr>
              <a:t>runnable</a:t>
            </a:r>
            <a:r>
              <a:rPr lang="en-US" sz="1800" dirty="0" smtClean="0">
                <a:latin typeface="Arial" charset="0"/>
                <a:cs typeface="Times New Roman" pitchFamily="18" charset="0"/>
              </a:rPr>
              <a:t> state.</a:t>
            </a:r>
          </a:p>
        </p:txBody>
      </p:sp>
      <p:sp>
        <p:nvSpPr>
          <p:cNvPr id="33795" name="Text Box 3"/>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GB" sz="2800" b="1" dirty="0">
                <a:latin typeface="+mj-lt"/>
                <a:cs typeface="Times New Roman" pitchFamily="18" charset="0"/>
              </a:rPr>
              <a:t>The Not </a:t>
            </a:r>
            <a:r>
              <a:rPr lang="en-GB" sz="2800" b="1" dirty="0" err="1">
                <a:latin typeface="+mj-lt"/>
                <a:cs typeface="Times New Roman" pitchFamily="18" charset="0"/>
              </a:rPr>
              <a:t>Runnable</a:t>
            </a:r>
            <a:r>
              <a:rPr lang="en-GB" sz="2800" b="1" dirty="0">
                <a:latin typeface="+mj-lt"/>
                <a:cs typeface="Times New Roman" pitchFamily="18" charset="0"/>
              </a:rPr>
              <a:t> State</a:t>
            </a:r>
            <a:endParaRPr lang="en-US" sz="2800" b="1" dirty="0">
              <a:latin typeface="+mj-lt"/>
              <a:cs typeface="Times New Roman" pitchFamily="18" charset="0"/>
            </a:endParaRPr>
          </a:p>
        </p:txBody>
      </p:sp>
      <p:pic>
        <p:nvPicPr>
          <p:cNvPr id="5" name="Picture 4" descr="ssdnlogo.png"/>
          <p:cNvPicPr>
            <a:picLocks noChangeAspect="1"/>
          </p:cNvPicPr>
          <p:nvPr/>
        </p:nvPicPr>
        <p:blipFill>
          <a:blip r:embed="rId5"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6"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52400" y="711200"/>
            <a:ext cx="73914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The Dead State </a:t>
            </a:r>
          </a:p>
        </p:txBody>
      </p:sp>
      <p:sp>
        <p:nvSpPr>
          <p:cNvPr id="34819" name="Rectangle 3"/>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buFontTx/>
              <a:buBlip>
                <a:blip r:embed="rId3"/>
              </a:buBlip>
            </a:pPr>
            <a:r>
              <a:rPr lang="en-US" sz="2000" dirty="0" smtClean="0">
                <a:latin typeface="Arial" charset="0"/>
                <a:cs typeface="Times New Roman" pitchFamily="18" charset="0"/>
              </a:rPr>
              <a:t>A running thread enters the dead state when the statements of the threads method are complete. This state is also called the terminated state. </a:t>
            </a:r>
          </a:p>
          <a:p>
            <a:pPr>
              <a:buFontTx/>
              <a:buBlip>
                <a:blip r:embed="rId3"/>
              </a:buBlip>
            </a:pPr>
            <a:r>
              <a:rPr lang="en-US" sz="2000" dirty="0" smtClean="0">
                <a:latin typeface="Arial" charset="0"/>
                <a:cs typeface="Times New Roman" pitchFamily="18" charset="0"/>
              </a:rPr>
              <a:t>A program can force a thread into the dead state by calling the </a:t>
            </a:r>
            <a:r>
              <a:rPr lang="en-US" sz="2000" dirty="0" smtClean="0">
                <a:latin typeface="Courier New" pitchFamily="49" charset="0"/>
                <a:cs typeface="Times New Roman" pitchFamily="18" charset="0"/>
              </a:rPr>
              <a:t>Abort()</a:t>
            </a:r>
            <a:r>
              <a:rPr lang="en-US" sz="2000" dirty="0" smtClean="0">
                <a:latin typeface="Arial" charset="0"/>
                <a:cs typeface="Times New Roman" pitchFamily="18" charset="0"/>
              </a:rPr>
              <a:t> method of the </a:t>
            </a:r>
            <a:r>
              <a:rPr lang="en-US" sz="2000" dirty="0" smtClean="0">
                <a:latin typeface="Courier New" pitchFamily="49" charset="0"/>
                <a:cs typeface="Times New Roman" pitchFamily="18" charset="0"/>
              </a:rPr>
              <a:t>Thread</a:t>
            </a:r>
            <a:r>
              <a:rPr lang="en-US" sz="2000" dirty="0" smtClean="0">
                <a:latin typeface="Arial" charset="0"/>
                <a:cs typeface="Times New Roman" pitchFamily="18" charset="0"/>
              </a:rPr>
              <a:t> class on the appropriate thread object.</a:t>
            </a:r>
          </a:p>
        </p:txBody>
      </p:sp>
      <p:pic>
        <p:nvPicPr>
          <p:cNvPr id="5" name="Picture 4" descr="ssdnlogo.png"/>
          <p:cNvPicPr>
            <a:picLocks noChangeAspect="1"/>
          </p:cNvPicPr>
          <p:nvPr/>
        </p:nvPicPr>
        <p:blipFill>
          <a:blip r:embed="rId4"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5"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52400" y="711200"/>
            <a:ext cx="73914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Introducing Multithreading </a:t>
            </a:r>
          </a:p>
        </p:txBody>
      </p:sp>
      <p:sp>
        <p:nvSpPr>
          <p:cNvPr id="5123" name="Rectangle 3"/>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smtClean="0">
                <a:latin typeface="Arial" charset="0"/>
                <a:cs typeface="Times New Roman" pitchFamily="18" charset="0"/>
              </a:rPr>
              <a:t>Multithreading helps to perform various operations at the same time.</a:t>
            </a:r>
          </a:p>
          <a:p>
            <a:pPr eaLnBrk="1" hangingPunct="1">
              <a:buFontTx/>
              <a:buBlip>
                <a:blip r:embed="rId3"/>
              </a:buBlip>
            </a:pPr>
            <a:r>
              <a:rPr lang="en-US" sz="2000" dirty="0" smtClean="0">
                <a:latin typeface="Arial" charset="0"/>
                <a:cs typeface="Times New Roman" pitchFamily="18" charset="0"/>
              </a:rPr>
              <a:t>Multithreading allows you to achieve multitasking in a program.</a:t>
            </a:r>
          </a:p>
          <a:p>
            <a:pPr eaLnBrk="1" hangingPunct="1">
              <a:buFontTx/>
              <a:buBlip>
                <a:blip r:embed="rId3"/>
              </a:buBlip>
            </a:pPr>
            <a:r>
              <a:rPr lang="en-US" sz="2000" dirty="0" smtClean="0">
                <a:latin typeface="Arial" charset="0"/>
                <a:cs typeface="Times New Roman" pitchFamily="18" charset="0"/>
              </a:rPr>
              <a:t>Multitasking is the ability to execute more than one task at the same time. </a:t>
            </a:r>
          </a:p>
          <a:p>
            <a:pPr eaLnBrk="1" hangingPunct="1">
              <a:buFontTx/>
              <a:buNone/>
            </a:pPr>
            <a:endParaRPr lang="en-US" sz="1800" dirty="0" smtClean="0">
              <a:solidFill>
                <a:schemeClr val="accent2"/>
              </a:solidFill>
              <a:latin typeface="Arial" charset="0"/>
              <a:cs typeface="Times New Roman" pitchFamily="18" charset="0"/>
            </a:endParaRPr>
          </a:p>
        </p:txBody>
      </p:sp>
      <p:pic>
        <p:nvPicPr>
          <p:cNvPr id="5" name="Picture 4" descr="ssdnlogo.png"/>
          <p:cNvPicPr>
            <a:picLocks noChangeAspect="1"/>
          </p:cNvPicPr>
          <p:nvPr/>
        </p:nvPicPr>
        <p:blipFill>
          <a:blip r:embed="rId4"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5"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525588" y="1598613"/>
            <a:ext cx="7313612" cy="914400"/>
          </a:xfrm>
          <a:prstGeom prst="rect">
            <a:avLst/>
          </a:prstGeom>
          <a:noFill/>
          <a:ln w="9525">
            <a:noFill/>
            <a:miter lim="800000"/>
            <a:headEnd/>
            <a:tailEnd/>
          </a:ln>
        </p:spPr>
        <p:txBody>
          <a:bodyPr/>
          <a:lstStyle/>
          <a:p>
            <a:pPr algn="ctr">
              <a:spcBef>
                <a:spcPct val="50000"/>
              </a:spcBef>
            </a:pPr>
            <a:r>
              <a:rPr lang="en-US" sz="2000">
                <a:solidFill>
                  <a:srgbClr val="C00000"/>
                </a:solidFill>
                <a:latin typeface="Arial" charset="0"/>
              </a:rPr>
              <a:t>The lady is eating an apple, reading a book, and working on a computer simultaneously.</a:t>
            </a:r>
          </a:p>
        </p:txBody>
      </p:sp>
      <p:grpSp>
        <p:nvGrpSpPr>
          <p:cNvPr id="2" name="Group 6"/>
          <p:cNvGrpSpPr>
            <a:grpSpLocks/>
          </p:cNvGrpSpPr>
          <p:nvPr/>
        </p:nvGrpSpPr>
        <p:grpSpPr bwMode="auto">
          <a:xfrm>
            <a:off x="3124200" y="2667000"/>
            <a:ext cx="3505200" cy="2514600"/>
            <a:chOff x="1392" y="1392"/>
            <a:chExt cx="2208" cy="1584"/>
          </a:xfrm>
        </p:grpSpPr>
        <p:pic>
          <p:nvPicPr>
            <p:cNvPr id="7174" name="Picture 3" descr="j0195384"/>
            <p:cNvPicPr>
              <a:picLocks noChangeAspect="1" noChangeArrowheads="1"/>
            </p:cNvPicPr>
            <p:nvPr/>
          </p:nvPicPr>
          <p:blipFill>
            <a:blip r:embed="rId3" cstate="print"/>
            <a:srcRect/>
            <a:stretch>
              <a:fillRect/>
            </a:stretch>
          </p:blipFill>
          <p:spPr bwMode="auto">
            <a:xfrm>
              <a:off x="2016" y="1392"/>
              <a:ext cx="1584" cy="1584"/>
            </a:xfrm>
            <a:prstGeom prst="rect">
              <a:avLst/>
            </a:prstGeom>
            <a:noFill/>
            <a:ln w="9525">
              <a:noFill/>
              <a:miter lim="800000"/>
              <a:headEnd/>
              <a:tailEnd/>
            </a:ln>
          </p:spPr>
        </p:pic>
        <p:pic>
          <p:nvPicPr>
            <p:cNvPr id="7175" name="Picture 5" descr="j0410481[1]"/>
            <p:cNvPicPr>
              <a:picLocks noChangeAspect="1" noChangeArrowheads="1"/>
            </p:cNvPicPr>
            <p:nvPr/>
          </p:nvPicPr>
          <p:blipFill>
            <a:blip r:embed="rId4" cstate="print"/>
            <a:srcRect/>
            <a:stretch>
              <a:fillRect/>
            </a:stretch>
          </p:blipFill>
          <p:spPr bwMode="auto">
            <a:xfrm>
              <a:off x="1392" y="1920"/>
              <a:ext cx="876" cy="895"/>
            </a:xfrm>
            <a:prstGeom prst="rect">
              <a:avLst/>
            </a:prstGeom>
            <a:noFill/>
            <a:ln w="9525">
              <a:noFill/>
              <a:miter lim="800000"/>
              <a:headEnd/>
              <a:tailEnd/>
            </a:ln>
          </p:spPr>
        </p:pic>
      </p:grpSp>
      <p:sp>
        <p:nvSpPr>
          <p:cNvPr id="7172" name="Text Box 2"/>
          <p:cNvSpPr txBox="1">
            <a:spLocks noChangeArrowheads="1"/>
          </p:cNvSpPr>
          <p:nvPr/>
        </p:nvSpPr>
        <p:spPr bwMode="auto">
          <a:xfrm>
            <a:off x="152400" y="711200"/>
            <a:ext cx="73914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Introducing </a:t>
            </a:r>
            <a:r>
              <a:rPr lang="en-US" sz="2800" b="1" dirty="0" smtClean="0">
                <a:latin typeface="+mj-lt"/>
                <a:cs typeface="Times New Roman" pitchFamily="18" charset="0"/>
              </a:rPr>
              <a:t>Multithreading</a:t>
            </a:r>
            <a:endParaRPr lang="en-US" sz="2800" b="1" dirty="0">
              <a:latin typeface="+mj-lt"/>
              <a:cs typeface="Times New Roman" pitchFamily="18" charset="0"/>
            </a:endParaRPr>
          </a:p>
        </p:txBody>
      </p:sp>
      <p:pic>
        <p:nvPicPr>
          <p:cNvPr id="8" name="Picture 7" descr="ssdnlogo.png"/>
          <p:cNvPicPr>
            <a:picLocks noChangeAspect="1"/>
          </p:cNvPicPr>
          <p:nvPr/>
        </p:nvPicPr>
        <p:blipFill>
          <a:blip r:embed="rId5"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9" name="Picture 8" descr="ms_Learning_b-large"/>
          <p:cNvPicPr>
            <a:picLocks noChangeAspect="1" noChangeArrowheads="1"/>
          </p:cNvPicPr>
          <p:nvPr/>
        </p:nvPicPr>
        <p:blipFill>
          <a:blip r:embed="rId6"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10" name="Rectangle 9"/>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52400" y="711200"/>
            <a:ext cx="73914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Introducing </a:t>
            </a:r>
            <a:r>
              <a:rPr lang="en-US" sz="2800" b="1" dirty="0" smtClean="0">
                <a:latin typeface="+mj-lt"/>
                <a:cs typeface="Times New Roman" pitchFamily="18" charset="0"/>
              </a:rPr>
              <a:t>Multithreading</a:t>
            </a:r>
            <a:endParaRPr lang="en-US" sz="2800" b="1" dirty="0">
              <a:latin typeface="+mj-lt"/>
              <a:cs typeface="Times New Roman" pitchFamily="18" charset="0"/>
            </a:endParaRPr>
          </a:p>
        </p:txBody>
      </p:sp>
      <p:sp>
        <p:nvSpPr>
          <p:cNvPr id="8195" name="Rectangle 3"/>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smtClean="0">
                <a:latin typeface="Arial" charset="0"/>
                <a:cs typeface="Times New Roman" pitchFamily="18" charset="0"/>
              </a:rPr>
              <a:t>Multitasking can be divided into the following categories:</a:t>
            </a:r>
          </a:p>
          <a:p>
            <a:pPr lvl="1" eaLnBrk="1" hangingPunct="1">
              <a:buFontTx/>
              <a:buBlip>
                <a:blip r:embed="rId4"/>
              </a:buBlip>
            </a:pPr>
            <a:r>
              <a:rPr lang="en-US" sz="1800" dirty="0" smtClean="0">
                <a:latin typeface="Arial" charset="0"/>
                <a:cs typeface="Times New Roman" pitchFamily="18" charset="0"/>
              </a:rPr>
              <a:t>Process-based multitasking: Executing multiple programs at the same time.</a:t>
            </a:r>
          </a:p>
          <a:p>
            <a:pPr lvl="1" eaLnBrk="1" hangingPunct="1">
              <a:buFontTx/>
              <a:buBlip>
                <a:blip r:embed="rId4"/>
              </a:buBlip>
            </a:pPr>
            <a:r>
              <a:rPr lang="en-US" sz="1800" dirty="0" smtClean="0">
                <a:latin typeface="Arial" charset="0"/>
                <a:cs typeface="Times New Roman" pitchFamily="18" charset="0"/>
              </a:rPr>
              <a:t>Thread-based multitasking: Executing multiple threads within a single program.</a:t>
            </a:r>
          </a:p>
          <a:p>
            <a:pPr eaLnBrk="1" hangingPunct="1">
              <a:buFontTx/>
              <a:buNone/>
            </a:pPr>
            <a:endParaRPr lang="en-US" sz="1800" dirty="0" smtClean="0">
              <a:solidFill>
                <a:schemeClr val="accent2"/>
              </a:solidFill>
              <a:latin typeface="Arial" charset="0"/>
              <a:cs typeface="Times New Roman" pitchFamily="18" charset="0"/>
            </a:endParaRPr>
          </a:p>
          <a:p>
            <a:pPr eaLnBrk="1" hangingPunct="1">
              <a:buFontTx/>
              <a:buNone/>
            </a:pPr>
            <a:r>
              <a:rPr lang="en-US" sz="2000" dirty="0" smtClean="0">
                <a:solidFill>
                  <a:schemeClr val="accent2"/>
                </a:solidFill>
                <a:latin typeface="Arial" charset="0"/>
                <a:cs typeface="Times New Roman" pitchFamily="18" charset="0"/>
              </a:rPr>
              <a:t>	</a:t>
            </a:r>
          </a:p>
        </p:txBody>
      </p:sp>
      <p:pic>
        <p:nvPicPr>
          <p:cNvPr id="5" name="Picture 4" descr="ssdnlogo.png"/>
          <p:cNvPicPr>
            <a:picLocks noChangeAspect="1"/>
          </p:cNvPicPr>
          <p:nvPr/>
        </p:nvPicPr>
        <p:blipFill>
          <a:blip r:embed="rId5"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6"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52400" y="711200"/>
            <a:ext cx="73914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Advantages and Limitations of Multithreading</a:t>
            </a:r>
          </a:p>
        </p:txBody>
      </p:sp>
      <p:sp>
        <p:nvSpPr>
          <p:cNvPr id="9219" name="Rectangle 3"/>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smtClean="0">
                <a:latin typeface="Arial" charset="0"/>
                <a:cs typeface="Times New Roman" pitchFamily="18" charset="0"/>
              </a:rPr>
              <a:t>The advantages of multithreading are:</a:t>
            </a:r>
          </a:p>
          <a:p>
            <a:pPr lvl="1" eaLnBrk="1" hangingPunct="1">
              <a:buFontTx/>
              <a:buBlip>
                <a:blip r:embed="rId4"/>
              </a:buBlip>
            </a:pPr>
            <a:r>
              <a:rPr lang="en-US" sz="1800" dirty="0" smtClean="0">
                <a:latin typeface="Arial" charset="0"/>
                <a:cs typeface="Times New Roman" pitchFamily="18" charset="0"/>
              </a:rPr>
              <a:t>Improved performance</a:t>
            </a:r>
          </a:p>
          <a:p>
            <a:pPr lvl="1" eaLnBrk="1" hangingPunct="1">
              <a:buFontTx/>
              <a:buBlip>
                <a:blip r:embed="rId4"/>
              </a:buBlip>
            </a:pPr>
            <a:r>
              <a:rPr lang="en-US" sz="1800" dirty="0" smtClean="0">
                <a:latin typeface="Arial" charset="0"/>
                <a:cs typeface="Times New Roman" pitchFamily="18" charset="0"/>
              </a:rPr>
              <a:t>Minimized system resource usage</a:t>
            </a:r>
          </a:p>
          <a:p>
            <a:pPr lvl="1" eaLnBrk="1" hangingPunct="1">
              <a:buFontTx/>
              <a:buBlip>
                <a:blip r:embed="rId4"/>
              </a:buBlip>
            </a:pPr>
            <a:r>
              <a:rPr lang="en-US" sz="1800" dirty="0" smtClean="0">
                <a:latin typeface="Arial" charset="0"/>
                <a:cs typeface="Times New Roman" pitchFamily="18" charset="0"/>
              </a:rPr>
              <a:t>Access to multiple applications at the same time</a:t>
            </a:r>
          </a:p>
          <a:p>
            <a:pPr lvl="1" eaLnBrk="1" hangingPunct="1">
              <a:buFontTx/>
              <a:buBlip>
                <a:blip r:embed="rId4"/>
              </a:buBlip>
            </a:pPr>
            <a:r>
              <a:rPr lang="en-US" sz="1800" dirty="0" smtClean="0">
                <a:latin typeface="Arial" charset="0"/>
                <a:cs typeface="Times New Roman" pitchFamily="18" charset="0"/>
              </a:rPr>
              <a:t>Program structure simplification</a:t>
            </a:r>
          </a:p>
        </p:txBody>
      </p:sp>
      <p:pic>
        <p:nvPicPr>
          <p:cNvPr id="5" name="Picture 4" descr="ssdnlogo.png"/>
          <p:cNvPicPr>
            <a:picLocks noChangeAspect="1"/>
          </p:cNvPicPr>
          <p:nvPr/>
        </p:nvPicPr>
        <p:blipFill>
          <a:blip r:embed="rId5"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6"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52400" y="711200"/>
            <a:ext cx="89916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Advantages and Limitations of </a:t>
            </a:r>
            <a:r>
              <a:rPr lang="en-US" sz="2800" b="1" dirty="0" smtClean="0">
                <a:latin typeface="+mj-lt"/>
                <a:cs typeface="Times New Roman" pitchFamily="18" charset="0"/>
              </a:rPr>
              <a:t>Multithreading</a:t>
            </a:r>
            <a:endParaRPr lang="en-US" sz="2000" b="1" dirty="0">
              <a:solidFill>
                <a:schemeClr val="bg1"/>
              </a:solidFill>
              <a:latin typeface="Tahoma" pitchFamily="34" charset="0"/>
              <a:cs typeface="Times New Roman" pitchFamily="18" charset="0"/>
            </a:endParaRPr>
          </a:p>
        </p:txBody>
      </p:sp>
      <p:sp>
        <p:nvSpPr>
          <p:cNvPr id="10243" name="Rectangle 3"/>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smtClean="0">
                <a:latin typeface="Arial" charset="0"/>
                <a:cs typeface="Times New Roman" pitchFamily="18" charset="0"/>
              </a:rPr>
              <a:t>The limitations of multithreading are:</a:t>
            </a:r>
          </a:p>
          <a:p>
            <a:pPr lvl="1" eaLnBrk="1" hangingPunct="1">
              <a:buFontTx/>
              <a:buBlip>
                <a:blip r:embed="rId4"/>
              </a:buBlip>
            </a:pPr>
            <a:r>
              <a:rPr lang="en-US" sz="1800" dirty="0" smtClean="0">
                <a:latin typeface="Arial" charset="0"/>
                <a:cs typeface="Times New Roman" pitchFamily="18" charset="0"/>
              </a:rPr>
              <a:t>Race condition</a:t>
            </a:r>
          </a:p>
          <a:p>
            <a:pPr lvl="1" eaLnBrk="1" hangingPunct="1">
              <a:buFontTx/>
              <a:buBlip>
                <a:blip r:embed="rId4"/>
              </a:buBlip>
            </a:pPr>
            <a:r>
              <a:rPr lang="en-US" sz="1800" dirty="0" smtClean="0">
                <a:latin typeface="Arial" charset="0"/>
                <a:cs typeface="Times New Roman" pitchFamily="18" charset="0"/>
              </a:rPr>
              <a:t>Deadlock condition</a:t>
            </a:r>
          </a:p>
          <a:p>
            <a:pPr lvl="1" eaLnBrk="1" hangingPunct="1">
              <a:buFontTx/>
              <a:buBlip>
                <a:blip r:embed="rId4"/>
              </a:buBlip>
            </a:pPr>
            <a:r>
              <a:rPr lang="en-US" sz="1800" dirty="0" smtClean="0">
                <a:latin typeface="Arial" charset="0"/>
                <a:cs typeface="Times New Roman" pitchFamily="18" charset="0"/>
              </a:rPr>
              <a:t>Lock starvation</a:t>
            </a:r>
          </a:p>
          <a:p>
            <a:pPr eaLnBrk="1" hangingPunct="1">
              <a:buFontTx/>
              <a:buNone/>
            </a:pPr>
            <a:endParaRPr lang="en-US" sz="1800" dirty="0" smtClean="0">
              <a:solidFill>
                <a:schemeClr val="accent2"/>
              </a:solidFill>
              <a:latin typeface="Arial" charset="0"/>
              <a:cs typeface="Times New Roman" pitchFamily="18" charset="0"/>
            </a:endParaRPr>
          </a:p>
          <a:p>
            <a:pPr eaLnBrk="1" hangingPunct="1">
              <a:buFontTx/>
              <a:buNone/>
            </a:pPr>
            <a:endParaRPr lang="en-US" sz="2000" dirty="0" smtClean="0">
              <a:solidFill>
                <a:schemeClr val="accent2"/>
              </a:solidFill>
              <a:latin typeface="Arial" charset="0"/>
              <a:cs typeface="Times New Roman" pitchFamily="18" charset="0"/>
            </a:endParaRPr>
          </a:p>
        </p:txBody>
      </p:sp>
      <p:pic>
        <p:nvPicPr>
          <p:cNvPr id="5" name="Picture 4" descr="ssdnlogo.png"/>
          <p:cNvPicPr>
            <a:picLocks noChangeAspect="1"/>
          </p:cNvPicPr>
          <p:nvPr/>
        </p:nvPicPr>
        <p:blipFill>
          <a:blip r:embed="rId5"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6"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52400" y="711200"/>
            <a:ext cx="73914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Creating Multiple Threads </a:t>
            </a:r>
          </a:p>
        </p:txBody>
      </p:sp>
      <p:sp>
        <p:nvSpPr>
          <p:cNvPr id="11267" name="Rectangle 3"/>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normAutofit lnSpcReduction="10000"/>
          </a:bodyPr>
          <a:lstStyle/>
          <a:p>
            <a:pPr eaLnBrk="1" hangingPunct="1">
              <a:buFontTx/>
              <a:buBlip>
                <a:blip r:embed="rId3"/>
              </a:buBlip>
            </a:pPr>
            <a:r>
              <a:rPr lang="en-US" sz="2000" dirty="0" smtClean="0">
                <a:latin typeface="Arial" charset="0"/>
                <a:cs typeface="Times New Roman" pitchFamily="18" charset="0"/>
              </a:rPr>
              <a:t>You can create multiple threads in a program by using the </a:t>
            </a:r>
            <a:r>
              <a:rPr lang="en-US" sz="2000" dirty="0" smtClean="0">
                <a:latin typeface="Courier New" pitchFamily="49" charset="0"/>
                <a:cs typeface="Times New Roman" pitchFamily="18" charset="0"/>
              </a:rPr>
              <a:t>Thread</a:t>
            </a:r>
            <a:r>
              <a:rPr lang="en-US" sz="2000" dirty="0" smtClean="0">
                <a:latin typeface="Arial" charset="0"/>
                <a:cs typeface="Times New Roman" pitchFamily="18" charset="0"/>
              </a:rPr>
              <a:t> class.</a:t>
            </a:r>
          </a:p>
          <a:p>
            <a:pPr eaLnBrk="1" hangingPunct="1">
              <a:buFontTx/>
              <a:buBlip>
                <a:blip r:embed="rId3"/>
              </a:buBlip>
            </a:pPr>
            <a:r>
              <a:rPr lang="en-US" sz="2000" dirty="0" smtClean="0">
                <a:latin typeface="Arial" charset="0"/>
                <a:cs typeface="Times New Roman" pitchFamily="18" charset="0"/>
              </a:rPr>
              <a:t>The following program shows the creation of multiple threads by using the </a:t>
            </a:r>
            <a:r>
              <a:rPr lang="en-US" sz="2000" dirty="0" smtClean="0">
                <a:latin typeface="Courier New" pitchFamily="49" charset="0"/>
                <a:cs typeface="Times New Roman" pitchFamily="18" charset="0"/>
              </a:rPr>
              <a:t>Thread</a:t>
            </a:r>
            <a:r>
              <a:rPr lang="en-US" sz="2000" dirty="0" smtClean="0">
                <a:latin typeface="Arial" charset="0"/>
                <a:cs typeface="Times New Roman" pitchFamily="18" charset="0"/>
              </a:rPr>
              <a:t> class:</a:t>
            </a:r>
            <a:endParaRPr lang="en-US" sz="1600" dirty="0" smtClean="0">
              <a:latin typeface="Arial" charset="0"/>
              <a:cs typeface="Times New Roman" pitchFamily="18" charset="0"/>
            </a:endParaRPr>
          </a:p>
          <a:p>
            <a:pPr eaLnBrk="1" hangingPunct="1">
              <a:buFontTx/>
              <a:buNone/>
            </a:pPr>
            <a:r>
              <a:rPr lang="en-US" sz="1600" dirty="0" smtClean="0">
                <a:latin typeface="Arial" charset="0"/>
                <a:cs typeface="Times New Roman" pitchFamily="18" charset="0"/>
              </a:rPr>
              <a:t>	</a:t>
            </a:r>
            <a:r>
              <a:rPr lang="en-US" sz="1600" dirty="0" smtClean="0">
                <a:latin typeface="Courier New" pitchFamily="49" charset="0"/>
                <a:cs typeface="Courier New" pitchFamily="49" charset="0"/>
              </a:rPr>
              <a:t>using System;</a:t>
            </a:r>
          </a:p>
          <a:p>
            <a:pPr eaLnBrk="1" hangingPunct="1">
              <a:buFontTx/>
              <a:buNone/>
            </a:pPr>
            <a:r>
              <a:rPr lang="en-US" sz="1600" dirty="0" smtClean="0">
                <a:latin typeface="Courier New" pitchFamily="49" charset="0"/>
                <a:cs typeface="Courier New" pitchFamily="49" charset="0"/>
              </a:rPr>
              <a:t>	using </a:t>
            </a:r>
            <a:r>
              <a:rPr lang="en-US" sz="1600" dirty="0" err="1" smtClean="0">
                <a:latin typeface="Courier New" pitchFamily="49" charset="0"/>
                <a:cs typeface="Courier New" pitchFamily="49" charset="0"/>
              </a:rPr>
              <a:t>System.Threading</a:t>
            </a:r>
            <a:r>
              <a:rPr lang="en-US" sz="1600" dirty="0" smtClean="0">
                <a:latin typeface="Courier New" pitchFamily="49" charset="0"/>
                <a:cs typeface="Courier New" pitchFamily="49" charset="0"/>
              </a:rPr>
              <a:t>;</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class </a:t>
            </a:r>
            <a:r>
              <a:rPr lang="en-US" sz="1600" dirty="0" err="1" smtClean="0">
                <a:latin typeface="Courier New" pitchFamily="49" charset="0"/>
                <a:cs typeface="Courier New" pitchFamily="49" charset="0"/>
              </a:rPr>
              <a:t>ThreadSchedule</a:t>
            </a:r>
            <a:endParaRPr lang="en-US" sz="1600" dirty="0" smtClean="0">
              <a:latin typeface="Courier New" pitchFamily="49" charset="0"/>
              <a:cs typeface="Courier New" pitchFamily="49" charset="0"/>
            </a:endParaRP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public static void ChildThread1()</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Console.WriteLine("Child thread 1 started");</a:t>
            </a:r>
          </a:p>
          <a:p>
            <a:pPr eaLnBrk="1" hangingPunct="1">
              <a:buFontTx/>
              <a:buNone/>
            </a:pPr>
            <a:r>
              <a:rPr lang="en-US" sz="1600" dirty="0" smtClean="0">
                <a:latin typeface="Courier New" pitchFamily="49" charset="0"/>
                <a:cs typeface="Courier New" pitchFamily="49" charset="0"/>
              </a:rPr>
              <a:t>        Console.WriteLine("Child thread - counting from 1 to 10");</a:t>
            </a:r>
          </a:p>
          <a:p>
            <a:pPr eaLnBrk="1" hangingPunct="1">
              <a:buFontTx/>
              <a:buNone/>
            </a:pPr>
            <a:r>
              <a:rPr lang="en-US" sz="1800" dirty="0" smtClean="0">
                <a:latin typeface="Courier New" pitchFamily="49" charset="0"/>
                <a:cs typeface="Courier New" pitchFamily="49" charset="0"/>
              </a:rPr>
              <a:t>        </a:t>
            </a:r>
            <a:endParaRPr lang="en-US" sz="1600" dirty="0" smtClean="0">
              <a:latin typeface="Arial" charset="0"/>
              <a:cs typeface="Times New Roman" pitchFamily="18" charset="0"/>
            </a:endParaRPr>
          </a:p>
        </p:txBody>
      </p:sp>
      <p:pic>
        <p:nvPicPr>
          <p:cNvPr id="5" name="Picture 4" descr="ssdnlogo.png"/>
          <p:cNvPicPr>
            <a:picLocks noChangeAspect="1"/>
          </p:cNvPicPr>
          <p:nvPr/>
        </p:nvPicPr>
        <p:blipFill>
          <a:blip r:embed="rId4"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5"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52400" y="711200"/>
            <a:ext cx="73914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Creating Multiple </a:t>
            </a:r>
            <a:r>
              <a:rPr lang="en-US" sz="2800" b="1" dirty="0" smtClean="0">
                <a:latin typeface="+mj-lt"/>
                <a:cs typeface="Times New Roman" pitchFamily="18" charset="0"/>
              </a:rPr>
              <a:t>Threads</a:t>
            </a:r>
            <a:endParaRPr lang="en-US" sz="2800" b="1" dirty="0">
              <a:latin typeface="+mj-lt"/>
              <a:cs typeface="Times New Roman" pitchFamily="18" charset="0"/>
            </a:endParaRPr>
          </a:p>
        </p:txBody>
      </p:sp>
      <p:sp>
        <p:nvSpPr>
          <p:cNvPr id="12291" name="Rectangle 3"/>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sz="1800" dirty="0" smtClean="0">
                <a:solidFill>
                  <a:schemeClr val="accent2"/>
                </a:solidFill>
                <a:latin typeface="Courier New" pitchFamily="49" charset="0"/>
                <a:cs typeface="Courier New" pitchFamily="49" charset="0"/>
              </a:rPr>
              <a:t>	</a:t>
            </a:r>
            <a:r>
              <a:rPr lang="en-US" sz="1600" dirty="0" smtClean="0">
                <a:latin typeface="Courier New" pitchFamily="49" charset="0"/>
                <a:cs typeface="Courier New" pitchFamily="49" charset="0"/>
              </a:rPr>
              <a:t>for (int T = 1; T &lt; 11; T++) </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for (int </a:t>
            </a:r>
            <a:r>
              <a:rPr lang="en-US" sz="1600" dirty="0" err="1" smtClean="0">
                <a:latin typeface="Courier New" pitchFamily="49" charset="0"/>
                <a:cs typeface="Courier New" pitchFamily="49" charset="0"/>
              </a:rPr>
              <a:t>Cnt</a:t>
            </a:r>
            <a:r>
              <a:rPr lang="en-US" sz="1600" dirty="0" smtClean="0">
                <a:latin typeface="Courier New" pitchFamily="49" charset="0"/>
                <a:cs typeface="Courier New" pitchFamily="49" charset="0"/>
              </a:rPr>
              <a:t> = 0; </a:t>
            </a:r>
            <a:r>
              <a:rPr lang="en-US" sz="1600" dirty="0" err="1" smtClean="0">
                <a:latin typeface="Courier New" pitchFamily="49" charset="0"/>
                <a:cs typeface="Courier New" pitchFamily="49" charset="0"/>
              </a:rPr>
              <a:t>Cnt</a:t>
            </a:r>
            <a:r>
              <a:rPr lang="en-US" sz="1600" dirty="0" smtClean="0">
                <a:latin typeface="Courier New" pitchFamily="49" charset="0"/>
                <a:cs typeface="Courier New" pitchFamily="49" charset="0"/>
              </a:rPr>
              <a:t> &lt; 100; </a:t>
            </a:r>
            <a:r>
              <a:rPr lang="en-US" sz="1600" dirty="0" err="1" smtClean="0">
                <a:latin typeface="Courier New" pitchFamily="49" charset="0"/>
                <a:cs typeface="Courier New" pitchFamily="49" charset="0"/>
              </a:rPr>
              <a:t>Cnt</a:t>
            </a: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Console.Write</a:t>
            </a:r>
            <a:r>
              <a:rPr lang="en-US" sz="1600" dirty="0" smtClean="0">
                <a:latin typeface="Courier New" pitchFamily="49" charset="0"/>
                <a:cs typeface="Courier New" pitchFamily="49" charset="0"/>
              </a:rPr>
              <a:t>(".");</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Console.Write</a:t>
            </a:r>
            <a:r>
              <a:rPr lang="en-US" sz="1600" dirty="0" smtClean="0">
                <a:latin typeface="Courier New" pitchFamily="49" charset="0"/>
                <a:cs typeface="Courier New" pitchFamily="49" charset="0"/>
              </a:rPr>
              <a:t>("{0}", T);</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Console.WriteLine("Child thread 1 finished");</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public static void ChildThread2()</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Console.WriteLine("Child thread  2 		started");</a:t>
            </a:r>
          </a:p>
          <a:p>
            <a:pPr eaLnBrk="1" hangingPunct="1">
              <a:buFontTx/>
              <a:buNone/>
            </a:pPr>
            <a:r>
              <a:rPr lang="en-US" sz="1800" dirty="0" smtClean="0">
                <a:latin typeface="Courier New" pitchFamily="49" charset="0"/>
                <a:cs typeface="Courier New" pitchFamily="49" charset="0"/>
              </a:rPr>
              <a:t>        </a:t>
            </a:r>
            <a:endParaRPr lang="en-US" sz="1600" dirty="0" smtClean="0">
              <a:latin typeface="Arial" charset="0"/>
              <a:cs typeface="Times New Roman" pitchFamily="18" charset="0"/>
            </a:endParaRPr>
          </a:p>
        </p:txBody>
      </p:sp>
      <p:pic>
        <p:nvPicPr>
          <p:cNvPr id="5" name="Picture 4" descr="ssdnlogo.png"/>
          <p:cNvPicPr>
            <a:picLocks noChangeAspect="1"/>
          </p:cNvPicPr>
          <p:nvPr/>
        </p:nvPicPr>
        <p:blipFill>
          <a:blip r:embed="rId3"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4"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52400" y="711200"/>
            <a:ext cx="73914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Creating Multiple </a:t>
            </a:r>
            <a:r>
              <a:rPr lang="en-US" sz="2800" b="1" dirty="0" smtClean="0">
                <a:latin typeface="+mj-lt"/>
                <a:cs typeface="Times New Roman" pitchFamily="18" charset="0"/>
              </a:rPr>
              <a:t>Threads</a:t>
            </a:r>
            <a:endParaRPr lang="en-US" sz="2800" b="1" dirty="0">
              <a:latin typeface="+mj-lt"/>
              <a:cs typeface="Times New Roman" pitchFamily="18" charset="0"/>
            </a:endParaRPr>
          </a:p>
        </p:txBody>
      </p:sp>
      <p:sp>
        <p:nvSpPr>
          <p:cNvPr id="13315" name="Rectangle 3"/>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sz="1800" dirty="0" smtClean="0">
                <a:solidFill>
                  <a:schemeClr val="accent2"/>
                </a:solidFill>
                <a:latin typeface="Courier New" pitchFamily="49" charset="0"/>
                <a:cs typeface="Courier New" pitchFamily="49" charset="0"/>
              </a:rPr>
              <a:t>	</a:t>
            </a:r>
            <a:r>
              <a:rPr lang="en-US" sz="1600" dirty="0" smtClean="0">
                <a:latin typeface="Courier New" pitchFamily="49" charset="0"/>
                <a:cs typeface="Courier New" pitchFamily="49" charset="0"/>
              </a:rPr>
              <a:t>Console.WriteLine("Child thread - counting slowly from 11 to 20");</a:t>
            </a:r>
          </a:p>
          <a:p>
            <a:pPr eaLnBrk="1" hangingPunct="1">
              <a:buFontTx/>
              <a:buNone/>
            </a:pPr>
            <a:r>
              <a:rPr lang="en-US" sz="1600" dirty="0" smtClean="0">
                <a:latin typeface="Courier New" pitchFamily="49" charset="0"/>
                <a:cs typeface="Courier New" pitchFamily="49" charset="0"/>
              </a:rPr>
              <a:t>        for (int T = 11; T &lt; 20; T++) </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for (int </a:t>
            </a:r>
            <a:r>
              <a:rPr lang="en-US" sz="1600" dirty="0" err="1" smtClean="0">
                <a:latin typeface="Courier New" pitchFamily="49" charset="0"/>
                <a:cs typeface="Courier New" pitchFamily="49" charset="0"/>
              </a:rPr>
              <a:t>Cnt</a:t>
            </a:r>
            <a:r>
              <a:rPr lang="en-US" sz="1600" dirty="0" smtClean="0">
                <a:latin typeface="Courier New" pitchFamily="49" charset="0"/>
                <a:cs typeface="Courier New" pitchFamily="49" charset="0"/>
              </a:rPr>
              <a:t> = 0; </a:t>
            </a:r>
            <a:r>
              <a:rPr lang="en-US" sz="1600" dirty="0" err="1" smtClean="0">
                <a:latin typeface="Courier New" pitchFamily="49" charset="0"/>
                <a:cs typeface="Courier New" pitchFamily="49" charset="0"/>
              </a:rPr>
              <a:t>Cnt</a:t>
            </a:r>
            <a:r>
              <a:rPr lang="en-US" sz="1600" dirty="0" smtClean="0">
                <a:latin typeface="Courier New" pitchFamily="49" charset="0"/>
                <a:cs typeface="Courier New" pitchFamily="49" charset="0"/>
              </a:rPr>
              <a:t> &lt; 100; </a:t>
            </a:r>
            <a:r>
              <a:rPr lang="en-US" sz="1600" dirty="0" err="1" smtClean="0">
                <a:latin typeface="Courier New" pitchFamily="49" charset="0"/>
                <a:cs typeface="Courier New" pitchFamily="49" charset="0"/>
              </a:rPr>
              <a:t>Cnt</a:t>
            </a: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    </a:t>
            </a:r>
          </a:p>
          <a:p>
            <a:pPr eaLnBrk="1" hangingPunct="1">
              <a:buFontTx/>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Console.Write</a:t>
            </a:r>
            <a:r>
              <a:rPr lang="en-US" sz="1600" dirty="0" smtClean="0">
                <a:latin typeface="Courier New" pitchFamily="49" charset="0"/>
                <a:cs typeface="Courier New" pitchFamily="49" charset="0"/>
              </a:rPr>
              <a:t>(".");</a:t>
            </a:r>
          </a:p>
          <a:p>
            <a:pPr eaLnBrk="1" hangingPunct="1">
              <a:buFontTx/>
              <a:buNone/>
            </a:pPr>
            <a:r>
              <a:rPr lang="en-US" sz="1600" dirty="0" smtClean="0">
                <a:latin typeface="Courier New" pitchFamily="49" charset="0"/>
                <a:cs typeface="Courier New" pitchFamily="49" charset="0"/>
              </a:rPr>
              <a:t>                // Code to imitate work being done</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Console.Write</a:t>
            </a:r>
            <a:r>
              <a:rPr lang="en-US" sz="1600" dirty="0" smtClean="0">
                <a:latin typeface="Courier New" pitchFamily="49" charset="0"/>
                <a:cs typeface="Courier New" pitchFamily="49" charset="0"/>
              </a:rPr>
              <a:t>("{0}", T);</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Console.WriteLine("Child thread 2 finished");</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a:t>
            </a:r>
            <a:endParaRPr lang="en-US" sz="1600" dirty="0" smtClean="0">
              <a:latin typeface="Arial" charset="0"/>
              <a:cs typeface="Times New Roman" pitchFamily="18" charset="0"/>
            </a:endParaRPr>
          </a:p>
        </p:txBody>
      </p:sp>
      <p:pic>
        <p:nvPicPr>
          <p:cNvPr id="5" name="Picture 4" descr="ssdnlogo.png"/>
          <p:cNvPicPr>
            <a:picLocks noChangeAspect="1"/>
          </p:cNvPicPr>
          <p:nvPr/>
        </p:nvPicPr>
        <p:blipFill>
          <a:blip r:embed="rId3"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4"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52400" y="711200"/>
            <a:ext cx="7391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Implementing </a:t>
            </a:r>
            <a:r>
              <a:rPr lang="en-US" sz="2800" b="1" dirty="0" smtClean="0">
                <a:latin typeface="+mj-lt"/>
                <a:cs typeface="Times New Roman" pitchFamily="18" charset="0"/>
              </a:rPr>
              <a:t>Threads</a:t>
            </a:r>
            <a:endParaRPr lang="en-US" sz="2800" b="1" dirty="0">
              <a:latin typeface="+mj-lt"/>
            </a:endParaRPr>
          </a:p>
        </p:txBody>
      </p:sp>
      <p:pic>
        <p:nvPicPr>
          <p:cNvPr id="13317" name="Picture 5"/>
          <p:cNvPicPr>
            <a:picLocks noChangeAspect="1" noChangeArrowheads="1"/>
          </p:cNvPicPr>
          <p:nvPr/>
        </p:nvPicPr>
        <p:blipFill>
          <a:blip r:embed="rId3" cstate="print"/>
          <a:srcRect/>
          <a:stretch>
            <a:fillRect/>
          </a:stretch>
        </p:blipFill>
        <p:spPr bwMode="auto">
          <a:xfrm>
            <a:off x="2667000" y="1981200"/>
            <a:ext cx="4140200" cy="2819400"/>
          </a:xfrm>
          <a:prstGeom prst="rect">
            <a:avLst/>
          </a:prstGeom>
          <a:noFill/>
          <a:ln w="9525">
            <a:noFill/>
            <a:miter lim="800000"/>
            <a:headEnd/>
            <a:tailEnd/>
          </a:ln>
        </p:spPr>
      </p:pic>
      <p:pic>
        <p:nvPicPr>
          <p:cNvPr id="13316" name="Picture 4"/>
          <p:cNvPicPr>
            <a:picLocks noChangeAspect="1" noChangeArrowheads="1"/>
          </p:cNvPicPr>
          <p:nvPr/>
        </p:nvPicPr>
        <p:blipFill>
          <a:blip r:embed="rId4" cstate="print"/>
          <a:srcRect/>
          <a:stretch>
            <a:fillRect/>
          </a:stretch>
        </p:blipFill>
        <p:spPr bwMode="auto">
          <a:xfrm>
            <a:off x="2133600" y="4343400"/>
            <a:ext cx="820738" cy="863600"/>
          </a:xfrm>
          <a:prstGeom prst="rect">
            <a:avLst/>
          </a:prstGeom>
          <a:noFill/>
          <a:ln w="9525">
            <a:noFill/>
            <a:miter lim="800000"/>
            <a:headEnd/>
            <a:tailEnd/>
          </a:ln>
        </p:spPr>
      </p:pic>
      <p:grpSp>
        <p:nvGrpSpPr>
          <p:cNvPr id="2" name="Group 8"/>
          <p:cNvGrpSpPr>
            <a:grpSpLocks/>
          </p:cNvGrpSpPr>
          <p:nvPr/>
        </p:nvGrpSpPr>
        <p:grpSpPr bwMode="auto">
          <a:xfrm>
            <a:off x="3200400" y="2438400"/>
            <a:ext cx="2819400" cy="2133600"/>
            <a:chOff x="1371600" y="2286000"/>
            <a:chExt cx="4114800" cy="3276600"/>
          </a:xfrm>
        </p:grpSpPr>
        <p:sp>
          <p:nvSpPr>
            <p:cNvPr id="4" name="16-Point Star 7"/>
            <p:cNvSpPr/>
            <p:nvPr/>
          </p:nvSpPr>
          <p:spPr>
            <a:xfrm>
              <a:off x="1371600" y="2286000"/>
              <a:ext cx="4114800" cy="3276600"/>
            </a:xfrm>
            <a:prstGeom prst="star16">
              <a:avLst/>
            </a:prstGeom>
            <a:gradFill>
              <a:gsLst>
                <a:gs pos="0">
                  <a:srgbClr val="FFF200"/>
                </a:gs>
                <a:gs pos="45000">
                  <a:srgbClr val="FF7A00"/>
                </a:gs>
                <a:gs pos="70000">
                  <a:srgbClr val="FF0300"/>
                </a:gs>
                <a:gs pos="100000">
                  <a:srgbClr val="4D0808"/>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16-Point Star 6"/>
            <p:cNvSpPr/>
            <p:nvPr/>
          </p:nvSpPr>
          <p:spPr>
            <a:xfrm>
              <a:off x="1677430" y="2439591"/>
              <a:ext cx="3503141" cy="2969419"/>
            </a:xfrm>
            <a:prstGeom prst="star16">
              <a:avLst/>
            </a:prstGeom>
            <a:gradFill>
              <a:gsLst>
                <a:gs pos="0">
                  <a:srgbClr val="000000"/>
                </a:gs>
                <a:gs pos="0">
                  <a:srgbClr val="000040"/>
                </a:gs>
                <a:gs pos="50000">
                  <a:srgbClr val="400040"/>
                </a:gs>
                <a:gs pos="75000">
                  <a:srgbClr val="8F0040"/>
                </a:gs>
                <a:gs pos="100000">
                  <a:srgbClr val="F27300"/>
                </a:gs>
                <a:gs pos="100000">
                  <a:srgbClr val="FFBF00"/>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 name="Group 19"/>
          <p:cNvGrpSpPr>
            <a:grpSpLocks/>
          </p:cNvGrpSpPr>
          <p:nvPr/>
        </p:nvGrpSpPr>
        <p:grpSpPr bwMode="auto">
          <a:xfrm>
            <a:off x="2895600" y="1828800"/>
            <a:ext cx="3513138" cy="2209800"/>
            <a:chOff x="3276600" y="1981200"/>
            <a:chExt cx="3513867" cy="2209800"/>
          </a:xfrm>
        </p:grpSpPr>
        <p:sp>
          <p:nvSpPr>
            <p:cNvPr id="16" name="Cloud 15"/>
            <p:cNvSpPr/>
            <p:nvPr/>
          </p:nvSpPr>
          <p:spPr>
            <a:xfrm rot="665779">
              <a:off x="5264792" y="2118548"/>
              <a:ext cx="1525675" cy="1012719"/>
            </a:xfrm>
            <a:prstGeom prst="cloud">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path path="circle">
                <a:fillToRect l="100000" t="100000"/>
              </a:path>
              <a:tileRect r="-100000" b="-10000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Cloud 16"/>
            <p:cNvSpPr/>
            <p:nvPr/>
          </p:nvSpPr>
          <p:spPr>
            <a:xfrm>
              <a:off x="3276600" y="2819400"/>
              <a:ext cx="533400" cy="381000"/>
            </a:xfrm>
            <a:prstGeom prst="cloud">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path path="circle">
                <a:fillToRect l="100000" t="100000"/>
              </a:path>
              <a:tileRect r="-100000" b="-10000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Cloud 17"/>
            <p:cNvSpPr/>
            <p:nvPr/>
          </p:nvSpPr>
          <p:spPr>
            <a:xfrm>
              <a:off x="4191000" y="1981200"/>
              <a:ext cx="1219200" cy="685800"/>
            </a:xfrm>
            <a:prstGeom prst="cloud">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path path="circle">
                <a:fillToRect l="100000" t="100000"/>
              </a:path>
              <a:tileRect r="-100000" b="-10000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Cloud 18"/>
            <p:cNvSpPr/>
            <p:nvPr/>
          </p:nvSpPr>
          <p:spPr>
            <a:xfrm>
              <a:off x="3733800" y="2667000"/>
              <a:ext cx="2438400" cy="1524000"/>
            </a:xfrm>
            <a:prstGeom prst="cloud">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path path="circle">
                <a:fillToRect l="100000" t="100000"/>
              </a:path>
              <a:tileRect r="-100000" b="-10000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5127" name="TextBox 22"/>
          <p:cNvSpPr txBox="1">
            <a:spLocks noChangeArrowheads="1"/>
          </p:cNvSpPr>
          <p:nvPr/>
        </p:nvSpPr>
        <p:spPr bwMode="auto">
          <a:xfrm>
            <a:off x="1905000" y="5257800"/>
            <a:ext cx="6553200" cy="1200150"/>
          </a:xfrm>
          <a:prstGeom prst="rect">
            <a:avLst/>
          </a:prstGeom>
          <a:noFill/>
          <a:ln w="9525">
            <a:noFill/>
            <a:miter lim="800000"/>
            <a:headEnd/>
            <a:tailEnd/>
          </a:ln>
        </p:spPr>
        <p:txBody>
          <a:bodyPr>
            <a:spAutoFit/>
          </a:bodyPr>
          <a:lstStyle/>
          <a:p>
            <a:r>
              <a:rPr lang="en-US" sz="1800">
                <a:solidFill>
                  <a:srgbClr val="C00000"/>
                </a:solidFill>
                <a:latin typeface="Arial" charset="0"/>
              </a:rPr>
              <a:t>The designer of the battlefield game shows the explosion by making the huts disappear, showing  the smoke, and playing the sound of the explosion at the same time. He is able to achieve this by using threads.</a:t>
            </a:r>
            <a:endParaRPr lang="en-US"/>
          </a:p>
        </p:txBody>
      </p:sp>
      <p:pic>
        <p:nvPicPr>
          <p:cNvPr id="15" name="Picture 14" descr="ssdnlogo.png"/>
          <p:cNvPicPr>
            <a:picLocks noChangeAspect="1"/>
          </p:cNvPicPr>
          <p:nvPr/>
        </p:nvPicPr>
        <p:blipFill>
          <a:blip r:embed="rId5"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20" name="Picture 19" descr="ms_Learning_b-large"/>
          <p:cNvPicPr>
            <a:picLocks noChangeAspect="1" noChangeArrowheads="1"/>
          </p:cNvPicPr>
          <p:nvPr/>
        </p:nvPicPr>
        <p:blipFill>
          <a:blip r:embed="rId6"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21" name="Rectangle 20"/>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iterate type="lt">
                                    <p:tmPct val="0"/>
                                  </p:iterate>
                                  <p:childTnLst>
                                    <p:set>
                                      <p:cBhvr>
                                        <p:cTn id="6" dur="1" fill="hold">
                                          <p:stCondLst>
                                            <p:cond delay="0"/>
                                          </p:stCondLst>
                                        </p:cTn>
                                        <p:tgtEl>
                                          <p:spTgt spid="13316"/>
                                        </p:tgtEl>
                                        <p:attrNameLst>
                                          <p:attrName>style.visibility</p:attrName>
                                        </p:attrNameLst>
                                      </p:cBhvr>
                                      <p:to>
                                        <p:strVal val="visible"/>
                                      </p:to>
                                    </p:set>
                                    <p:anim calcmode="lin" valueType="num">
                                      <p:cBhvr>
                                        <p:cTn id="7" dur="1000" fill="hold"/>
                                        <p:tgtEl>
                                          <p:spTgt spid="13316"/>
                                        </p:tgtEl>
                                        <p:attrNameLst>
                                          <p:attrName>ppt_w</p:attrName>
                                        </p:attrNameLst>
                                      </p:cBhvr>
                                      <p:tavLst>
                                        <p:tav tm="0">
                                          <p:val>
                                            <p:fltVal val="0"/>
                                          </p:val>
                                        </p:tav>
                                        <p:tav tm="100000">
                                          <p:val>
                                            <p:strVal val="#ppt_w"/>
                                          </p:val>
                                        </p:tav>
                                      </p:tavLst>
                                    </p:anim>
                                    <p:anim calcmode="lin" valueType="num">
                                      <p:cBhvr>
                                        <p:cTn id="8" dur="1000" fill="hold"/>
                                        <p:tgtEl>
                                          <p:spTgt spid="13316"/>
                                        </p:tgtEl>
                                        <p:attrNameLst>
                                          <p:attrName>ppt_h</p:attrName>
                                        </p:attrNameLst>
                                      </p:cBhvr>
                                      <p:tavLst>
                                        <p:tav tm="0">
                                          <p:val>
                                            <p:fltVal val="0"/>
                                          </p:val>
                                        </p:tav>
                                        <p:tav tm="100000">
                                          <p:val>
                                            <p:strVal val="#ppt_h"/>
                                          </p:val>
                                        </p:tav>
                                      </p:tavLst>
                                    </p:anim>
                                    <p:animEffect transition="in" filter="fade">
                                      <p:cBhvr>
                                        <p:cTn id="9" dur="1000"/>
                                        <p:tgtEl>
                                          <p:spTgt spid="1331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xit" presetSubtype="0" fill="hold" nodeType="clickEffect">
                                  <p:stCondLst>
                                    <p:cond delay="0"/>
                                  </p:stCondLst>
                                  <p:iterate type="lt">
                                    <p:tmPct val="0"/>
                                  </p:iterate>
                                  <p:childTnLst>
                                    <p:animEffect transition="out" filter="dissolve">
                                      <p:cBhvr>
                                        <p:cTn id="13" dur="1000"/>
                                        <p:tgtEl>
                                          <p:spTgt spid="13316"/>
                                        </p:tgtEl>
                                      </p:cBhvr>
                                    </p:animEffect>
                                    <p:set>
                                      <p:cBhvr>
                                        <p:cTn id="14" dur="1" fill="hold">
                                          <p:stCondLst>
                                            <p:cond delay="999"/>
                                          </p:stCondLst>
                                        </p:cTn>
                                        <p:tgtEl>
                                          <p:spTgt spid="13316"/>
                                        </p:tgtEl>
                                        <p:attrNameLst>
                                          <p:attrName>style.visibility</p:attrName>
                                        </p:attrNameLst>
                                      </p:cBhvr>
                                      <p:to>
                                        <p:strVal val="hidden"/>
                                      </p:to>
                                    </p:set>
                                  </p:childTnLst>
                                </p:cTn>
                              </p:par>
                              <p:par>
                                <p:cTn id="15" presetID="9" presetClass="exit" presetSubtype="0" fill="hold" nodeType="withEffect">
                                  <p:stCondLst>
                                    <p:cond delay="0"/>
                                  </p:stCondLst>
                                  <p:childTnLst>
                                    <p:animEffect transition="out" filter="dissolve">
                                      <p:cBhvr>
                                        <p:cTn id="16" dur="1000"/>
                                        <p:tgtEl>
                                          <p:spTgt spid="13317"/>
                                        </p:tgtEl>
                                      </p:cBhvr>
                                    </p:animEffect>
                                    <p:set>
                                      <p:cBhvr>
                                        <p:cTn id="17" dur="1" fill="hold">
                                          <p:stCondLst>
                                            <p:cond delay="999"/>
                                          </p:stCondLst>
                                        </p:cTn>
                                        <p:tgtEl>
                                          <p:spTgt spid="13317"/>
                                        </p:tgtEl>
                                        <p:attrNameLst>
                                          <p:attrName>style.visibility</p:attrName>
                                        </p:attrNameLst>
                                      </p:cBhvr>
                                      <p:to>
                                        <p:strVal val="hidden"/>
                                      </p:to>
                                    </p:set>
                                  </p:childTnLst>
                                </p:cTn>
                              </p:par>
                              <p:par>
                                <p:cTn id="18" presetID="23" presetClass="entr" presetSubtype="16"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1000" fill="hold"/>
                                        <p:tgtEl>
                                          <p:spTgt spid="2"/>
                                        </p:tgtEl>
                                        <p:attrNameLst>
                                          <p:attrName>ppt_w</p:attrName>
                                        </p:attrNameLst>
                                      </p:cBhvr>
                                      <p:tavLst>
                                        <p:tav tm="0">
                                          <p:val>
                                            <p:fltVal val="0"/>
                                          </p:val>
                                        </p:tav>
                                        <p:tav tm="100000">
                                          <p:val>
                                            <p:strVal val="#ppt_w"/>
                                          </p:val>
                                        </p:tav>
                                      </p:tavLst>
                                    </p:anim>
                                    <p:anim calcmode="lin" valueType="num">
                                      <p:cBhvr>
                                        <p:cTn id="21" dur="1000" fill="hold"/>
                                        <p:tgtEl>
                                          <p:spTgt spid="2"/>
                                        </p:tgtEl>
                                        <p:attrNameLst>
                                          <p:attrName>ppt_h</p:attrName>
                                        </p:attrNameLst>
                                      </p:cBhvr>
                                      <p:tavLst>
                                        <p:tav tm="0">
                                          <p:val>
                                            <p:fltVal val="0"/>
                                          </p:val>
                                        </p:tav>
                                        <p:tav tm="100000">
                                          <p:val>
                                            <p:strVal val="#ppt_h"/>
                                          </p:val>
                                        </p:tav>
                                      </p:tavLst>
                                    </p:anim>
                                  </p:childTnLst>
                                </p:cTn>
                              </p:par>
                              <p:par>
                                <p:cTn id="22" presetID="55" presetClass="entr" presetSubtype="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1000" fill="hold"/>
                                        <p:tgtEl>
                                          <p:spTgt spid="3"/>
                                        </p:tgtEl>
                                        <p:attrNameLst>
                                          <p:attrName>ppt_w</p:attrName>
                                        </p:attrNameLst>
                                      </p:cBhvr>
                                      <p:tavLst>
                                        <p:tav tm="0">
                                          <p:val>
                                            <p:strVal val="#ppt_w*0.70"/>
                                          </p:val>
                                        </p:tav>
                                        <p:tav tm="100000">
                                          <p:val>
                                            <p:strVal val="#ppt_w"/>
                                          </p:val>
                                        </p:tav>
                                      </p:tavLst>
                                    </p:anim>
                                    <p:anim calcmode="lin" valueType="num">
                                      <p:cBhvr>
                                        <p:cTn id="25" dur="1000" fill="hold"/>
                                        <p:tgtEl>
                                          <p:spTgt spid="3"/>
                                        </p:tgtEl>
                                        <p:attrNameLst>
                                          <p:attrName>ppt_h</p:attrName>
                                        </p:attrNameLst>
                                      </p:cBhvr>
                                      <p:tavLst>
                                        <p:tav tm="0">
                                          <p:val>
                                            <p:strVal val="#ppt_h"/>
                                          </p:val>
                                        </p:tav>
                                        <p:tav tm="100000">
                                          <p:val>
                                            <p:strVal val="#ppt_h"/>
                                          </p:val>
                                        </p:tav>
                                      </p:tavLst>
                                    </p:anim>
                                    <p:animEffect transition="in" filter="fade">
                                      <p:cBhvr>
                                        <p:cTn id="2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52400" y="711200"/>
            <a:ext cx="73914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Creating Multiple </a:t>
            </a:r>
            <a:r>
              <a:rPr lang="en-US" sz="2800" b="1" dirty="0" smtClean="0">
                <a:latin typeface="+mj-lt"/>
                <a:cs typeface="Times New Roman" pitchFamily="18" charset="0"/>
              </a:rPr>
              <a:t>Threads</a:t>
            </a:r>
            <a:endParaRPr lang="en-US" sz="2800" b="1" dirty="0">
              <a:latin typeface="+mj-lt"/>
              <a:cs typeface="Times New Roman" pitchFamily="18" charset="0"/>
            </a:endParaRPr>
          </a:p>
        </p:txBody>
      </p:sp>
      <p:sp>
        <p:nvSpPr>
          <p:cNvPr id="10243" name="Rectangle 3"/>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defRPr/>
            </a:pPr>
            <a:r>
              <a:rPr lang="en-US" sz="1600" dirty="0" smtClean="0">
                <a:latin typeface="Courier New" pitchFamily="49" charset="0"/>
                <a:cs typeface="Courier New" pitchFamily="49" charset="0"/>
              </a:rPr>
              <a:t>public static void Main()</a:t>
            </a:r>
          </a:p>
          <a:p>
            <a:pPr eaLnBrk="1" hangingPunct="1">
              <a:buFontTx/>
              <a:buNone/>
              <a:defRPr/>
            </a:pPr>
            <a:r>
              <a:rPr lang="en-US" sz="1600" dirty="0" smtClean="0">
                <a:latin typeface="Courier New" pitchFamily="49" charset="0"/>
                <a:cs typeface="Courier New" pitchFamily="49" charset="0"/>
              </a:rPr>
              <a:t> {    </a:t>
            </a:r>
          </a:p>
          <a:p>
            <a:pPr eaLnBrk="1" hangingPunct="1">
              <a:buFontTx/>
              <a:buNone/>
              <a:defRPr/>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ThreadStart</a:t>
            </a:r>
            <a:r>
              <a:rPr lang="en-US" sz="1600" dirty="0" smtClean="0">
                <a:latin typeface="Courier New" pitchFamily="49" charset="0"/>
                <a:cs typeface="Courier New" pitchFamily="49" charset="0"/>
              </a:rPr>
              <a:t> Child1 = new </a:t>
            </a:r>
            <a:r>
              <a:rPr lang="en-US" sz="1600" dirty="0" err="1" smtClean="0">
                <a:latin typeface="Courier New" pitchFamily="49" charset="0"/>
                <a:cs typeface="Courier New" pitchFamily="49" charset="0"/>
              </a:rPr>
              <a:t>ThreadStart</a:t>
            </a:r>
            <a:r>
              <a:rPr lang="en-US" sz="1600" dirty="0" smtClean="0">
                <a:latin typeface="Courier New" pitchFamily="49" charset="0"/>
                <a:cs typeface="Courier New" pitchFamily="49" charset="0"/>
              </a:rPr>
              <a:t>(ChildThread1);</a:t>
            </a:r>
          </a:p>
          <a:p>
            <a:pPr eaLnBrk="1" hangingPunct="1">
              <a:buFontTx/>
              <a:buNone/>
              <a:defRPr/>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ThreadStart</a:t>
            </a:r>
            <a:r>
              <a:rPr lang="en-US" sz="1600" dirty="0" smtClean="0">
                <a:latin typeface="Courier New" pitchFamily="49" charset="0"/>
                <a:cs typeface="Courier New" pitchFamily="49" charset="0"/>
              </a:rPr>
              <a:t> Child2= new </a:t>
            </a:r>
            <a:r>
              <a:rPr lang="en-US" sz="1600" dirty="0" err="1" smtClean="0">
                <a:latin typeface="Courier New" pitchFamily="49" charset="0"/>
                <a:cs typeface="Courier New" pitchFamily="49" charset="0"/>
              </a:rPr>
              <a:t>ThreadStart</a:t>
            </a:r>
            <a:r>
              <a:rPr lang="en-US" sz="1600" dirty="0" smtClean="0">
                <a:latin typeface="Courier New" pitchFamily="49" charset="0"/>
                <a:cs typeface="Courier New" pitchFamily="49" charset="0"/>
              </a:rPr>
              <a:t>(ChildThread2);</a:t>
            </a:r>
          </a:p>
          <a:p>
            <a:pPr eaLnBrk="1" hangingPunct="1">
              <a:buFontTx/>
              <a:buNone/>
              <a:defRPr/>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Console.WriteLine</a:t>
            </a:r>
            <a:r>
              <a:rPr lang="en-US" sz="1600" dirty="0" smtClean="0">
                <a:latin typeface="Courier New" pitchFamily="49" charset="0"/>
                <a:cs typeface="Courier New" pitchFamily="49" charset="0"/>
              </a:rPr>
              <a:t>("Main - Creating Child threads");</a:t>
            </a:r>
          </a:p>
          <a:p>
            <a:pPr eaLnBrk="1" hangingPunct="1">
              <a:buFontTx/>
              <a:buNone/>
              <a:defRPr/>
            </a:pPr>
            <a:r>
              <a:rPr lang="en-US" sz="1600" dirty="0" smtClean="0">
                <a:latin typeface="Courier New" pitchFamily="49" charset="0"/>
                <a:cs typeface="Courier New" pitchFamily="49" charset="0"/>
              </a:rPr>
              <a:t> </a:t>
            </a:r>
          </a:p>
          <a:p>
            <a:pPr marL="114300" indent="-114300" eaLnBrk="1" hangingPunct="1">
              <a:buFontTx/>
              <a:buNone/>
              <a:defRPr/>
            </a:pPr>
            <a:r>
              <a:rPr lang="en-US" sz="1600" dirty="0" smtClean="0">
                <a:latin typeface="Courier New" pitchFamily="49" charset="0"/>
                <a:cs typeface="Courier New" pitchFamily="49" charset="0"/>
              </a:rPr>
              <a:t>	Thread Thread1 = new Thread(Child1);</a:t>
            </a:r>
          </a:p>
          <a:p>
            <a:pPr eaLnBrk="1" hangingPunct="1">
              <a:buFontTx/>
              <a:buNone/>
              <a:defRPr/>
            </a:pPr>
            <a:r>
              <a:rPr lang="en-US" sz="1600" dirty="0" smtClean="0">
                <a:latin typeface="Courier New" pitchFamily="49" charset="0"/>
                <a:cs typeface="Courier New" pitchFamily="49" charset="0"/>
              </a:rPr>
              <a:t> Thread Thread2 = new Thread(Child2);</a:t>
            </a:r>
          </a:p>
          <a:p>
            <a:pPr eaLnBrk="1" hangingPunct="1">
              <a:buFontTx/>
              <a:buNone/>
              <a:defRPr/>
            </a:pPr>
            <a:r>
              <a:rPr lang="en-US" sz="1600" dirty="0" smtClean="0">
                <a:latin typeface="Courier New" pitchFamily="49" charset="0"/>
                <a:cs typeface="Courier New" pitchFamily="49" charset="0"/>
              </a:rPr>
              <a:t> </a:t>
            </a:r>
          </a:p>
          <a:p>
            <a:pPr eaLnBrk="1" hangingPunct="1">
              <a:buFontTx/>
              <a:buNone/>
              <a:defRPr/>
            </a:pPr>
            <a:r>
              <a:rPr lang="en-US" sz="1600" dirty="0" smtClean="0">
                <a:latin typeface="Courier New" pitchFamily="49" charset="0"/>
                <a:cs typeface="Courier New" pitchFamily="49" charset="0"/>
              </a:rPr>
              <a:t> Thread1.Start();</a:t>
            </a:r>
          </a:p>
          <a:p>
            <a:pPr eaLnBrk="1" hangingPunct="1">
              <a:buFontTx/>
              <a:buNone/>
              <a:defRPr/>
            </a:pPr>
            <a:r>
              <a:rPr lang="en-US" sz="1600" dirty="0" smtClean="0">
                <a:latin typeface="Courier New" pitchFamily="49" charset="0"/>
                <a:cs typeface="Courier New" pitchFamily="49" charset="0"/>
              </a:rPr>
              <a:t> Thread2.Start();</a:t>
            </a:r>
          </a:p>
          <a:p>
            <a:pPr eaLnBrk="1" hangingPunct="1">
              <a:buFontTx/>
              <a:buNone/>
              <a:defRPr/>
            </a:pPr>
            <a:r>
              <a:rPr lang="en-US" sz="1600" dirty="0" smtClean="0">
                <a:latin typeface="Courier New" pitchFamily="49" charset="0"/>
                <a:cs typeface="Courier New" pitchFamily="49" charset="0"/>
              </a:rPr>
              <a:t> }</a:t>
            </a:r>
          </a:p>
          <a:p>
            <a:pPr eaLnBrk="1" hangingPunct="1">
              <a:buFontTx/>
              <a:buNone/>
              <a:defRPr/>
            </a:pPr>
            <a:r>
              <a:rPr lang="en-US" sz="1600" dirty="0" smtClean="0">
                <a:latin typeface="Courier New" pitchFamily="49" charset="0"/>
                <a:cs typeface="Courier New" pitchFamily="49" charset="0"/>
              </a:rPr>
              <a:t>}</a:t>
            </a:r>
          </a:p>
          <a:p>
            <a:pPr eaLnBrk="1" hangingPunct="1">
              <a:buFontTx/>
              <a:buNone/>
              <a:defRPr/>
            </a:pPr>
            <a:endParaRPr lang="en-US" sz="1600" dirty="0" smtClean="0">
              <a:latin typeface="Arial" charset="0"/>
              <a:cs typeface="Times New Roman" pitchFamily="18" charset="0"/>
            </a:endParaRPr>
          </a:p>
        </p:txBody>
      </p:sp>
      <p:pic>
        <p:nvPicPr>
          <p:cNvPr id="5" name="Picture 4" descr="ssdnlogo.png"/>
          <p:cNvPicPr>
            <a:picLocks noChangeAspect="1"/>
          </p:cNvPicPr>
          <p:nvPr/>
        </p:nvPicPr>
        <p:blipFill>
          <a:blip r:embed="rId3"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4"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1525588" y="1598613"/>
            <a:ext cx="7313612" cy="4570412"/>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smtClean="0">
                <a:latin typeface="Arial" charset="0"/>
                <a:cs typeface="Times New Roman" pitchFamily="18" charset="0"/>
              </a:rPr>
              <a:t>One of the attributes that controls the behavior of a thread is its priority. </a:t>
            </a:r>
          </a:p>
          <a:p>
            <a:pPr eaLnBrk="1" hangingPunct="1">
              <a:buFontTx/>
              <a:buBlip>
                <a:blip r:embed="rId3"/>
              </a:buBlip>
            </a:pPr>
            <a:r>
              <a:rPr lang="en-US" sz="2000" dirty="0" smtClean="0">
                <a:latin typeface="Arial" charset="0"/>
                <a:cs typeface="Times New Roman" pitchFamily="18" charset="0"/>
              </a:rPr>
              <a:t>The .NET Run-time Environment executes threads based on their priority.</a:t>
            </a:r>
          </a:p>
          <a:p>
            <a:pPr eaLnBrk="1" hangingPunct="1">
              <a:buFontTx/>
              <a:buBlip>
                <a:blip r:embed="rId3"/>
              </a:buBlip>
            </a:pPr>
            <a:r>
              <a:rPr lang="en-US" sz="2000" dirty="0" smtClean="0">
                <a:latin typeface="Arial" charset="0"/>
                <a:cs typeface="Times New Roman" pitchFamily="18" charset="0"/>
              </a:rPr>
              <a:t>The threads are fixed-priority scheduled.</a:t>
            </a:r>
          </a:p>
          <a:p>
            <a:pPr eaLnBrk="1" hangingPunct="1">
              <a:buFontTx/>
              <a:buBlip>
                <a:blip r:embed="rId3"/>
              </a:buBlip>
            </a:pPr>
            <a:r>
              <a:rPr lang="en-US" sz="2000" dirty="0" smtClean="0">
                <a:latin typeface="Arial" charset="0"/>
                <a:cs typeface="Times New Roman" pitchFamily="18" charset="0"/>
              </a:rPr>
              <a:t>Each prioritized thread has its position in the thread queue of the processor.</a:t>
            </a:r>
          </a:p>
          <a:p>
            <a:pPr eaLnBrk="1" hangingPunct="1">
              <a:buFontTx/>
              <a:buBlip>
                <a:blip r:embed="rId3"/>
              </a:buBlip>
            </a:pPr>
            <a:endParaRPr lang="en-US" sz="2000" dirty="0" smtClean="0">
              <a:solidFill>
                <a:schemeClr val="accent2"/>
              </a:solidFill>
              <a:latin typeface="Arial" charset="0"/>
              <a:cs typeface="Times New Roman" pitchFamily="18" charset="0"/>
            </a:endParaRPr>
          </a:p>
        </p:txBody>
      </p:sp>
      <p:sp>
        <p:nvSpPr>
          <p:cNvPr id="3075" name="Text Box 3"/>
          <p:cNvSpPr txBox="1">
            <a:spLocks noChangeArrowheads="1"/>
          </p:cNvSpPr>
          <p:nvPr/>
        </p:nvSpPr>
        <p:spPr bwMode="auto">
          <a:xfrm>
            <a:off x="152400" y="711200"/>
            <a:ext cx="7848600" cy="523220"/>
          </a:xfrm>
          <a:prstGeom prst="rect">
            <a:avLst/>
          </a:prstGeom>
          <a:noFill/>
          <a:ln w="9525">
            <a:noFill/>
            <a:miter lim="800000"/>
            <a:headEnd/>
            <a:tailEnd/>
          </a:ln>
        </p:spPr>
        <p:txBody>
          <a:bodyPr>
            <a:spAutoFit/>
          </a:bodyPr>
          <a:lstStyle/>
          <a:p>
            <a:pPr>
              <a:spcBef>
                <a:spcPct val="50000"/>
              </a:spcBef>
            </a:pPr>
            <a:r>
              <a:rPr lang="en-US" sz="2800" b="1" dirty="0">
                <a:latin typeface="+mj-lt"/>
              </a:rPr>
              <a:t>Identifying the Thread Priority</a:t>
            </a:r>
          </a:p>
        </p:txBody>
      </p:sp>
      <p:pic>
        <p:nvPicPr>
          <p:cNvPr id="5" name="Picture 4" descr="ssdnlogo.png"/>
          <p:cNvPicPr>
            <a:picLocks noChangeAspect="1"/>
          </p:cNvPicPr>
          <p:nvPr/>
        </p:nvPicPr>
        <p:blipFill>
          <a:blip r:embed="rId4"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5"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smtClean="0">
                <a:latin typeface="Arial" charset="0"/>
                <a:cs typeface="Times New Roman" pitchFamily="18" charset="0"/>
              </a:rPr>
              <a:t>Thread priority is the property that specifies the priority of one thread with respect to the priority of another thread.</a:t>
            </a:r>
          </a:p>
          <a:p>
            <a:pPr eaLnBrk="1" hangingPunct="1">
              <a:buFontTx/>
              <a:buBlip>
                <a:blip r:embed="rId3"/>
              </a:buBlip>
            </a:pPr>
            <a:r>
              <a:rPr lang="en-US" sz="2000" dirty="0" smtClean="0">
                <a:latin typeface="Arial" charset="0"/>
                <a:cs typeface="Times New Roman" pitchFamily="18" charset="0"/>
              </a:rPr>
              <a:t>Thread priority can be defined as:</a:t>
            </a:r>
          </a:p>
          <a:p>
            <a:pPr lvl="1" eaLnBrk="1" hangingPunct="1">
              <a:buFontTx/>
              <a:buBlip>
                <a:blip r:embed="rId4"/>
              </a:buBlip>
            </a:pPr>
            <a:r>
              <a:rPr lang="en-US" sz="1600" dirty="0" smtClean="0">
                <a:latin typeface="Arial" charset="0"/>
                <a:cs typeface="Times New Roman" pitchFamily="18" charset="0"/>
              </a:rPr>
              <a:t> </a:t>
            </a:r>
            <a:r>
              <a:rPr lang="en-US" sz="1800" dirty="0" smtClean="0">
                <a:latin typeface="Arial" charset="0"/>
                <a:cs typeface="Times New Roman" pitchFamily="18" charset="0"/>
              </a:rPr>
              <a:t>Above normal</a:t>
            </a:r>
          </a:p>
          <a:p>
            <a:pPr lvl="1" eaLnBrk="1" hangingPunct="1">
              <a:buFontTx/>
              <a:buBlip>
                <a:blip r:embed="rId4"/>
              </a:buBlip>
            </a:pPr>
            <a:r>
              <a:rPr lang="en-US" sz="1800" dirty="0" smtClean="0">
                <a:latin typeface="Arial" charset="0"/>
                <a:cs typeface="Times New Roman" pitchFamily="18" charset="0"/>
              </a:rPr>
              <a:t> Below normal</a:t>
            </a:r>
          </a:p>
          <a:p>
            <a:pPr lvl="1" eaLnBrk="1" hangingPunct="1">
              <a:buFontTx/>
              <a:buBlip>
                <a:blip r:embed="rId4"/>
              </a:buBlip>
            </a:pPr>
            <a:r>
              <a:rPr lang="en-US" sz="1800" dirty="0" smtClean="0">
                <a:latin typeface="Arial" charset="0"/>
                <a:cs typeface="Times New Roman" pitchFamily="18" charset="0"/>
              </a:rPr>
              <a:t> Highest</a:t>
            </a:r>
          </a:p>
          <a:p>
            <a:pPr lvl="1" eaLnBrk="1" hangingPunct="1">
              <a:buFontTx/>
              <a:buBlip>
                <a:blip r:embed="rId4"/>
              </a:buBlip>
            </a:pPr>
            <a:r>
              <a:rPr lang="en-US" sz="1800" dirty="0" smtClean="0">
                <a:latin typeface="Arial" charset="0"/>
                <a:cs typeface="Times New Roman" pitchFamily="18" charset="0"/>
              </a:rPr>
              <a:t> Lowest</a:t>
            </a:r>
          </a:p>
          <a:p>
            <a:pPr lvl="1" eaLnBrk="1" hangingPunct="1">
              <a:buFontTx/>
              <a:buBlip>
                <a:blip r:embed="rId4"/>
              </a:buBlip>
            </a:pPr>
            <a:r>
              <a:rPr lang="en-US" sz="1800" dirty="0" smtClean="0">
                <a:latin typeface="Arial" charset="0"/>
                <a:cs typeface="Times New Roman" pitchFamily="18" charset="0"/>
              </a:rPr>
              <a:t> Normal</a:t>
            </a:r>
          </a:p>
          <a:p>
            <a:pPr eaLnBrk="1" hangingPunct="1">
              <a:buFontTx/>
              <a:buBlip>
                <a:blip r:embed="rId3"/>
              </a:buBlip>
            </a:pPr>
            <a:r>
              <a:rPr lang="en-US" sz="2000" dirty="0" smtClean="0">
                <a:latin typeface="Arial" charset="0"/>
                <a:cs typeface="Times New Roman" pitchFamily="18" charset="0"/>
              </a:rPr>
              <a:t>A thread with higher priority runs before threads, which have lower priority.</a:t>
            </a:r>
          </a:p>
          <a:p>
            <a:pPr eaLnBrk="1" hangingPunct="1">
              <a:buFontTx/>
              <a:buBlip>
                <a:blip r:embed="rId3"/>
              </a:buBlip>
            </a:pPr>
            <a:r>
              <a:rPr lang="en-US" sz="2000" dirty="0" smtClean="0">
                <a:latin typeface="Arial" charset="0"/>
                <a:cs typeface="Times New Roman" pitchFamily="18" charset="0"/>
              </a:rPr>
              <a:t>If C# encounters another thread with higher priority, the current thread is pushed back; and the thread with the higher priority is executed.</a:t>
            </a:r>
            <a:endParaRPr lang="en-US" sz="1800" dirty="0" smtClean="0">
              <a:latin typeface="Arial" charset="0"/>
              <a:cs typeface="Times New Roman" pitchFamily="18" charset="0"/>
            </a:endParaRPr>
          </a:p>
        </p:txBody>
      </p:sp>
      <p:sp>
        <p:nvSpPr>
          <p:cNvPr id="4099" name="Text Box 3"/>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Defining Thread Priority </a:t>
            </a:r>
          </a:p>
        </p:txBody>
      </p:sp>
      <p:pic>
        <p:nvPicPr>
          <p:cNvPr id="5" name="Picture 4" descr="ssdnlogo.png"/>
          <p:cNvPicPr>
            <a:picLocks noChangeAspect="1"/>
          </p:cNvPicPr>
          <p:nvPr/>
        </p:nvPicPr>
        <p:blipFill>
          <a:blip r:embed="rId5"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6"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smtClean="0">
                <a:latin typeface="Arial" charset="0"/>
                <a:cs typeface="Times New Roman" pitchFamily="18" charset="0"/>
              </a:rPr>
              <a:t>You can set the thread priority after it is created using the </a:t>
            </a:r>
            <a:r>
              <a:rPr lang="en-US" sz="2000" dirty="0" smtClean="0">
                <a:latin typeface="Courier New" pitchFamily="49" charset="0"/>
                <a:cs typeface="Times New Roman" pitchFamily="18" charset="0"/>
              </a:rPr>
              <a:t>Priority</a:t>
            </a:r>
            <a:r>
              <a:rPr lang="en-US" sz="2000" dirty="0" smtClean="0">
                <a:latin typeface="Arial" charset="0"/>
                <a:cs typeface="Times New Roman" pitchFamily="18" charset="0"/>
              </a:rPr>
              <a:t> property of the </a:t>
            </a:r>
            <a:r>
              <a:rPr lang="en-US" sz="2000" dirty="0" smtClean="0">
                <a:latin typeface="Courier New" pitchFamily="49" charset="0"/>
                <a:cs typeface="Times New Roman" pitchFamily="18" charset="0"/>
              </a:rPr>
              <a:t>Thread</a:t>
            </a:r>
            <a:r>
              <a:rPr lang="en-US" sz="2000" dirty="0" smtClean="0">
                <a:latin typeface="Arial" charset="0"/>
                <a:cs typeface="Times New Roman" pitchFamily="18" charset="0"/>
              </a:rPr>
              <a:t> class.</a:t>
            </a:r>
          </a:p>
          <a:p>
            <a:pPr eaLnBrk="1" hangingPunct="1">
              <a:buFontTx/>
              <a:buBlip>
                <a:blip r:embed="rId3"/>
              </a:buBlip>
            </a:pPr>
            <a:r>
              <a:rPr lang="en-US" sz="2000" dirty="0" smtClean="0">
                <a:latin typeface="Arial" charset="0"/>
                <a:cs typeface="Times New Roman" pitchFamily="18" charset="0"/>
              </a:rPr>
              <a:t>The following syntax shows how to set the thread priority:</a:t>
            </a:r>
          </a:p>
          <a:p>
            <a:pPr lvl="1" eaLnBrk="1" hangingPunct="1">
              <a:buFontTx/>
              <a:buNone/>
            </a:pPr>
            <a:r>
              <a:rPr lang="en-US" sz="2000" dirty="0" err="1" smtClean="0">
                <a:latin typeface="Courier New" pitchFamily="49" charset="0"/>
                <a:cs typeface="Times New Roman" pitchFamily="18" charset="0"/>
              </a:rPr>
              <a:t>NewThread.Priority</a:t>
            </a:r>
            <a:r>
              <a:rPr lang="en-US" sz="2000" dirty="0" smtClean="0">
                <a:latin typeface="Courier New" pitchFamily="49" charset="0"/>
                <a:cs typeface="Times New Roman" pitchFamily="18" charset="0"/>
              </a:rPr>
              <a:t> = </a:t>
            </a:r>
            <a:r>
              <a:rPr lang="en-US" sz="2000" dirty="0" err="1" smtClean="0">
                <a:latin typeface="Courier New" pitchFamily="49" charset="0"/>
                <a:cs typeface="Times New Roman" pitchFamily="18" charset="0"/>
              </a:rPr>
              <a:t>ThreadPriority.Highest</a:t>
            </a:r>
            <a:r>
              <a:rPr lang="en-US" sz="2000" dirty="0" smtClean="0">
                <a:latin typeface="Courier New" pitchFamily="49" charset="0"/>
                <a:cs typeface="Times New Roman" pitchFamily="18" charset="0"/>
              </a:rPr>
              <a:t>;</a:t>
            </a:r>
          </a:p>
          <a:p>
            <a:pPr eaLnBrk="1" hangingPunct="1">
              <a:buFontTx/>
              <a:buNone/>
            </a:pPr>
            <a:endParaRPr lang="en-US" sz="2000" dirty="0" smtClean="0">
              <a:solidFill>
                <a:schemeClr val="accent2"/>
              </a:solidFill>
              <a:latin typeface="Courier New" pitchFamily="49" charset="0"/>
              <a:cs typeface="Times New Roman" pitchFamily="18" charset="0"/>
            </a:endParaRPr>
          </a:p>
          <a:p>
            <a:pPr eaLnBrk="1" hangingPunct="1">
              <a:buFontTx/>
              <a:buNone/>
            </a:pPr>
            <a:endParaRPr lang="en-US" sz="1800" dirty="0" smtClean="0">
              <a:solidFill>
                <a:schemeClr val="accent2"/>
              </a:solidFill>
              <a:latin typeface="Courier New" pitchFamily="49" charset="0"/>
              <a:cs typeface="Times New Roman" pitchFamily="18" charset="0"/>
            </a:endParaRPr>
          </a:p>
        </p:txBody>
      </p:sp>
      <p:sp>
        <p:nvSpPr>
          <p:cNvPr id="5123" name="Text Box 3"/>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Setting the Thread Priority </a:t>
            </a:r>
          </a:p>
        </p:txBody>
      </p:sp>
      <p:pic>
        <p:nvPicPr>
          <p:cNvPr id="5" name="Picture 4" descr="ssdnlogo.png"/>
          <p:cNvPicPr>
            <a:picLocks noChangeAspect="1"/>
          </p:cNvPicPr>
          <p:nvPr/>
        </p:nvPicPr>
        <p:blipFill>
          <a:blip r:embed="rId4"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5"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smtClean="0">
                <a:latin typeface="Arial" charset="0"/>
                <a:cs typeface="Times New Roman" pitchFamily="18" charset="0"/>
              </a:rPr>
              <a:t>If multiple threads with the same priority are available, the scheduler gives each thread a fixed time slice in which they execute. </a:t>
            </a:r>
          </a:p>
          <a:p>
            <a:pPr eaLnBrk="1" hangingPunct="1">
              <a:buFontTx/>
              <a:buBlip>
                <a:blip r:embed="rId3"/>
              </a:buBlip>
            </a:pPr>
            <a:r>
              <a:rPr lang="en-US" sz="2000" dirty="0" smtClean="0">
                <a:latin typeface="Arial" charset="0"/>
                <a:cs typeface="Times New Roman" pitchFamily="18" charset="0"/>
              </a:rPr>
              <a:t>As long as a thread with a higher priority is available to run, lower priority threads do not get chance to execute. </a:t>
            </a:r>
          </a:p>
          <a:p>
            <a:pPr eaLnBrk="1" hangingPunct="1">
              <a:buFontTx/>
              <a:buBlip>
                <a:blip r:embed="rId3"/>
              </a:buBlip>
            </a:pPr>
            <a:r>
              <a:rPr lang="en-US" sz="2000" dirty="0" smtClean="0">
                <a:latin typeface="Arial" charset="0"/>
                <a:cs typeface="Times New Roman" pitchFamily="18" charset="0"/>
              </a:rPr>
              <a:t>When there are no more </a:t>
            </a:r>
            <a:r>
              <a:rPr lang="en-US" sz="2000" dirty="0" err="1" smtClean="0">
                <a:latin typeface="Arial" charset="0"/>
                <a:cs typeface="Times New Roman" pitchFamily="18" charset="0"/>
              </a:rPr>
              <a:t>runnable</a:t>
            </a:r>
            <a:r>
              <a:rPr lang="en-US" sz="2000" dirty="0" smtClean="0">
                <a:latin typeface="Arial" charset="0"/>
                <a:cs typeface="Times New Roman" pitchFamily="18" charset="0"/>
              </a:rPr>
              <a:t> threads at a given priority, the scheduler moves to the next lower priority and schedules the threads at that priority for execution. </a:t>
            </a:r>
          </a:p>
          <a:p>
            <a:pPr eaLnBrk="1" hangingPunct="1">
              <a:buFontTx/>
              <a:buNone/>
            </a:pPr>
            <a:endParaRPr lang="en-US" sz="2000" dirty="0" smtClean="0">
              <a:solidFill>
                <a:schemeClr val="accent2"/>
              </a:solidFill>
              <a:latin typeface="Arial" charset="0"/>
              <a:cs typeface="Times New Roman" pitchFamily="18" charset="0"/>
            </a:endParaRPr>
          </a:p>
        </p:txBody>
      </p:sp>
      <p:sp>
        <p:nvSpPr>
          <p:cNvPr id="6147" name="Text Box 3"/>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Setting the Thread </a:t>
            </a:r>
            <a:r>
              <a:rPr lang="en-US" sz="2800" b="1" dirty="0" smtClean="0">
                <a:latin typeface="+mj-lt"/>
                <a:cs typeface="Times New Roman" pitchFamily="18" charset="0"/>
              </a:rPr>
              <a:t>Priority</a:t>
            </a:r>
            <a:endParaRPr lang="en-US" sz="2800" b="1" dirty="0">
              <a:latin typeface="+mj-lt"/>
              <a:cs typeface="Times New Roman" pitchFamily="18" charset="0"/>
            </a:endParaRPr>
          </a:p>
        </p:txBody>
      </p:sp>
      <p:pic>
        <p:nvPicPr>
          <p:cNvPr id="5" name="Picture 4" descr="ssdnlogo.png"/>
          <p:cNvPicPr>
            <a:picLocks noChangeAspect="1"/>
          </p:cNvPicPr>
          <p:nvPr/>
        </p:nvPicPr>
        <p:blipFill>
          <a:blip r:embed="rId4"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5"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smtClean="0">
                <a:latin typeface="Arial" charset="0"/>
                <a:cs typeface="Times New Roman" pitchFamily="18" charset="0"/>
              </a:rPr>
              <a:t>The following code shows the execution of two child threads with different priorities:</a:t>
            </a:r>
          </a:p>
          <a:p>
            <a:pPr eaLnBrk="1" hangingPunct="1">
              <a:buFontTx/>
              <a:buNone/>
            </a:pPr>
            <a:r>
              <a:rPr lang="en-US" sz="1800" dirty="0" smtClean="0">
                <a:latin typeface="Courier New" pitchFamily="49" charset="0"/>
                <a:cs typeface="Courier New" pitchFamily="49" charset="0"/>
              </a:rPr>
              <a:t>	</a:t>
            </a:r>
            <a:r>
              <a:rPr lang="en-US" sz="1600" dirty="0" smtClean="0">
                <a:latin typeface="Courier New" pitchFamily="49" charset="0"/>
                <a:cs typeface="Courier New" pitchFamily="49" charset="0"/>
              </a:rPr>
              <a:t>using System;</a:t>
            </a:r>
          </a:p>
          <a:p>
            <a:pPr eaLnBrk="1" hangingPunct="1">
              <a:buFontTx/>
              <a:buNone/>
            </a:pPr>
            <a:r>
              <a:rPr lang="en-US" sz="1600" dirty="0" smtClean="0">
                <a:latin typeface="Courier New" pitchFamily="49" charset="0"/>
                <a:cs typeface="Courier New" pitchFamily="49" charset="0"/>
              </a:rPr>
              <a:t>	using </a:t>
            </a:r>
            <a:r>
              <a:rPr lang="en-US" sz="1600" dirty="0" err="1" smtClean="0">
                <a:latin typeface="Courier New" pitchFamily="49" charset="0"/>
                <a:cs typeface="Courier New" pitchFamily="49" charset="0"/>
              </a:rPr>
              <a:t>System.Threading</a:t>
            </a:r>
            <a:r>
              <a:rPr lang="en-US" sz="1600" dirty="0" smtClean="0">
                <a:latin typeface="Courier New" pitchFamily="49" charset="0"/>
                <a:cs typeface="Courier New" pitchFamily="49" charset="0"/>
              </a:rPr>
              <a:t>;</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class </a:t>
            </a:r>
            <a:r>
              <a:rPr lang="en-US" sz="1600" dirty="0" err="1" smtClean="0">
                <a:latin typeface="Courier New" pitchFamily="49" charset="0"/>
                <a:cs typeface="Courier New" pitchFamily="49" charset="0"/>
              </a:rPr>
              <a:t>ThreadSchedule</a:t>
            </a:r>
            <a:endParaRPr lang="en-US" sz="1600" dirty="0" smtClean="0">
              <a:latin typeface="Courier New" pitchFamily="49" charset="0"/>
              <a:cs typeface="Courier New" pitchFamily="49" charset="0"/>
            </a:endParaRP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public static void ChildThread1()</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Console.WriteLine("Child thread 1 started");</a:t>
            </a:r>
          </a:p>
          <a:p>
            <a:pPr eaLnBrk="1" hangingPunct="1">
              <a:buFontTx/>
              <a:buNone/>
            </a:pPr>
            <a:r>
              <a:rPr lang="en-US" sz="1600" dirty="0" smtClean="0">
                <a:latin typeface="Courier New" pitchFamily="49" charset="0"/>
                <a:cs typeface="Courier New" pitchFamily="49" charset="0"/>
              </a:rPr>
              <a:t>        Console.WriteLine("Child thread - counting from 1 to 10");</a:t>
            </a:r>
          </a:p>
          <a:p>
            <a:pPr eaLnBrk="1" hangingPunct="1">
              <a:buFontTx/>
              <a:buNone/>
            </a:pPr>
            <a:r>
              <a:rPr lang="en-US" sz="1600" dirty="0" smtClean="0">
                <a:latin typeface="Courier New" pitchFamily="49" charset="0"/>
                <a:cs typeface="Courier New" pitchFamily="49" charset="0"/>
              </a:rPr>
              <a:t>		 for (int T = 1; T &lt; 11; T++) </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for (int </a:t>
            </a:r>
            <a:r>
              <a:rPr lang="en-US" sz="1600" dirty="0" err="1" smtClean="0">
                <a:latin typeface="Courier New" pitchFamily="49" charset="0"/>
                <a:cs typeface="Courier New" pitchFamily="49" charset="0"/>
              </a:rPr>
              <a:t>Cnt</a:t>
            </a:r>
            <a:r>
              <a:rPr lang="en-US" sz="1600" dirty="0" smtClean="0">
                <a:latin typeface="Courier New" pitchFamily="49" charset="0"/>
                <a:cs typeface="Courier New" pitchFamily="49" charset="0"/>
              </a:rPr>
              <a:t> = 0; </a:t>
            </a:r>
            <a:r>
              <a:rPr lang="en-US" sz="1600" dirty="0" err="1" smtClean="0">
                <a:latin typeface="Courier New" pitchFamily="49" charset="0"/>
                <a:cs typeface="Courier New" pitchFamily="49" charset="0"/>
              </a:rPr>
              <a:t>Cnt</a:t>
            </a:r>
            <a:r>
              <a:rPr lang="en-US" sz="1600" dirty="0" smtClean="0">
                <a:latin typeface="Courier New" pitchFamily="49" charset="0"/>
                <a:cs typeface="Courier New" pitchFamily="49" charset="0"/>
              </a:rPr>
              <a:t> &lt; 100; </a:t>
            </a:r>
            <a:r>
              <a:rPr lang="en-US" sz="1600" dirty="0" err="1" smtClean="0">
                <a:latin typeface="Courier New" pitchFamily="49" charset="0"/>
                <a:cs typeface="Courier New" pitchFamily="49" charset="0"/>
              </a:rPr>
              <a:t>Cnt</a:t>
            </a:r>
            <a:r>
              <a:rPr lang="en-US" sz="1600" dirty="0" smtClean="0">
                <a:latin typeface="Courier New" pitchFamily="49" charset="0"/>
                <a:cs typeface="Courier New" pitchFamily="49" charset="0"/>
              </a:rPr>
              <a:t>++) </a:t>
            </a:r>
          </a:p>
        </p:txBody>
      </p:sp>
      <p:sp>
        <p:nvSpPr>
          <p:cNvPr id="8195" name="Text Box 3"/>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Setting the Thread </a:t>
            </a:r>
            <a:r>
              <a:rPr lang="en-US" sz="2800" b="1" dirty="0" smtClean="0">
                <a:latin typeface="+mj-lt"/>
                <a:cs typeface="Times New Roman" pitchFamily="18" charset="0"/>
              </a:rPr>
              <a:t>Priority</a:t>
            </a:r>
            <a:endParaRPr lang="en-US" sz="2800" b="1" dirty="0">
              <a:latin typeface="+mj-lt"/>
              <a:cs typeface="Times New Roman" pitchFamily="18" charset="0"/>
            </a:endParaRPr>
          </a:p>
        </p:txBody>
      </p:sp>
      <p:pic>
        <p:nvPicPr>
          <p:cNvPr id="5" name="Picture 4" descr="ssdnlogo.png"/>
          <p:cNvPicPr>
            <a:picLocks noChangeAspect="1"/>
          </p:cNvPicPr>
          <p:nvPr/>
        </p:nvPicPr>
        <p:blipFill>
          <a:blip r:embed="rId4"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5"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sz="1800" dirty="0" smtClean="0">
                <a:latin typeface="Courier New" pitchFamily="49" charset="0"/>
                <a:cs typeface="Courier New" pitchFamily="49" charset="0"/>
              </a:rPr>
              <a:t>       </a:t>
            </a: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Console.Write</a:t>
            </a:r>
            <a:r>
              <a:rPr lang="en-US" sz="1600" dirty="0" smtClean="0">
                <a:latin typeface="Courier New" pitchFamily="49" charset="0"/>
                <a:cs typeface="Courier New" pitchFamily="49" charset="0"/>
              </a:rPr>
              <a:t>(".");</a:t>
            </a:r>
          </a:p>
          <a:p>
            <a:pPr eaLnBrk="1" hangingPunct="1">
              <a:buFontTx/>
              <a:buNone/>
            </a:pPr>
            <a:r>
              <a:rPr lang="en-US" sz="1600" dirty="0" smtClean="0">
                <a:latin typeface="Courier New" pitchFamily="49" charset="0"/>
                <a:cs typeface="Courier New" pitchFamily="49" charset="0"/>
              </a:rPr>
              <a:t>        // Code to imitate work being done</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Console.Write</a:t>
            </a:r>
            <a:r>
              <a:rPr lang="en-US" sz="1600" dirty="0" smtClean="0">
                <a:latin typeface="Courier New" pitchFamily="49" charset="0"/>
                <a:cs typeface="Courier New" pitchFamily="49" charset="0"/>
              </a:rPr>
              <a:t>("{0}", T);</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Console.WriteLine("Child thread 1 finished");</a:t>
            </a:r>
          </a:p>
          <a:p>
            <a:pPr eaLnBrk="1" hangingPunct="1">
              <a:buFontTx/>
              <a:buNone/>
            </a:pPr>
            <a:r>
              <a:rPr lang="en-US" sz="1600" dirty="0" smtClean="0">
                <a:latin typeface="Courier New" pitchFamily="49" charset="0"/>
                <a:cs typeface="Courier New" pitchFamily="49" charset="0"/>
              </a:rPr>
              <a:t> 		}	</a:t>
            </a:r>
          </a:p>
          <a:p>
            <a:pPr eaLnBrk="1" hangingPunct="1">
              <a:buFontTx/>
              <a:buNone/>
            </a:pPr>
            <a:r>
              <a:rPr lang="en-US" sz="1600" dirty="0" smtClean="0">
                <a:latin typeface="Courier New" pitchFamily="49" charset="0"/>
                <a:cs typeface="Courier New" pitchFamily="49" charset="0"/>
              </a:rPr>
              <a:t>    public static void ChildThread2()</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Console.WriteLine("Child thread 2 started");</a:t>
            </a:r>
          </a:p>
          <a:p>
            <a:pPr eaLnBrk="1" hangingPunct="1">
              <a:buFontTx/>
              <a:buNone/>
            </a:pPr>
            <a:r>
              <a:rPr lang="en-US" sz="1600" dirty="0" smtClean="0">
                <a:latin typeface="Courier New" pitchFamily="49" charset="0"/>
                <a:cs typeface="Courier New" pitchFamily="49" charset="0"/>
              </a:rPr>
              <a:t>        Console.WriteLine("Child thread - counting from 11 to 20");</a:t>
            </a:r>
          </a:p>
          <a:p>
            <a:pPr eaLnBrk="1" hangingPunct="1">
              <a:buFontTx/>
              <a:buNone/>
            </a:pPr>
            <a:r>
              <a:rPr lang="en-US" sz="1600" dirty="0" smtClean="0">
                <a:latin typeface="Courier New" pitchFamily="49" charset="0"/>
                <a:cs typeface="Courier New" pitchFamily="49" charset="0"/>
              </a:rPr>
              <a:t>        for (int T = 11; T &lt; 20; T++) </a:t>
            </a:r>
          </a:p>
          <a:p>
            <a:pPr eaLnBrk="1" hangingPunct="1">
              <a:buFontTx/>
              <a:buNone/>
            </a:pPr>
            <a:r>
              <a:rPr lang="en-US" sz="1600" dirty="0" smtClean="0">
                <a:latin typeface="Courier New" pitchFamily="49" charset="0"/>
                <a:cs typeface="Courier New" pitchFamily="49" charset="0"/>
              </a:rPr>
              <a:t>        {</a:t>
            </a:r>
          </a:p>
        </p:txBody>
      </p:sp>
      <p:sp>
        <p:nvSpPr>
          <p:cNvPr id="9219" name="Text Box 3"/>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Setting the Thread </a:t>
            </a:r>
            <a:r>
              <a:rPr lang="en-US" sz="2800" b="1" dirty="0" smtClean="0">
                <a:latin typeface="+mj-lt"/>
                <a:cs typeface="Times New Roman" pitchFamily="18" charset="0"/>
              </a:rPr>
              <a:t>Priority</a:t>
            </a:r>
            <a:endParaRPr lang="en-US" sz="2800" b="1" dirty="0">
              <a:latin typeface="+mj-lt"/>
              <a:cs typeface="Times New Roman" pitchFamily="18" charset="0"/>
            </a:endParaRPr>
          </a:p>
        </p:txBody>
      </p:sp>
      <p:pic>
        <p:nvPicPr>
          <p:cNvPr id="5" name="Picture 4" descr="ssdnlogo.png"/>
          <p:cNvPicPr>
            <a:picLocks noChangeAspect="1"/>
          </p:cNvPicPr>
          <p:nvPr/>
        </p:nvPicPr>
        <p:blipFill>
          <a:blip r:embed="rId3"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4"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sz="1600" dirty="0" smtClean="0">
                <a:latin typeface="Courier New" pitchFamily="49" charset="0"/>
                <a:cs typeface="Courier New" pitchFamily="49" charset="0"/>
              </a:rPr>
              <a:t>for (int </a:t>
            </a:r>
            <a:r>
              <a:rPr lang="en-US" sz="1600" dirty="0" err="1" smtClean="0">
                <a:latin typeface="Courier New" pitchFamily="49" charset="0"/>
                <a:cs typeface="Courier New" pitchFamily="49" charset="0"/>
              </a:rPr>
              <a:t>Cnt</a:t>
            </a:r>
            <a:r>
              <a:rPr lang="en-US" sz="1600" dirty="0" smtClean="0">
                <a:latin typeface="Courier New" pitchFamily="49" charset="0"/>
                <a:cs typeface="Courier New" pitchFamily="49" charset="0"/>
              </a:rPr>
              <a:t> = 0; </a:t>
            </a:r>
            <a:r>
              <a:rPr lang="en-US" sz="1600" dirty="0" err="1" smtClean="0">
                <a:latin typeface="Courier New" pitchFamily="49" charset="0"/>
                <a:cs typeface="Courier New" pitchFamily="49" charset="0"/>
              </a:rPr>
              <a:t>Cnt</a:t>
            </a:r>
            <a:r>
              <a:rPr lang="en-US" sz="1600" dirty="0" smtClean="0">
                <a:latin typeface="Courier New" pitchFamily="49" charset="0"/>
                <a:cs typeface="Courier New" pitchFamily="49" charset="0"/>
              </a:rPr>
              <a:t> &lt; 100; </a:t>
            </a:r>
            <a:r>
              <a:rPr lang="en-US" sz="1600" dirty="0" err="1" smtClean="0">
                <a:latin typeface="Courier New" pitchFamily="49" charset="0"/>
                <a:cs typeface="Courier New" pitchFamily="49" charset="0"/>
              </a:rPr>
              <a:t>Cnt</a:t>
            </a: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    </a:t>
            </a:r>
          </a:p>
          <a:p>
            <a:pPr eaLnBrk="1" hangingPunct="1">
              <a:buFontTx/>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Console.Write</a:t>
            </a:r>
            <a:r>
              <a:rPr lang="en-US" sz="1600" dirty="0" smtClean="0">
                <a:latin typeface="Courier New" pitchFamily="49" charset="0"/>
                <a:cs typeface="Courier New" pitchFamily="49" charset="0"/>
              </a:rPr>
              <a:t>(".");</a:t>
            </a:r>
          </a:p>
          <a:p>
            <a:pPr eaLnBrk="1" hangingPunct="1">
              <a:buFontTx/>
              <a:buNone/>
            </a:pPr>
            <a:r>
              <a:rPr lang="en-US" sz="1600" dirty="0" smtClean="0">
                <a:latin typeface="Courier New" pitchFamily="49" charset="0"/>
                <a:cs typeface="Courier New" pitchFamily="49" charset="0"/>
              </a:rPr>
              <a:t>                // Code to imitate work being done</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Console.Write</a:t>
            </a:r>
            <a:r>
              <a:rPr lang="en-US" sz="1600" dirty="0" smtClean="0">
                <a:latin typeface="Courier New" pitchFamily="49" charset="0"/>
                <a:cs typeface="Courier New" pitchFamily="49" charset="0"/>
              </a:rPr>
              <a:t>("{0}", T);</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Console.WriteLine("Child thread 2 finished");</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public static void Main()</a:t>
            </a:r>
          </a:p>
          <a:p>
            <a:pPr eaLnBrk="1" hangingPunct="1">
              <a:buFontTx/>
              <a:buNone/>
            </a:pPr>
            <a:r>
              <a:rPr lang="en-US" sz="1600" dirty="0" smtClean="0">
                <a:latin typeface="Courier New" pitchFamily="49" charset="0"/>
                <a:cs typeface="Courier New" pitchFamily="49" charset="0"/>
              </a:rPr>
              <a:t> {    </a:t>
            </a:r>
          </a:p>
          <a:p>
            <a:pPr eaLnBrk="1" hangingPunct="1">
              <a:buFontTx/>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ThreadStart</a:t>
            </a:r>
            <a:r>
              <a:rPr lang="en-US" sz="1600" dirty="0" smtClean="0">
                <a:latin typeface="Courier New" pitchFamily="49" charset="0"/>
                <a:cs typeface="Courier New" pitchFamily="49" charset="0"/>
              </a:rPr>
              <a:t> Child1 = new </a:t>
            </a:r>
            <a:r>
              <a:rPr lang="en-US" sz="1600" dirty="0" err="1" smtClean="0">
                <a:latin typeface="Courier New" pitchFamily="49" charset="0"/>
                <a:cs typeface="Courier New" pitchFamily="49" charset="0"/>
              </a:rPr>
              <a:t>ThreadStart</a:t>
            </a:r>
            <a:r>
              <a:rPr lang="en-US" sz="1600" dirty="0" smtClean="0">
                <a:latin typeface="Courier New" pitchFamily="49" charset="0"/>
                <a:cs typeface="Courier New" pitchFamily="49" charset="0"/>
              </a:rPr>
              <a:t>(ChildThread1);</a:t>
            </a:r>
          </a:p>
          <a:p>
            <a:pPr eaLnBrk="1" hangingPunct="1">
              <a:buFontTx/>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ThreadStart</a:t>
            </a:r>
            <a:r>
              <a:rPr lang="en-US" sz="1600" dirty="0" smtClean="0">
                <a:latin typeface="Courier New" pitchFamily="49" charset="0"/>
                <a:cs typeface="Courier New" pitchFamily="49" charset="0"/>
              </a:rPr>
              <a:t> Child2 = new </a:t>
            </a:r>
            <a:r>
              <a:rPr lang="en-US" sz="1600" dirty="0" err="1" smtClean="0">
                <a:latin typeface="Courier New" pitchFamily="49" charset="0"/>
                <a:cs typeface="Courier New" pitchFamily="49" charset="0"/>
              </a:rPr>
              <a:t>ThreadStart</a:t>
            </a:r>
            <a:r>
              <a:rPr lang="en-US" sz="1600" dirty="0" smtClean="0">
                <a:latin typeface="Courier New" pitchFamily="49" charset="0"/>
                <a:cs typeface="Courier New" pitchFamily="49" charset="0"/>
              </a:rPr>
              <a:t>(ChildThread2);</a:t>
            </a:r>
          </a:p>
          <a:p>
            <a:pPr eaLnBrk="1" hangingPunct="1">
              <a:buFontTx/>
              <a:buNone/>
            </a:pPr>
            <a:r>
              <a:rPr lang="en-US" sz="1600" dirty="0" smtClean="0">
                <a:latin typeface="Courier New" pitchFamily="49" charset="0"/>
                <a:cs typeface="Courier New" pitchFamily="49" charset="0"/>
              </a:rPr>
              <a:t> Console.WriteLine("Main - Creating Child threads");</a:t>
            </a:r>
          </a:p>
          <a:p>
            <a:pPr eaLnBrk="1" hangingPunct="1">
              <a:buFontTx/>
              <a:buNone/>
            </a:pPr>
            <a:r>
              <a:rPr lang="en-US" sz="1800" dirty="0" smtClean="0">
                <a:latin typeface="Courier New" pitchFamily="49" charset="0"/>
                <a:cs typeface="Courier New" pitchFamily="49" charset="0"/>
              </a:rPr>
              <a:t> </a:t>
            </a:r>
          </a:p>
        </p:txBody>
      </p:sp>
      <p:sp>
        <p:nvSpPr>
          <p:cNvPr id="10243" name="Text Box 3"/>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Setting the Thread </a:t>
            </a:r>
            <a:r>
              <a:rPr lang="en-US" sz="2800" b="1" dirty="0" smtClean="0">
                <a:latin typeface="+mj-lt"/>
                <a:cs typeface="Times New Roman" pitchFamily="18" charset="0"/>
              </a:rPr>
              <a:t>Priority</a:t>
            </a:r>
            <a:endParaRPr lang="en-US" sz="2800" b="1" dirty="0">
              <a:latin typeface="+mj-lt"/>
              <a:cs typeface="Times New Roman" pitchFamily="18" charset="0"/>
            </a:endParaRPr>
          </a:p>
        </p:txBody>
      </p:sp>
      <p:pic>
        <p:nvPicPr>
          <p:cNvPr id="5" name="Picture 4" descr="ssdnlogo.png"/>
          <p:cNvPicPr>
            <a:picLocks noChangeAspect="1"/>
          </p:cNvPicPr>
          <p:nvPr/>
        </p:nvPicPr>
        <p:blipFill>
          <a:blip r:embed="rId3"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4"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sz="1800" dirty="0" smtClean="0">
                <a:solidFill>
                  <a:schemeClr val="accent2"/>
                </a:solidFill>
                <a:latin typeface="Courier New" pitchFamily="49" charset="0"/>
                <a:cs typeface="Courier New" pitchFamily="49" charset="0"/>
              </a:rPr>
              <a:t>	</a:t>
            </a:r>
            <a:r>
              <a:rPr lang="en-US" sz="1600" dirty="0" smtClean="0">
                <a:latin typeface="Courier New" pitchFamily="49" charset="0"/>
                <a:cs typeface="Courier New" pitchFamily="49" charset="0"/>
              </a:rPr>
              <a:t>Thread Thread1 = new Thread(Child1);</a:t>
            </a:r>
          </a:p>
          <a:p>
            <a:pPr eaLnBrk="1" hangingPunct="1">
              <a:buFontTx/>
              <a:buNone/>
            </a:pPr>
            <a:r>
              <a:rPr lang="en-US" sz="1600" dirty="0" smtClean="0">
                <a:latin typeface="Courier New" pitchFamily="49" charset="0"/>
                <a:cs typeface="Courier New" pitchFamily="49" charset="0"/>
              </a:rPr>
              <a:t>	Thread Thread2 = new Thread(Child2);</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Thread1.Priority = </a:t>
            </a:r>
            <a:r>
              <a:rPr lang="en-US" sz="1600" dirty="0" err="1" smtClean="0">
                <a:latin typeface="Courier New" pitchFamily="49" charset="0"/>
                <a:cs typeface="Courier New" pitchFamily="49" charset="0"/>
              </a:rPr>
              <a:t>ThreadPriority.Highest</a:t>
            </a:r>
            <a:r>
              <a:rPr lang="en-US" sz="1600" dirty="0" smtClean="0">
                <a:latin typeface="Courier New" pitchFamily="49" charset="0"/>
                <a:cs typeface="Courier New" pitchFamily="49" charset="0"/>
              </a:rPr>
              <a:t>;</a:t>
            </a:r>
          </a:p>
          <a:p>
            <a:pPr eaLnBrk="1" hangingPunct="1">
              <a:buFontTx/>
              <a:buNone/>
            </a:pPr>
            <a:r>
              <a:rPr lang="en-US" sz="1600" dirty="0" smtClean="0">
                <a:latin typeface="Courier New" pitchFamily="49" charset="0"/>
                <a:cs typeface="Courier New" pitchFamily="49" charset="0"/>
              </a:rPr>
              <a:t>   Thread2.Priority = </a:t>
            </a:r>
            <a:r>
              <a:rPr lang="en-US" sz="1600" dirty="0" err="1" smtClean="0">
                <a:latin typeface="Courier New" pitchFamily="49" charset="0"/>
                <a:cs typeface="Courier New" pitchFamily="49" charset="0"/>
              </a:rPr>
              <a:t>ThreadPriority.Lowest</a:t>
            </a:r>
            <a:r>
              <a:rPr lang="en-US" sz="1600" dirty="0" smtClean="0">
                <a:latin typeface="Courier New" pitchFamily="49" charset="0"/>
                <a:cs typeface="Courier New" pitchFamily="49" charset="0"/>
              </a:rPr>
              <a:t>;</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Thread1.Start();</a:t>
            </a:r>
          </a:p>
          <a:p>
            <a:pPr eaLnBrk="1" hangingPunct="1">
              <a:buFontTx/>
              <a:buNone/>
            </a:pPr>
            <a:r>
              <a:rPr lang="en-US" sz="1600" dirty="0" smtClean="0">
                <a:latin typeface="Courier New" pitchFamily="49" charset="0"/>
                <a:cs typeface="Courier New" pitchFamily="49" charset="0"/>
              </a:rPr>
              <a:t>   Thread2.Start();</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a:t>
            </a:r>
          </a:p>
          <a:p>
            <a:pPr eaLnBrk="1" hangingPunct="1">
              <a:buFontTx/>
              <a:buNone/>
            </a:pPr>
            <a:endParaRPr lang="en-US" sz="2000" dirty="0" smtClean="0">
              <a:solidFill>
                <a:schemeClr val="accent2"/>
              </a:solidFill>
              <a:latin typeface="Arial" charset="0"/>
              <a:cs typeface="Times New Roman" pitchFamily="18" charset="0"/>
            </a:endParaRPr>
          </a:p>
        </p:txBody>
      </p:sp>
      <p:sp>
        <p:nvSpPr>
          <p:cNvPr id="11267" name="Text Box 3"/>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Setting the Thread </a:t>
            </a:r>
            <a:r>
              <a:rPr lang="en-US" sz="2800" b="1" dirty="0" smtClean="0">
                <a:latin typeface="+mj-lt"/>
                <a:cs typeface="Times New Roman" pitchFamily="18" charset="0"/>
              </a:rPr>
              <a:t>Priority</a:t>
            </a:r>
            <a:endParaRPr lang="en-US" sz="2800" b="1" dirty="0">
              <a:latin typeface="+mj-lt"/>
              <a:cs typeface="Times New Roman" pitchFamily="18" charset="0"/>
            </a:endParaRPr>
          </a:p>
        </p:txBody>
      </p:sp>
      <p:pic>
        <p:nvPicPr>
          <p:cNvPr id="5" name="Picture 4" descr="ssdnlogo.png"/>
          <p:cNvPicPr>
            <a:picLocks noChangeAspect="1"/>
          </p:cNvPicPr>
          <p:nvPr/>
        </p:nvPicPr>
        <p:blipFill>
          <a:blip r:embed="rId3"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4"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1525588" y="1598613"/>
            <a:ext cx="7315200" cy="4570412"/>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smtClean="0">
                <a:latin typeface="Arial" charset="0"/>
                <a:cs typeface="Times New Roman" pitchFamily="18" charset="0"/>
              </a:rPr>
              <a:t>In this session, you will learn to:</a:t>
            </a:r>
          </a:p>
          <a:p>
            <a:pPr lvl="1" eaLnBrk="1" hangingPunct="1">
              <a:buFontTx/>
              <a:buBlip>
                <a:blip r:embed="rId4"/>
              </a:buBlip>
            </a:pPr>
            <a:r>
              <a:rPr lang="en-US" sz="1800" dirty="0" smtClean="0">
                <a:latin typeface="Arial" charset="0"/>
                <a:cs typeface="Times New Roman" pitchFamily="18" charset="0"/>
              </a:rPr>
              <a:t>Use synchronization in threads</a:t>
            </a:r>
          </a:p>
          <a:p>
            <a:pPr lvl="1" eaLnBrk="1" hangingPunct="1">
              <a:buFontTx/>
              <a:buBlip>
                <a:blip r:embed="rId4"/>
              </a:buBlip>
            </a:pPr>
            <a:r>
              <a:rPr lang="en-US" sz="1800" dirty="0" smtClean="0">
                <a:latin typeface="Arial" charset="0"/>
                <a:cs typeface="Times New Roman" pitchFamily="18" charset="0"/>
              </a:rPr>
              <a:t>Identify communication between processes</a:t>
            </a:r>
          </a:p>
          <a:p>
            <a:pPr lvl="1" eaLnBrk="1" hangingPunct="1">
              <a:buFontTx/>
              <a:buBlip>
                <a:blip r:embed="rId4"/>
              </a:buBlip>
            </a:pPr>
            <a:r>
              <a:rPr lang="en-US" sz="1800" dirty="0" smtClean="0">
                <a:latin typeface="Arial" charset="0"/>
                <a:cs typeface="Times New Roman" pitchFamily="18" charset="0"/>
              </a:rPr>
              <a:t>Declare delegates </a:t>
            </a:r>
          </a:p>
          <a:p>
            <a:pPr lvl="1" eaLnBrk="1" hangingPunct="1">
              <a:buFontTx/>
              <a:buBlip>
                <a:blip r:embed="rId4"/>
              </a:buBlip>
            </a:pPr>
            <a:r>
              <a:rPr lang="en-US" sz="1800" dirty="0" smtClean="0">
                <a:latin typeface="Arial" charset="0"/>
                <a:cs typeface="Times New Roman" pitchFamily="18" charset="0"/>
              </a:rPr>
              <a:t>Instantiate delegate</a:t>
            </a:r>
          </a:p>
          <a:p>
            <a:pPr lvl="1" eaLnBrk="1" hangingPunct="1">
              <a:buFontTx/>
              <a:buBlip>
                <a:blip r:embed="rId4"/>
              </a:buBlip>
            </a:pPr>
            <a:endParaRPr lang="en-US" sz="1800" dirty="0" smtClean="0">
              <a:solidFill>
                <a:schemeClr val="accent2"/>
              </a:solidFill>
              <a:latin typeface="Arial" charset="0"/>
              <a:cs typeface="Times New Roman" pitchFamily="18" charset="0"/>
            </a:endParaRPr>
          </a:p>
          <a:p>
            <a:pPr lvl="1" eaLnBrk="1" hangingPunct="1">
              <a:buFontTx/>
              <a:buBlip>
                <a:blip r:embed="rId4"/>
              </a:buBlip>
            </a:pPr>
            <a:endParaRPr lang="en-US" sz="4400" dirty="0" smtClean="0">
              <a:solidFill>
                <a:schemeClr val="accent2"/>
              </a:solidFill>
              <a:latin typeface="Arial" charset="0"/>
              <a:cs typeface="Times New Roman" pitchFamily="18" charset="0"/>
            </a:endParaRPr>
          </a:p>
          <a:p>
            <a:pPr lvl="1" eaLnBrk="1" hangingPunct="1">
              <a:buFontTx/>
              <a:buNone/>
            </a:pPr>
            <a:endParaRPr lang="en-US" sz="1800" dirty="0" smtClean="0">
              <a:solidFill>
                <a:schemeClr val="accent2"/>
              </a:solidFill>
              <a:latin typeface="Arial" charset="0"/>
              <a:cs typeface="Times New Roman" pitchFamily="18" charset="0"/>
            </a:endParaRPr>
          </a:p>
        </p:txBody>
      </p:sp>
      <p:sp>
        <p:nvSpPr>
          <p:cNvPr id="2051" name="Text Box 3"/>
          <p:cNvSpPr txBox="1">
            <a:spLocks noChangeArrowheads="1"/>
          </p:cNvSpPr>
          <p:nvPr/>
        </p:nvSpPr>
        <p:spPr bwMode="auto">
          <a:xfrm>
            <a:off x="152400" y="711200"/>
            <a:ext cx="6858000" cy="523220"/>
          </a:xfrm>
          <a:prstGeom prst="rect">
            <a:avLst/>
          </a:prstGeom>
          <a:noFill/>
          <a:ln w="9525">
            <a:noFill/>
            <a:miter lim="800000"/>
            <a:headEnd/>
            <a:tailEnd/>
          </a:ln>
        </p:spPr>
        <p:txBody>
          <a:bodyPr>
            <a:spAutoFit/>
          </a:bodyPr>
          <a:lstStyle/>
          <a:p>
            <a:pPr>
              <a:spcBef>
                <a:spcPct val="50000"/>
              </a:spcBef>
            </a:pPr>
            <a:r>
              <a:rPr lang="en-US" sz="2800" b="1" dirty="0">
                <a:latin typeface="+mj-lt"/>
              </a:rPr>
              <a:t>Objectives</a:t>
            </a:r>
          </a:p>
        </p:txBody>
      </p:sp>
      <p:pic>
        <p:nvPicPr>
          <p:cNvPr id="5" name="Picture 4" descr="ssdnlogo.png"/>
          <p:cNvPicPr>
            <a:picLocks noChangeAspect="1"/>
          </p:cNvPicPr>
          <p:nvPr/>
        </p:nvPicPr>
        <p:blipFill>
          <a:blip r:embed="rId5"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6"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52400" y="711200"/>
            <a:ext cx="7391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Implementing </a:t>
            </a:r>
            <a:r>
              <a:rPr lang="en-US" sz="2800" b="1" dirty="0" smtClean="0">
                <a:latin typeface="+mj-lt"/>
                <a:cs typeface="Times New Roman" pitchFamily="18" charset="0"/>
              </a:rPr>
              <a:t>Threads</a:t>
            </a:r>
            <a:endParaRPr lang="en-US" sz="2800" b="1" dirty="0">
              <a:latin typeface="+mj-lt"/>
            </a:endParaRPr>
          </a:p>
        </p:txBody>
      </p:sp>
      <p:sp>
        <p:nvSpPr>
          <p:cNvPr id="6147" name="Rectangle 3"/>
          <p:cNvSpPr>
            <a:spLocks noGrp="1" noChangeArrowheads="1"/>
          </p:cNvSpPr>
          <p:nvPr>
            <p:ph type="body" idx="1"/>
          </p:nvPr>
        </p:nvSpPr>
        <p:spPr bwMode="auto">
          <a:xfrm>
            <a:off x="1525588" y="1598613"/>
            <a:ext cx="7313612" cy="2744787"/>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buFontTx/>
              <a:buBlip>
                <a:blip r:embed="rId3"/>
              </a:buBlip>
            </a:pPr>
            <a:r>
              <a:rPr lang="en-US" sz="2000" dirty="0" smtClean="0">
                <a:latin typeface="Arial" charset="0"/>
                <a:cs typeface="Times New Roman" pitchFamily="18" charset="0"/>
              </a:rPr>
              <a:t>Thread is the basic unit to which an operating system allocates processor time. It is an independent execution path within a program.</a:t>
            </a:r>
          </a:p>
          <a:p>
            <a:pPr>
              <a:buFontTx/>
              <a:buBlip>
                <a:blip r:embed="rId3"/>
              </a:buBlip>
            </a:pPr>
            <a:r>
              <a:rPr lang="en-US" sz="2000" dirty="0" smtClean="0">
                <a:latin typeface="Arial" charset="0"/>
                <a:cs typeface="Times New Roman" pitchFamily="18" charset="0"/>
              </a:rPr>
              <a:t>You can perform multiple tasks at the same time by using threads in the program. </a:t>
            </a:r>
          </a:p>
          <a:p>
            <a:pPr>
              <a:buFontTx/>
              <a:buBlip>
                <a:blip r:embed="rId3"/>
              </a:buBlip>
            </a:pPr>
            <a:r>
              <a:rPr lang="en-US" sz="2000" dirty="0" smtClean="0">
                <a:latin typeface="Arial" charset="0"/>
                <a:cs typeface="Times New Roman" pitchFamily="18" charset="0"/>
              </a:rPr>
              <a:t>A process that is executed using one thread is known as a single-threaded process. </a:t>
            </a:r>
          </a:p>
          <a:p>
            <a:pPr>
              <a:buFontTx/>
              <a:buBlip>
                <a:blip r:embed="rId3"/>
              </a:buBlip>
            </a:pPr>
            <a:r>
              <a:rPr lang="en-US" sz="2000" dirty="0" smtClean="0">
                <a:latin typeface="Arial" charset="0"/>
                <a:cs typeface="Times New Roman" pitchFamily="18" charset="0"/>
              </a:rPr>
              <a:t>The following figure shows a single-threaded process.</a:t>
            </a:r>
          </a:p>
        </p:txBody>
      </p:sp>
      <p:pic>
        <p:nvPicPr>
          <p:cNvPr id="6148" name="Picture 4"/>
          <p:cNvPicPr>
            <a:picLocks noChangeAspect="1" noChangeArrowheads="1"/>
          </p:cNvPicPr>
          <p:nvPr/>
        </p:nvPicPr>
        <p:blipFill>
          <a:blip r:embed="rId4" cstate="print"/>
          <a:srcRect/>
          <a:stretch>
            <a:fillRect/>
          </a:stretch>
        </p:blipFill>
        <p:spPr bwMode="auto">
          <a:xfrm>
            <a:off x="3048000" y="4648200"/>
            <a:ext cx="3733800" cy="838200"/>
          </a:xfrm>
          <a:prstGeom prst="rect">
            <a:avLst/>
          </a:prstGeom>
          <a:noFill/>
          <a:ln w="9525">
            <a:noFill/>
            <a:miter lim="800000"/>
            <a:headEnd/>
            <a:tailEnd/>
          </a:ln>
        </p:spPr>
      </p:pic>
      <p:pic>
        <p:nvPicPr>
          <p:cNvPr id="6" name="Picture 5" descr="ssdnlogo.png"/>
          <p:cNvPicPr>
            <a:picLocks noChangeAspect="1"/>
          </p:cNvPicPr>
          <p:nvPr/>
        </p:nvPicPr>
        <p:blipFill>
          <a:blip r:embed="rId5"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7" name="Picture 6" descr="ms_Learning_b-large"/>
          <p:cNvPicPr>
            <a:picLocks noChangeAspect="1" noChangeArrowheads="1"/>
          </p:cNvPicPr>
          <p:nvPr/>
        </p:nvPicPr>
        <p:blipFill>
          <a:blip r:embed="rId6"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8" name="Rectangle 7"/>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smtClean="0">
                <a:latin typeface="Arial" charset="0"/>
                <a:cs typeface="Times New Roman" pitchFamily="18" charset="0"/>
              </a:rPr>
              <a:t>In a multithreaded application, when threads need to share data with each other, the application should ensure that one thread does not change the data used by the other thread.</a:t>
            </a:r>
          </a:p>
        </p:txBody>
      </p:sp>
      <p:sp>
        <p:nvSpPr>
          <p:cNvPr id="3075" name="Text Box 3"/>
          <p:cNvSpPr txBox="1">
            <a:spLocks noChangeArrowheads="1"/>
          </p:cNvSpPr>
          <p:nvPr/>
        </p:nvSpPr>
        <p:spPr bwMode="auto">
          <a:xfrm>
            <a:off x="153988" y="712788"/>
            <a:ext cx="87630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Using Synchronization in Threads</a:t>
            </a:r>
          </a:p>
        </p:txBody>
      </p:sp>
      <p:pic>
        <p:nvPicPr>
          <p:cNvPr id="3076" name="Picture 6" descr="JBIZ044.WMF"/>
          <p:cNvPicPr>
            <a:picLocks noChangeAspect="1"/>
          </p:cNvPicPr>
          <p:nvPr/>
        </p:nvPicPr>
        <p:blipFill>
          <a:blip r:embed="rId4" cstate="print"/>
          <a:srcRect/>
          <a:stretch>
            <a:fillRect/>
          </a:stretch>
        </p:blipFill>
        <p:spPr bwMode="auto">
          <a:xfrm>
            <a:off x="2590800" y="3581400"/>
            <a:ext cx="1731963" cy="2514600"/>
          </a:xfrm>
          <a:prstGeom prst="rect">
            <a:avLst/>
          </a:prstGeom>
          <a:noFill/>
          <a:ln w="9525">
            <a:noFill/>
            <a:miter lim="800000"/>
            <a:headEnd/>
            <a:tailEnd/>
          </a:ln>
        </p:spPr>
      </p:pic>
      <p:sp>
        <p:nvSpPr>
          <p:cNvPr id="8" name="Rectangular Callout 7"/>
          <p:cNvSpPr/>
          <p:nvPr/>
        </p:nvSpPr>
        <p:spPr>
          <a:xfrm>
            <a:off x="4267200" y="3429000"/>
            <a:ext cx="3124200" cy="762000"/>
          </a:xfrm>
          <a:prstGeom prst="wedgeRectCallout">
            <a:avLst>
              <a:gd name="adj1" fmla="val -65394"/>
              <a:gd name="adj2" fmla="val 56366"/>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8" name="TextBox 8"/>
          <p:cNvSpPr txBox="1">
            <a:spLocks noChangeArrowheads="1"/>
          </p:cNvSpPr>
          <p:nvPr/>
        </p:nvSpPr>
        <p:spPr bwMode="auto">
          <a:xfrm>
            <a:off x="4267200" y="3406775"/>
            <a:ext cx="3124200" cy="708025"/>
          </a:xfrm>
          <a:prstGeom prst="rect">
            <a:avLst/>
          </a:prstGeom>
          <a:noFill/>
          <a:ln w="9525">
            <a:noFill/>
            <a:miter lim="800000"/>
            <a:headEnd/>
            <a:tailEnd/>
          </a:ln>
        </p:spPr>
        <p:txBody>
          <a:bodyPr>
            <a:spAutoFit/>
          </a:bodyPr>
          <a:lstStyle/>
          <a:p>
            <a:r>
              <a:rPr lang="en-US" sz="2000">
                <a:solidFill>
                  <a:srgbClr val="C00000"/>
                </a:solidFill>
                <a:latin typeface="Arial" charset="0"/>
                <a:cs typeface="Arial" charset="0"/>
              </a:rPr>
              <a:t>Let us take an example to understand this.</a:t>
            </a:r>
          </a:p>
        </p:txBody>
      </p:sp>
      <p:pic>
        <p:nvPicPr>
          <p:cNvPr id="9" name="Picture 8" descr="ssdnlogo.png"/>
          <p:cNvPicPr>
            <a:picLocks noChangeAspect="1"/>
          </p:cNvPicPr>
          <p:nvPr/>
        </p:nvPicPr>
        <p:blipFill>
          <a:blip r:embed="rId5"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10" name="Picture 9" descr="ms_Learning_b-large"/>
          <p:cNvPicPr>
            <a:picLocks noChangeAspect="1" noChangeArrowheads="1"/>
          </p:cNvPicPr>
          <p:nvPr/>
        </p:nvPicPr>
        <p:blipFill>
          <a:blip r:embed="rId6"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11" name="Rectangle 10"/>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bwMode="auto">
          <a:xfrm>
            <a:off x="1524000" y="1600200"/>
            <a:ext cx="7313613" cy="45704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smtClean="0">
                <a:latin typeface="Arial" charset="0"/>
                <a:cs typeface="Times New Roman" pitchFamily="18" charset="0"/>
              </a:rPr>
              <a:t>The following figure shows two threads accessing the data of a file at the same time.</a:t>
            </a:r>
          </a:p>
        </p:txBody>
      </p:sp>
      <p:sp>
        <p:nvSpPr>
          <p:cNvPr id="4099" name="Text Box 3"/>
          <p:cNvSpPr txBox="1">
            <a:spLocks noChangeArrowheads="1"/>
          </p:cNvSpPr>
          <p:nvPr/>
        </p:nvSpPr>
        <p:spPr bwMode="auto">
          <a:xfrm>
            <a:off x="153988" y="712788"/>
            <a:ext cx="87630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Using Synchronization in </a:t>
            </a:r>
            <a:r>
              <a:rPr lang="en-US" sz="2800" b="1" dirty="0" smtClean="0">
                <a:latin typeface="+mj-lt"/>
                <a:cs typeface="Times New Roman" pitchFamily="18" charset="0"/>
              </a:rPr>
              <a:t>Threads</a:t>
            </a:r>
            <a:endParaRPr lang="en-US" sz="2800" b="1" dirty="0">
              <a:latin typeface="+mj-lt"/>
              <a:cs typeface="Times New Roman" pitchFamily="18" charset="0"/>
            </a:endParaRPr>
          </a:p>
        </p:txBody>
      </p:sp>
      <p:pic>
        <p:nvPicPr>
          <p:cNvPr id="4100" name="Picture 2"/>
          <p:cNvPicPr>
            <a:picLocks noChangeAspect="1" noChangeArrowheads="1"/>
          </p:cNvPicPr>
          <p:nvPr/>
        </p:nvPicPr>
        <p:blipFill>
          <a:blip r:embed="rId4" cstate="print"/>
          <a:srcRect/>
          <a:stretch>
            <a:fillRect/>
          </a:stretch>
        </p:blipFill>
        <p:spPr bwMode="auto">
          <a:xfrm>
            <a:off x="1828800" y="2667000"/>
            <a:ext cx="6916738" cy="2743200"/>
          </a:xfrm>
          <a:prstGeom prst="rect">
            <a:avLst/>
          </a:prstGeom>
          <a:noFill/>
          <a:ln w="9525">
            <a:noFill/>
            <a:miter lim="800000"/>
            <a:headEnd/>
            <a:tailEnd/>
          </a:ln>
        </p:spPr>
      </p:pic>
      <p:grpSp>
        <p:nvGrpSpPr>
          <p:cNvPr id="2" name="Group 13"/>
          <p:cNvGrpSpPr>
            <a:grpSpLocks/>
          </p:cNvGrpSpPr>
          <p:nvPr/>
        </p:nvGrpSpPr>
        <p:grpSpPr bwMode="auto">
          <a:xfrm>
            <a:off x="2895600" y="5486400"/>
            <a:ext cx="4724400" cy="708025"/>
            <a:chOff x="2895600" y="5486400"/>
            <a:chExt cx="4724400" cy="707886"/>
          </a:xfrm>
        </p:grpSpPr>
        <p:grpSp>
          <p:nvGrpSpPr>
            <p:cNvPr id="3" name="Group 11"/>
            <p:cNvGrpSpPr>
              <a:grpSpLocks/>
            </p:cNvGrpSpPr>
            <p:nvPr/>
          </p:nvGrpSpPr>
          <p:grpSpPr bwMode="auto">
            <a:xfrm>
              <a:off x="2895600" y="5486400"/>
              <a:ext cx="762000" cy="707886"/>
              <a:chOff x="2895600" y="5486400"/>
              <a:chExt cx="762000" cy="707886"/>
            </a:xfrm>
          </p:grpSpPr>
          <p:sp>
            <p:nvSpPr>
              <p:cNvPr id="10" name="Isosceles Triangle 9"/>
              <p:cNvSpPr/>
              <p:nvPr/>
            </p:nvSpPr>
            <p:spPr>
              <a:xfrm>
                <a:off x="2895600" y="5486400"/>
                <a:ext cx="762000" cy="609480"/>
              </a:xfrm>
              <a:prstGeom prst="triangl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06" name="TextBox 10"/>
              <p:cNvSpPr txBox="1">
                <a:spLocks noChangeArrowheads="1"/>
              </p:cNvSpPr>
              <p:nvPr/>
            </p:nvSpPr>
            <p:spPr bwMode="auto">
              <a:xfrm>
                <a:off x="3124200" y="5486400"/>
                <a:ext cx="381000" cy="707886"/>
              </a:xfrm>
              <a:prstGeom prst="rect">
                <a:avLst/>
              </a:prstGeom>
              <a:noFill/>
              <a:ln w="9525">
                <a:noFill/>
                <a:miter lim="800000"/>
                <a:headEnd/>
                <a:tailEnd/>
              </a:ln>
            </p:spPr>
            <p:txBody>
              <a:bodyPr>
                <a:spAutoFit/>
              </a:bodyPr>
              <a:lstStyle/>
              <a:p>
                <a:r>
                  <a:rPr lang="en-US" sz="4000" b="1"/>
                  <a:t>!</a:t>
                </a:r>
              </a:p>
            </p:txBody>
          </p:sp>
        </p:grpSp>
        <p:sp>
          <p:nvSpPr>
            <p:cNvPr id="4104" name="TextBox 12"/>
            <p:cNvSpPr txBox="1">
              <a:spLocks noChangeArrowheads="1"/>
            </p:cNvSpPr>
            <p:nvPr/>
          </p:nvSpPr>
          <p:spPr bwMode="auto">
            <a:xfrm>
              <a:off x="3810000" y="5715000"/>
              <a:ext cx="3810000" cy="400110"/>
            </a:xfrm>
            <a:prstGeom prst="rect">
              <a:avLst/>
            </a:prstGeom>
            <a:noFill/>
            <a:ln w="9525">
              <a:noFill/>
              <a:miter lim="800000"/>
              <a:headEnd/>
              <a:tailEnd/>
            </a:ln>
          </p:spPr>
          <p:txBody>
            <a:bodyPr>
              <a:spAutoFit/>
            </a:bodyPr>
            <a:lstStyle/>
            <a:p>
              <a:r>
                <a:rPr lang="en-US" sz="2000">
                  <a:solidFill>
                    <a:srgbClr val="C00000"/>
                  </a:solidFill>
                  <a:latin typeface="Arial" charset="0"/>
                  <a:cs typeface="Arial" charset="0"/>
                </a:rPr>
                <a:t>The data might get corrupted.</a:t>
              </a:r>
            </a:p>
          </p:txBody>
        </p:sp>
      </p:grpSp>
      <p:pic>
        <p:nvPicPr>
          <p:cNvPr id="11" name="Picture 10" descr="ssdnlogo.png"/>
          <p:cNvPicPr>
            <a:picLocks noChangeAspect="1"/>
          </p:cNvPicPr>
          <p:nvPr/>
        </p:nvPicPr>
        <p:blipFill>
          <a:blip r:embed="rId5"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12" name="Picture 11" descr="ms_Learning_b-large"/>
          <p:cNvPicPr>
            <a:picLocks noChangeAspect="1" noChangeArrowheads="1"/>
          </p:cNvPicPr>
          <p:nvPr/>
        </p:nvPicPr>
        <p:blipFill>
          <a:blip r:embed="rId6"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13" name="Rectangle 12"/>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smtClean="0">
                <a:latin typeface="Arial" charset="0"/>
                <a:cs typeface="Times New Roman" pitchFamily="18" charset="0"/>
              </a:rPr>
              <a:t>Synchronization of threads ensures that if two or more threads need to access a shared resource then that resource is used by only one thread at a time. </a:t>
            </a:r>
          </a:p>
          <a:p>
            <a:pPr eaLnBrk="1" hangingPunct="1">
              <a:buFontTx/>
              <a:buBlip>
                <a:blip r:embed="rId3"/>
              </a:buBlip>
            </a:pPr>
            <a:r>
              <a:rPr lang="en-US" sz="2000" dirty="0" smtClean="0">
                <a:latin typeface="Arial" charset="0"/>
                <a:cs typeface="Times New Roman" pitchFamily="18" charset="0"/>
              </a:rPr>
              <a:t>You can synchronize your code using the </a:t>
            </a:r>
            <a:r>
              <a:rPr lang="en-US" sz="2000" dirty="0" smtClean="0">
                <a:latin typeface="Courier New" pitchFamily="49" charset="0"/>
                <a:cs typeface="Times New Roman" pitchFamily="18" charset="0"/>
              </a:rPr>
              <a:t>synchronized</a:t>
            </a:r>
            <a:r>
              <a:rPr lang="en-US" sz="2000" dirty="0" smtClean="0">
                <a:latin typeface="Arial" charset="0"/>
                <a:cs typeface="Times New Roman" pitchFamily="18" charset="0"/>
              </a:rPr>
              <a:t> keyword.</a:t>
            </a:r>
          </a:p>
          <a:p>
            <a:pPr eaLnBrk="1" hangingPunct="1">
              <a:buFontTx/>
              <a:buBlip>
                <a:blip r:embed="rId3"/>
              </a:buBlip>
            </a:pPr>
            <a:r>
              <a:rPr lang="en-US" sz="2000" dirty="0" smtClean="0">
                <a:latin typeface="Arial" charset="0"/>
                <a:cs typeface="Times New Roman" pitchFamily="18" charset="0"/>
              </a:rPr>
              <a:t>Synchronization is based on the concept of monitoring.</a:t>
            </a:r>
          </a:p>
          <a:p>
            <a:pPr eaLnBrk="1" hangingPunct="1">
              <a:buFontTx/>
              <a:buBlip>
                <a:blip r:embed="rId3"/>
              </a:buBlip>
            </a:pPr>
            <a:r>
              <a:rPr lang="en-US" sz="2000" dirty="0" smtClean="0">
                <a:latin typeface="Arial" charset="0"/>
                <a:cs typeface="Times New Roman" pitchFamily="18" charset="0"/>
              </a:rPr>
              <a:t>A monitor is an object that is used as a lock to the data members and methods of a class.</a:t>
            </a:r>
          </a:p>
          <a:p>
            <a:pPr eaLnBrk="1" hangingPunct="1">
              <a:buFontTx/>
              <a:buBlip>
                <a:blip r:embed="rId3"/>
              </a:buBlip>
            </a:pPr>
            <a:r>
              <a:rPr lang="en-US" sz="2000" dirty="0" smtClean="0">
                <a:latin typeface="Arial" charset="0"/>
                <a:cs typeface="Times New Roman" pitchFamily="18" charset="0"/>
              </a:rPr>
              <a:t>When a thread gets a lock, it is said to have entered the monitor.</a:t>
            </a:r>
          </a:p>
          <a:p>
            <a:pPr eaLnBrk="1" hangingPunct="1">
              <a:buFontTx/>
              <a:buBlip>
                <a:blip r:embed="rId3"/>
              </a:buBlip>
            </a:pPr>
            <a:r>
              <a:rPr lang="en-US" sz="2000" dirty="0" smtClean="0">
                <a:latin typeface="Arial" charset="0"/>
                <a:cs typeface="Times New Roman" pitchFamily="18" charset="0"/>
              </a:rPr>
              <a:t>When a thread is within a synchronized method, all the other threads that try to call the method on the same instance have to wait.</a:t>
            </a:r>
          </a:p>
          <a:p>
            <a:pPr eaLnBrk="1" hangingPunct="1">
              <a:buFontTx/>
              <a:buBlip>
                <a:blip r:embed="rId3"/>
              </a:buBlip>
            </a:pPr>
            <a:endParaRPr lang="en-US" sz="2000" dirty="0" smtClean="0">
              <a:solidFill>
                <a:schemeClr val="accent2"/>
              </a:solidFill>
              <a:latin typeface="Arial" charset="0"/>
              <a:cs typeface="Times New Roman" pitchFamily="18" charset="0"/>
            </a:endParaRPr>
          </a:p>
        </p:txBody>
      </p:sp>
      <p:sp>
        <p:nvSpPr>
          <p:cNvPr id="5123" name="Text Box 3"/>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Synchronizing Threads </a:t>
            </a:r>
          </a:p>
        </p:txBody>
      </p:sp>
      <p:pic>
        <p:nvPicPr>
          <p:cNvPr id="5" name="Picture 4" descr="ssdnlogo.png"/>
          <p:cNvPicPr>
            <a:picLocks noChangeAspect="1"/>
          </p:cNvPicPr>
          <p:nvPr/>
        </p:nvPicPr>
        <p:blipFill>
          <a:blip r:embed="rId4"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5"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bwMode="auto">
          <a:xfrm>
            <a:off x="1524000" y="1600200"/>
            <a:ext cx="7313613" cy="45704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smtClean="0">
                <a:latin typeface="Arial" charset="0"/>
                <a:cs typeface="Times New Roman" pitchFamily="18" charset="0"/>
              </a:rPr>
              <a:t>The following figure shows thread synchronization.</a:t>
            </a:r>
          </a:p>
        </p:txBody>
      </p:sp>
      <p:sp>
        <p:nvSpPr>
          <p:cNvPr id="7171" name="Text Box 3"/>
          <p:cNvSpPr txBox="1">
            <a:spLocks noChangeArrowheads="1"/>
          </p:cNvSpPr>
          <p:nvPr/>
        </p:nvSpPr>
        <p:spPr bwMode="auto">
          <a:xfrm>
            <a:off x="153988" y="712788"/>
            <a:ext cx="87630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Synchronizing </a:t>
            </a:r>
            <a:r>
              <a:rPr lang="en-US" sz="2800" b="1" dirty="0" smtClean="0">
                <a:latin typeface="+mj-lt"/>
                <a:cs typeface="Times New Roman" pitchFamily="18" charset="0"/>
              </a:rPr>
              <a:t>Threads</a:t>
            </a:r>
            <a:endParaRPr lang="en-US" sz="2800" b="1" dirty="0">
              <a:latin typeface="+mj-lt"/>
              <a:cs typeface="Times New Roman" pitchFamily="18" charset="0"/>
            </a:endParaRPr>
          </a:p>
        </p:txBody>
      </p:sp>
      <p:pic>
        <p:nvPicPr>
          <p:cNvPr id="7172" name="Picture 15" descr="timers.jpg"/>
          <p:cNvPicPr>
            <a:picLocks noChangeAspect="1"/>
          </p:cNvPicPr>
          <p:nvPr/>
        </p:nvPicPr>
        <p:blipFill>
          <a:blip r:embed="rId4" cstate="print"/>
          <a:srcRect/>
          <a:stretch>
            <a:fillRect/>
          </a:stretch>
        </p:blipFill>
        <p:spPr bwMode="auto">
          <a:xfrm>
            <a:off x="2057400" y="2743200"/>
            <a:ext cx="6883400" cy="2943225"/>
          </a:xfrm>
          <a:prstGeom prst="rect">
            <a:avLst/>
          </a:prstGeom>
          <a:noFill/>
          <a:ln w="9525">
            <a:noFill/>
            <a:miter lim="800000"/>
            <a:headEnd/>
            <a:tailEnd/>
          </a:ln>
        </p:spPr>
      </p:pic>
      <p:pic>
        <p:nvPicPr>
          <p:cNvPr id="7173" name="Picture 14" descr="acadietimer_1644.gif"/>
          <p:cNvPicPr>
            <a:picLocks noChangeAspect="1"/>
          </p:cNvPicPr>
          <p:nvPr/>
        </p:nvPicPr>
        <p:blipFill>
          <a:blip r:embed="rId5" cstate="print"/>
          <a:srcRect/>
          <a:stretch>
            <a:fillRect/>
          </a:stretch>
        </p:blipFill>
        <p:spPr bwMode="auto">
          <a:xfrm>
            <a:off x="1600200" y="2743200"/>
            <a:ext cx="838200" cy="838200"/>
          </a:xfrm>
          <a:prstGeom prst="rect">
            <a:avLst/>
          </a:prstGeom>
          <a:noFill/>
          <a:ln w="9525">
            <a:noFill/>
            <a:miter lim="800000"/>
            <a:headEnd/>
            <a:tailEnd/>
          </a:ln>
        </p:spPr>
      </p:pic>
      <p:pic>
        <p:nvPicPr>
          <p:cNvPr id="7" name="Picture 6" descr="ssdnlogo.png"/>
          <p:cNvPicPr>
            <a:picLocks noChangeAspect="1"/>
          </p:cNvPicPr>
          <p:nvPr/>
        </p:nvPicPr>
        <p:blipFill>
          <a:blip r:embed="rId6"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8" name="Picture 7" descr="ms_Learning_b-large"/>
          <p:cNvPicPr>
            <a:picLocks noChangeAspect="1" noChangeArrowheads="1"/>
          </p:cNvPicPr>
          <p:nvPr/>
        </p:nvPicPr>
        <p:blipFill>
          <a:blip r:embed="rId7"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9" name="Rectangle 8"/>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smtClean="0">
                <a:latin typeface="Arial" charset="0"/>
                <a:cs typeface="Times New Roman" pitchFamily="18" charset="0"/>
              </a:rPr>
              <a:t>The following figure shows synchronization among threads.</a:t>
            </a:r>
          </a:p>
        </p:txBody>
      </p:sp>
      <p:sp>
        <p:nvSpPr>
          <p:cNvPr id="8195" name="Text Box 3"/>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Synchronizing </a:t>
            </a:r>
            <a:r>
              <a:rPr lang="en-US" sz="2800" b="1" dirty="0" smtClean="0">
                <a:latin typeface="+mj-lt"/>
                <a:cs typeface="Times New Roman" pitchFamily="18" charset="0"/>
              </a:rPr>
              <a:t>Threads</a:t>
            </a:r>
            <a:endParaRPr lang="en-US" sz="2800" b="1" dirty="0">
              <a:latin typeface="+mj-lt"/>
              <a:cs typeface="Times New Roman" pitchFamily="18" charset="0"/>
            </a:endParaRPr>
          </a:p>
        </p:txBody>
      </p:sp>
      <p:pic>
        <p:nvPicPr>
          <p:cNvPr id="8196" name="Picture 5" descr="threadSync"/>
          <p:cNvPicPr>
            <a:picLocks noChangeAspect="1" noChangeArrowheads="1"/>
          </p:cNvPicPr>
          <p:nvPr/>
        </p:nvPicPr>
        <p:blipFill>
          <a:blip r:embed="rId4" cstate="print"/>
          <a:srcRect/>
          <a:stretch>
            <a:fillRect/>
          </a:stretch>
        </p:blipFill>
        <p:spPr bwMode="auto">
          <a:xfrm>
            <a:off x="2667000" y="2149475"/>
            <a:ext cx="4038600" cy="4325938"/>
          </a:xfrm>
          <a:prstGeom prst="rect">
            <a:avLst/>
          </a:prstGeom>
          <a:noFill/>
          <a:ln w="9525">
            <a:noFill/>
            <a:miter lim="800000"/>
            <a:headEnd/>
            <a:tailEnd/>
          </a:ln>
        </p:spPr>
      </p:pic>
      <p:pic>
        <p:nvPicPr>
          <p:cNvPr id="6" name="Picture 5" descr="ssdnlogo.png"/>
          <p:cNvPicPr>
            <a:picLocks noChangeAspect="1"/>
          </p:cNvPicPr>
          <p:nvPr/>
        </p:nvPicPr>
        <p:blipFill>
          <a:blip r:embed="rId5"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7" name="Picture 6" descr="ms_Learning_b-large"/>
          <p:cNvPicPr>
            <a:picLocks noChangeAspect="1" noChangeArrowheads="1"/>
          </p:cNvPicPr>
          <p:nvPr/>
        </p:nvPicPr>
        <p:blipFill>
          <a:blip r:embed="rId6"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8" name="Rectangle 7"/>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Synchronizing </a:t>
            </a:r>
            <a:r>
              <a:rPr lang="en-US" sz="2800" b="1" dirty="0" smtClean="0">
                <a:latin typeface="+mj-lt"/>
                <a:cs typeface="Times New Roman" pitchFamily="18" charset="0"/>
              </a:rPr>
              <a:t>Threads</a:t>
            </a:r>
            <a:endParaRPr lang="en-US" sz="2800" b="1" dirty="0">
              <a:latin typeface="+mj-lt"/>
              <a:cs typeface="Times New Roman" pitchFamily="18" charset="0"/>
            </a:endParaRPr>
          </a:p>
        </p:txBody>
      </p:sp>
      <p:sp>
        <p:nvSpPr>
          <p:cNvPr id="11267" name="Rectangle 3"/>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smtClean="0">
                <a:latin typeface="Arial" charset="0"/>
                <a:cs typeface="Times New Roman" pitchFamily="18" charset="0"/>
              </a:rPr>
              <a:t>The following code locks the </a:t>
            </a:r>
            <a:r>
              <a:rPr lang="en-US" sz="2000" dirty="0" err="1" smtClean="0">
                <a:latin typeface="Courier New" pitchFamily="49" charset="0"/>
                <a:cs typeface="Courier New" pitchFamily="49" charset="0"/>
              </a:rPr>
              <a:t>WriteData</a:t>
            </a:r>
            <a:r>
              <a:rPr lang="en-US" sz="2000" dirty="0" smtClean="0">
                <a:latin typeface="Courier New" pitchFamily="49" charset="0"/>
                <a:cs typeface="Courier New" pitchFamily="49" charset="0"/>
              </a:rPr>
              <a:t>()</a:t>
            </a:r>
            <a:r>
              <a:rPr lang="en-US" sz="2000" dirty="0" smtClean="0">
                <a:latin typeface="Arial" charset="0"/>
                <a:cs typeface="Times New Roman" pitchFamily="18" charset="0"/>
              </a:rPr>
              <a:t> method by using the </a:t>
            </a:r>
            <a:r>
              <a:rPr lang="en-US" sz="2000" dirty="0" err="1" smtClean="0">
                <a:latin typeface="Courier New" pitchFamily="49" charset="0"/>
                <a:cs typeface="Courier New" pitchFamily="49" charset="0"/>
              </a:rPr>
              <a:t>Monitor.Enter</a:t>
            </a:r>
            <a:r>
              <a:rPr lang="en-US" sz="2000" dirty="0" smtClean="0">
                <a:latin typeface="Courier New" pitchFamily="49" charset="0"/>
                <a:cs typeface="Courier New" pitchFamily="49" charset="0"/>
              </a:rPr>
              <a:t>()</a:t>
            </a:r>
            <a:r>
              <a:rPr lang="en-US" sz="2000" dirty="0" smtClean="0">
                <a:latin typeface="Arial" charset="0"/>
                <a:cs typeface="Times New Roman" pitchFamily="18" charset="0"/>
              </a:rPr>
              <a:t> method: </a:t>
            </a:r>
          </a:p>
          <a:p>
            <a:pPr eaLnBrk="1" hangingPunct="1">
              <a:buFontTx/>
              <a:buNone/>
            </a:pPr>
            <a:r>
              <a:rPr lang="en-US" sz="2000" dirty="0" smtClean="0">
                <a:latin typeface="Arial" charset="0"/>
                <a:cs typeface="Times New Roman" pitchFamily="18" charset="0"/>
              </a:rPr>
              <a:t>	</a:t>
            </a:r>
            <a:r>
              <a:rPr lang="en-US" sz="1600" dirty="0" smtClean="0">
                <a:latin typeface="Courier New" pitchFamily="49" charset="0"/>
                <a:cs typeface="Courier New" pitchFamily="49" charset="0"/>
              </a:rPr>
              <a:t>using System;</a:t>
            </a:r>
          </a:p>
          <a:p>
            <a:pPr eaLnBrk="1" hangingPunct="1">
              <a:buFontTx/>
              <a:buNone/>
            </a:pPr>
            <a:r>
              <a:rPr lang="en-US" sz="1600" dirty="0" smtClean="0">
                <a:latin typeface="Courier New" pitchFamily="49" charset="0"/>
                <a:cs typeface="Courier New" pitchFamily="49" charset="0"/>
              </a:rPr>
              <a:t>	using </a:t>
            </a:r>
            <a:r>
              <a:rPr lang="en-US" sz="1600" dirty="0" err="1" smtClean="0">
                <a:latin typeface="Courier New" pitchFamily="49" charset="0"/>
                <a:cs typeface="Courier New" pitchFamily="49" charset="0"/>
              </a:rPr>
              <a:t>System.Threading</a:t>
            </a:r>
            <a:r>
              <a:rPr lang="en-US" sz="1600" dirty="0" smtClean="0">
                <a:latin typeface="Courier New" pitchFamily="49" charset="0"/>
                <a:cs typeface="Courier New" pitchFamily="49" charset="0"/>
              </a:rPr>
              <a:t>;</a:t>
            </a:r>
          </a:p>
          <a:p>
            <a:pPr eaLnBrk="1" hangingPunct="1">
              <a:buFontTx/>
              <a:buNone/>
            </a:pPr>
            <a:r>
              <a:rPr lang="en-US" sz="1600" dirty="0" smtClean="0">
                <a:latin typeface="Courier New" pitchFamily="49" charset="0"/>
                <a:cs typeface="Courier New" pitchFamily="49" charset="0"/>
              </a:rPr>
              <a:t>	namespace </a:t>
            </a:r>
            <a:r>
              <a:rPr lang="en-US" sz="1600" dirty="0" err="1" smtClean="0">
                <a:latin typeface="Courier New" pitchFamily="49" charset="0"/>
                <a:cs typeface="Courier New" pitchFamily="49" charset="0"/>
              </a:rPr>
              <a:t>ThreadExample</a:t>
            </a:r>
            <a:endParaRPr lang="en-US" sz="1600" dirty="0" smtClean="0">
              <a:latin typeface="Courier New" pitchFamily="49" charset="0"/>
              <a:cs typeface="Courier New" pitchFamily="49" charset="0"/>
            </a:endParaRP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class </a:t>
            </a:r>
            <a:r>
              <a:rPr lang="en-US" sz="1600" dirty="0" err="1" smtClean="0">
                <a:latin typeface="Courier New" pitchFamily="49" charset="0"/>
                <a:cs typeface="Courier New" pitchFamily="49" charset="0"/>
              </a:rPr>
              <a:t>FileAccess</a:t>
            </a:r>
            <a:endParaRPr lang="en-US" sz="1600" dirty="0" smtClean="0">
              <a:latin typeface="Courier New" pitchFamily="49" charset="0"/>
              <a:cs typeface="Courier New" pitchFamily="49" charset="0"/>
            </a:endParaRP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public void </a:t>
            </a:r>
            <a:r>
              <a:rPr lang="en-US" sz="1600" dirty="0" err="1" smtClean="0">
                <a:latin typeface="Courier New" pitchFamily="49" charset="0"/>
                <a:cs typeface="Courier New" pitchFamily="49" charset="0"/>
              </a:rPr>
              <a:t>WriteData</a:t>
            </a:r>
            <a:r>
              <a:rPr lang="en-US" sz="1600" dirty="0" smtClean="0">
                <a:latin typeface="Courier New" pitchFamily="49" charset="0"/>
                <a:cs typeface="Courier New" pitchFamily="49" charset="0"/>
              </a:rPr>
              <a:t>(string Data)</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Monitor.Enter</a:t>
            </a:r>
            <a:r>
              <a:rPr lang="en-US" sz="1600" dirty="0" smtClean="0">
                <a:latin typeface="Courier New" pitchFamily="49" charset="0"/>
                <a:cs typeface="Courier New" pitchFamily="49" charset="0"/>
              </a:rPr>
              <a:t>(this);</a:t>
            </a:r>
          </a:p>
          <a:p>
            <a:pPr eaLnBrk="1" hangingPunct="1">
              <a:buFontTx/>
              <a:buNone/>
            </a:pPr>
            <a:r>
              <a:rPr lang="en-US" sz="1600" dirty="0" smtClean="0">
                <a:latin typeface="Courier New" pitchFamily="49" charset="0"/>
                <a:cs typeface="Courier New" pitchFamily="49" charset="0"/>
              </a:rPr>
              <a:t> 		  Console.WriteLine("</a:t>
            </a:r>
            <a:r>
              <a:rPr lang="en-US" sz="1600" dirty="0" err="1" smtClean="0">
                <a:latin typeface="Courier New" pitchFamily="49" charset="0"/>
                <a:cs typeface="Courier New" pitchFamily="49" charset="0"/>
              </a:rPr>
              <a:t>FileAccess.WriteData</a:t>
            </a:r>
            <a:r>
              <a:rPr lang="en-US" sz="1600" dirty="0" smtClean="0">
                <a:latin typeface="Courier New" pitchFamily="49" charset="0"/>
                <a:cs typeface="Courier New" pitchFamily="49" charset="0"/>
              </a:rPr>
              <a:t> - Started");</a:t>
            </a:r>
          </a:p>
          <a:p>
            <a:pPr eaLnBrk="1" hangingPunct="1">
              <a:buFontTx/>
              <a:buNone/>
            </a:pPr>
            <a:r>
              <a:rPr lang="en-US" sz="1600" dirty="0" smtClean="0">
                <a:latin typeface="Courier New" pitchFamily="49" charset="0"/>
                <a:cs typeface="Courier New" pitchFamily="49" charset="0"/>
              </a:rPr>
              <a:t>         Console.WriteLine("</a:t>
            </a:r>
            <a:r>
              <a:rPr lang="en-US" sz="1600" dirty="0" err="1" smtClean="0">
                <a:latin typeface="Courier New" pitchFamily="49" charset="0"/>
                <a:cs typeface="Courier New" pitchFamily="49" charset="0"/>
              </a:rPr>
              <a:t>FileAccess.WriteData</a:t>
            </a:r>
            <a:r>
              <a:rPr lang="en-US" sz="1600" dirty="0" smtClean="0">
                <a:latin typeface="Courier New" pitchFamily="49" charset="0"/>
                <a:cs typeface="Courier New" pitchFamily="49" charset="0"/>
              </a:rPr>
              <a:t> - Working");</a:t>
            </a:r>
          </a:p>
        </p:txBody>
      </p:sp>
      <p:pic>
        <p:nvPicPr>
          <p:cNvPr id="5" name="Picture 4" descr="ssdnlogo.png"/>
          <p:cNvPicPr>
            <a:picLocks noChangeAspect="1"/>
          </p:cNvPicPr>
          <p:nvPr/>
        </p:nvPicPr>
        <p:blipFill>
          <a:blip r:embed="rId4"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5"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Synchronizing </a:t>
            </a:r>
            <a:r>
              <a:rPr lang="en-US" sz="2800" b="1" dirty="0" smtClean="0">
                <a:latin typeface="+mj-lt"/>
                <a:cs typeface="Times New Roman" pitchFamily="18" charset="0"/>
              </a:rPr>
              <a:t>Threads</a:t>
            </a:r>
            <a:endParaRPr lang="en-US" sz="2800" b="1" dirty="0">
              <a:latin typeface="+mj-lt"/>
              <a:cs typeface="Times New Roman" pitchFamily="18" charset="0"/>
            </a:endParaRPr>
          </a:p>
        </p:txBody>
      </p:sp>
      <p:sp>
        <p:nvSpPr>
          <p:cNvPr id="12291" name="Rectangle 3"/>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sz="1600" dirty="0" smtClean="0">
                <a:latin typeface="Courier New" pitchFamily="49" charset="0"/>
                <a:cs typeface="Courier New" pitchFamily="49" charset="0"/>
              </a:rPr>
              <a:t>for (int </a:t>
            </a:r>
            <a:r>
              <a:rPr lang="en-US" sz="1600" dirty="0" err="1" smtClean="0">
                <a:latin typeface="Courier New" pitchFamily="49" charset="0"/>
                <a:cs typeface="Courier New" pitchFamily="49" charset="0"/>
              </a:rPr>
              <a:t>Cnt</a:t>
            </a:r>
            <a:r>
              <a:rPr lang="en-US" sz="1600" dirty="0" smtClean="0">
                <a:latin typeface="Courier New" pitchFamily="49" charset="0"/>
                <a:cs typeface="Courier New" pitchFamily="49" charset="0"/>
              </a:rPr>
              <a:t> = 0; </a:t>
            </a:r>
            <a:r>
              <a:rPr lang="en-US" sz="1600" dirty="0" err="1" smtClean="0">
                <a:latin typeface="Courier New" pitchFamily="49" charset="0"/>
                <a:cs typeface="Courier New" pitchFamily="49" charset="0"/>
              </a:rPr>
              <a:t>Cnt</a:t>
            </a:r>
            <a:r>
              <a:rPr lang="en-US" sz="1600" dirty="0" smtClean="0">
                <a:latin typeface="Courier New" pitchFamily="49" charset="0"/>
                <a:cs typeface="Courier New" pitchFamily="49" charset="0"/>
              </a:rPr>
              <a:t> &lt; 100; </a:t>
            </a:r>
            <a:r>
              <a:rPr lang="en-US" sz="1600" dirty="0" err="1" smtClean="0">
                <a:latin typeface="Courier New" pitchFamily="49" charset="0"/>
                <a:cs typeface="Courier New" pitchFamily="49" charset="0"/>
              </a:rPr>
              <a:t>Cnt</a:t>
            </a:r>
            <a:r>
              <a:rPr lang="en-US" sz="1600" dirty="0" smtClean="0">
                <a:latin typeface="Courier New" pitchFamily="49" charset="0"/>
                <a:cs typeface="Courier New" pitchFamily="49" charset="0"/>
              </a:rPr>
              <a:t>++)</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Console.Write</a:t>
            </a:r>
            <a:r>
              <a:rPr lang="en-US" sz="1600" dirty="0" smtClean="0">
                <a:latin typeface="Courier New" pitchFamily="49" charset="0"/>
                <a:cs typeface="Courier New" pitchFamily="49" charset="0"/>
              </a:rPr>
              <a:t>(Data);</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Console.WriteLine("</a:t>
            </a:r>
            <a:r>
              <a:rPr lang="en-US" sz="1600" dirty="0" err="1" smtClean="0">
                <a:latin typeface="Courier New" pitchFamily="49" charset="0"/>
                <a:cs typeface="Courier New" pitchFamily="49" charset="0"/>
              </a:rPr>
              <a:t>FileAccess.WriteData</a:t>
            </a:r>
            <a:r>
              <a:rPr lang="en-US" sz="1600" dirty="0" smtClean="0">
                <a:latin typeface="Courier New" pitchFamily="49" charset="0"/>
                <a:cs typeface="Courier New" pitchFamily="49" charset="0"/>
              </a:rPr>
              <a:t> - Ended");</a:t>
            </a:r>
          </a:p>
          <a:p>
            <a:pPr eaLnBrk="1" hangingPunct="1">
              <a:buFontTx/>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Monitor.Exit</a:t>
            </a:r>
            <a:r>
              <a:rPr lang="en-US" sz="1600" dirty="0" smtClean="0">
                <a:latin typeface="Courier New" pitchFamily="49" charset="0"/>
                <a:cs typeface="Courier New" pitchFamily="49" charset="0"/>
              </a:rPr>
              <a:t>(this);</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class </a:t>
            </a:r>
            <a:r>
              <a:rPr lang="en-US" sz="1600" dirty="0" err="1" smtClean="0">
                <a:latin typeface="Courier New" pitchFamily="49" charset="0"/>
                <a:cs typeface="Courier New" pitchFamily="49" charset="0"/>
              </a:rPr>
              <a:t>ThreadMonitorClass</a:t>
            </a:r>
            <a:endParaRPr lang="en-US" sz="1600" dirty="0" smtClean="0">
              <a:latin typeface="Courier New" pitchFamily="49" charset="0"/>
              <a:cs typeface="Courier New" pitchFamily="49" charset="0"/>
            </a:endParaRP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public static </a:t>
            </a:r>
            <a:r>
              <a:rPr lang="en-US" sz="1600" dirty="0" err="1" smtClean="0">
                <a:latin typeface="Courier New" pitchFamily="49" charset="0"/>
                <a:cs typeface="Courier New" pitchFamily="49" charset="0"/>
              </a:rPr>
              <a:t>FileAccess</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Fd</a:t>
            </a:r>
            <a:r>
              <a:rPr lang="en-US" sz="1600" dirty="0" smtClean="0">
                <a:latin typeface="Courier New" pitchFamily="49" charset="0"/>
                <a:cs typeface="Courier New" pitchFamily="49" charset="0"/>
              </a:rPr>
              <a:t> = new </a:t>
            </a:r>
            <a:r>
              <a:rPr lang="en-US" sz="1600" dirty="0" err="1" smtClean="0">
                <a:latin typeface="Courier New" pitchFamily="49" charset="0"/>
                <a:cs typeface="Courier New" pitchFamily="49" charset="0"/>
              </a:rPr>
              <a:t>FileAccess</a:t>
            </a:r>
            <a:r>
              <a:rPr lang="en-US" sz="1600" dirty="0" smtClean="0">
                <a:latin typeface="Courier New" pitchFamily="49" charset="0"/>
                <a:cs typeface="Courier New" pitchFamily="49" charset="0"/>
              </a:rPr>
              <a:t>();</a:t>
            </a:r>
          </a:p>
          <a:p>
            <a:pPr eaLnBrk="1" hangingPunct="1">
              <a:buFontTx/>
              <a:buNone/>
            </a:pPr>
            <a:r>
              <a:rPr lang="en-US" sz="1600" dirty="0" smtClean="0">
                <a:latin typeface="Courier New" pitchFamily="49" charset="0"/>
                <a:cs typeface="Courier New" pitchFamily="49" charset="0"/>
              </a:rPr>
              <a:t>     public static void ChildThread1()</a:t>
            </a:r>
          </a:p>
          <a:p>
            <a:pPr eaLnBrk="1" hangingPunct="1">
              <a:buFontTx/>
              <a:buNone/>
            </a:pPr>
            <a:r>
              <a:rPr lang="en-US" sz="1600" dirty="0" smtClean="0">
                <a:latin typeface="Courier New" pitchFamily="49" charset="0"/>
                <a:cs typeface="Courier New" pitchFamily="49" charset="0"/>
              </a:rPr>
              <a:t>        {</a:t>
            </a:r>
          </a:p>
        </p:txBody>
      </p:sp>
      <p:pic>
        <p:nvPicPr>
          <p:cNvPr id="5" name="Picture 4" descr="ssdnlogo.png"/>
          <p:cNvPicPr>
            <a:picLocks noChangeAspect="1"/>
          </p:cNvPicPr>
          <p:nvPr/>
        </p:nvPicPr>
        <p:blipFill>
          <a:blip r:embed="rId3"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4"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Synchronizing </a:t>
            </a:r>
            <a:r>
              <a:rPr lang="en-US" sz="2800" b="1" dirty="0" smtClean="0">
                <a:latin typeface="+mj-lt"/>
                <a:cs typeface="Times New Roman" pitchFamily="18" charset="0"/>
              </a:rPr>
              <a:t>Threads</a:t>
            </a:r>
            <a:endParaRPr lang="en-US" sz="2800" b="1" dirty="0">
              <a:latin typeface="+mj-lt"/>
              <a:cs typeface="Times New Roman" pitchFamily="18" charset="0"/>
            </a:endParaRPr>
          </a:p>
        </p:txBody>
      </p:sp>
      <p:sp>
        <p:nvSpPr>
          <p:cNvPr id="13315" name="Rectangle 3"/>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sz="1600" dirty="0" smtClean="0">
                <a:latin typeface="Courier New" pitchFamily="49" charset="0"/>
                <a:cs typeface="Courier New" pitchFamily="49" charset="0"/>
              </a:rPr>
              <a:t>Console.WriteLine("Child thread #1 - Started");</a:t>
            </a:r>
          </a:p>
          <a:p>
            <a:pPr eaLnBrk="1" hangingPunct="1">
              <a:buFontTx/>
              <a:buNone/>
            </a:pPr>
            <a:r>
              <a:rPr lang="en-US" sz="1600" dirty="0" smtClean="0">
                <a:latin typeface="Courier New" pitchFamily="49" charset="0"/>
                <a:cs typeface="Courier New" pitchFamily="49" charset="0"/>
              </a:rPr>
              <a:t>Console.WriteLine("Child thread #1-Calling </a:t>
            </a:r>
            <a:r>
              <a:rPr lang="en-US" sz="1600" dirty="0" err="1" smtClean="0">
                <a:latin typeface="Courier New" pitchFamily="49" charset="0"/>
                <a:cs typeface="Courier New" pitchFamily="49" charset="0"/>
              </a:rPr>
              <a:t>FileAccess.WriteData</a:t>
            </a:r>
            <a:r>
              <a:rPr lang="en-US" sz="1600" dirty="0" smtClean="0">
                <a:latin typeface="Courier New" pitchFamily="49" charset="0"/>
                <a:cs typeface="Courier New" pitchFamily="49" charset="0"/>
              </a:rPr>
              <a:t>");</a:t>
            </a:r>
          </a:p>
          <a:p>
            <a:pPr eaLnBrk="1" hangingPunct="1">
              <a:buFontTx/>
              <a:buNone/>
            </a:pPr>
            <a:r>
              <a:rPr lang="en-US" sz="1600" dirty="0" err="1" smtClean="0">
                <a:latin typeface="Courier New" pitchFamily="49" charset="0"/>
                <a:cs typeface="Courier New" pitchFamily="49" charset="0"/>
              </a:rPr>
              <a:t>Fd.WriteData</a:t>
            </a:r>
            <a:r>
              <a:rPr lang="en-US" sz="1600" dirty="0" smtClean="0">
                <a:latin typeface="Courier New" pitchFamily="49" charset="0"/>
                <a:cs typeface="Courier New" pitchFamily="49" charset="0"/>
              </a:rPr>
              <a:t>("T1");</a:t>
            </a:r>
          </a:p>
          <a:p>
            <a:pPr eaLnBrk="1" hangingPunct="1">
              <a:buFontTx/>
              <a:buNone/>
            </a:pPr>
            <a:r>
              <a:rPr lang="en-US" sz="1600" dirty="0" smtClean="0">
                <a:latin typeface="Courier New" pitchFamily="49" charset="0"/>
                <a:cs typeface="Courier New" pitchFamily="49" charset="0"/>
              </a:rPr>
              <a:t>Console.WriteLine("Child thread #1 - Returned from</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Output");</a:t>
            </a:r>
          </a:p>
          <a:p>
            <a:pPr eaLnBrk="1" hangingPunct="1">
              <a:buFontTx/>
              <a:buNone/>
            </a:pPr>
            <a:r>
              <a:rPr lang="en-US" sz="1600" dirty="0" smtClean="0">
                <a:latin typeface="Courier New" pitchFamily="49" charset="0"/>
                <a:cs typeface="Courier New" pitchFamily="49" charset="0"/>
              </a:rPr>
              <a:t>}</a:t>
            </a:r>
          </a:p>
          <a:p>
            <a:pPr eaLnBrk="1" hangingPunct="1">
              <a:buFontTx/>
              <a:buNone/>
            </a:pPr>
            <a:r>
              <a:rPr lang="en-US" sz="1600" dirty="0" smtClean="0">
                <a:latin typeface="Courier New" pitchFamily="49" charset="0"/>
                <a:cs typeface="Courier New" pitchFamily="49" charset="0"/>
              </a:rPr>
              <a:t>public static void ChildThread2()</a:t>
            </a:r>
          </a:p>
          <a:p>
            <a:pPr eaLnBrk="1" hangingPunct="1">
              <a:buFontTx/>
              <a:buNone/>
            </a:pPr>
            <a:r>
              <a:rPr lang="en-US" sz="1600" dirty="0" smtClean="0">
                <a:latin typeface="Courier New" pitchFamily="49" charset="0"/>
                <a:cs typeface="Courier New" pitchFamily="49" charset="0"/>
              </a:rPr>
              <a:t>{</a:t>
            </a:r>
          </a:p>
          <a:p>
            <a:pPr eaLnBrk="1" hangingPunct="1">
              <a:buFontTx/>
              <a:buNone/>
            </a:pPr>
            <a:r>
              <a:rPr lang="en-US" sz="1600" dirty="0" smtClean="0">
                <a:latin typeface="Courier New" pitchFamily="49" charset="0"/>
                <a:cs typeface="Courier New" pitchFamily="49" charset="0"/>
              </a:rPr>
              <a:t>   Console.WriteLine("Child thread #2 - Started");</a:t>
            </a:r>
          </a:p>
          <a:p>
            <a:pPr eaLnBrk="1" hangingPunct="1">
              <a:buFontTx/>
              <a:buNone/>
            </a:pPr>
            <a:r>
              <a:rPr lang="en-US" sz="1600" dirty="0" smtClean="0">
                <a:latin typeface="Courier New" pitchFamily="49" charset="0"/>
                <a:cs typeface="Courier New" pitchFamily="49" charset="0"/>
              </a:rPr>
              <a:t>   Console.WriteLine</a:t>
            </a:r>
          </a:p>
          <a:p>
            <a:pPr eaLnBrk="1" hangingPunct="1">
              <a:buFontTx/>
              <a:buNone/>
            </a:pPr>
            <a:r>
              <a:rPr lang="en-US" sz="1600" dirty="0" smtClean="0">
                <a:latin typeface="Courier New" pitchFamily="49" charset="0"/>
                <a:cs typeface="Courier New" pitchFamily="49" charset="0"/>
              </a:rPr>
              <a:t> ("Child thread #2 - Calling </a:t>
            </a:r>
            <a:r>
              <a:rPr lang="en-US" sz="1600" dirty="0" err="1" smtClean="0">
                <a:latin typeface="Courier New" pitchFamily="49" charset="0"/>
                <a:cs typeface="Courier New" pitchFamily="49" charset="0"/>
              </a:rPr>
              <a:t>FileAccess.WriteData</a:t>
            </a:r>
            <a:r>
              <a:rPr lang="en-US" sz="1600" dirty="0" smtClean="0">
                <a:latin typeface="Courier New" pitchFamily="49" charset="0"/>
                <a:cs typeface="Courier New" pitchFamily="49" charset="0"/>
              </a:rPr>
              <a:t>");</a:t>
            </a:r>
          </a:p>
          <a:p>
            <a:pPr eaLnBrk="1" hangingPunct="1">
              <a:buFontTx/>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Fd.WriteData</a:t>
            </a:r>
            <a:r>
              <a:rPr lang="en-US" sz="1600" dirty="0" smtClean="0">
                <a:latin typeface="Courier New" pitchFamily="49" charset="0"/>
                <a:cs typeface="Courier New" pitchFamily="49" charset="0"/>
              </a:rPr>
              <a:t>("T2");</a:t>
            </a:r>
          </a:p>
          <a:p>
            <a:pPr eaLnBrk="1" hangingPunct="1">
              <a:buFontTx/>
              <a:buNone/>
            </a:pPr>
            <a:r>
              <a:rPr lang="en-US" sz="1600" dirty="0" smtClean="0">
                <a:latin typeface="Courier New" pitchFamily="49" charset="0"/>
                <a:cs typeface="Courier New" pitchFamily="49" charset="0"/>
              </a:rPr>
              <a:t> Console.WriteLine("Child thread #2 - Returned from Output");</a:t>
            </a:r>
          </a:p>
        </p:txBody>
      </p:sp>
      <p:pic>
        <p:nvPicPr>
          <p:cNvPr id="5" name="Picture 4" descr="ssdnlogo.png"/>
          <p:cNvPicPr>
            <a:picLocks noChangeAspect="1"/>
          </p:cNvPicPr>
          <p:nvPr/>
        </p:nvPicPr>
        <p:blipFill>
          <a:blip r:embed="rId3"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4"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Synchronizing </a:t>
            </a:r>
            <a:r>
              <a:rPr lang="en-US" sz="2800" b="1" dirty="0" smtClean="0">
                <a:latin typeface="+mj-lt"/>
                <a:cs typeface="Times New Roman" pitchFamily="18" charset="0"/>
              </a:rPr>
              <a:t>Threads</a:t>
            </a:r>
            <a:endParaRPr lang="en-US" sz="2800" b="1" dirty="0">
              <a:latin typeface="+mj-lt"/>
              <a:cs typeface="Times New Roman" pitchFamily="18" charset="0"/>
            </a:endParaRPr>
          </a:p>
        </p:txBody>
      </p:sp>
      <p:sp>
        <p:nvSpPr>
          <p:cNvPr id="14339" name="Rectangle 3"/>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normAutofit lnSpcReduction="10000"/>
          </a:bodyPr>
          <a:lstStyle/>
          <a:p>
            <a:pPr eaLnBrk="1" hangingPunct="1">
              <a:buFontTx/>
              <a:buNone/>
            </a:pPr>
            <a:r>
              <a:rPr lang="en-US" sz="1800" dirty="0" smtClean="0">
                <a:latin typeface="Courier New" pitchFamily="49" charset="0"/>
                <a:cs typeface="Courier New" pitchFamily="49" charset="0"/>
              </a:rPr>
              <a:t>Console.WriteLine("Child thread #1 - Started");</a:t>
            </a:r>
          </a:p>
          <a:p>
            <a:pPr eaLnBrk="1" hangingPunct="1">
              <a:buFontTx/>
              <a:buNone/>
            </a:pPr>
            <a:r>
              <a:rPr lang="en-US" sz="1800" dirty="0" smtClean="0">
                <a:latin typeface="Courier New" pitchFamily="49" charset="0"/>
                <a:cs typeface="Courier New" pitchFamily="49" charset="0"/>
              </a:rPr>
              <a:t>Console.WriteLine("Child thread #1-Calling </a:t>
            </a:r>
            <a:r>
              <a:rPr lang="en-US" sz="1800" dirty="0" err="1" smtClean="0">
                <a:latin typeface="Courier New" pitchFamily="49" charset="0"/>
                <a:cs typeface="Courier New" pitchFamily="49" charset="0"/>
              </a:rPr>
              <a:t>FileAccess.WriteData</a:t>
            </a:r>
            <a:r>
              <a:rPr lang="en-US" sz="1800" dirty="0" smtClean="0">
                <a:latin typeface="Courier New" pitchFamily="49" charset="0"/>
                <a:cs typeface="Courier New" pitchFamily="49" charset="0"/>
              </a:rPr>
              <a:t>");</a:t>
            </a:r>
          </a:p>
          <a:p>
            <a:pPr eaLnBrk="1" hangingPunct="1">
              <a:buFontTx/>
              <a:buNone/>
            </a:pPr>
            <a:r>
              <a:rPr lang="en-US" sz="1800" dirty="0" err="1" smtClean="0">
                <a:latin typeface="Courier New" pitchFamily="49" charset="0"/>
                <a:cs typeface="Courier New" pitchFamily="49" charset="0"/>
              </a:rPr>
              <a:t>Fd.WriteData</a:t>
            </a:r>
            <a:r>
              <a:rPr lang="en-US" sz="1800" dirty="0" smtClean="0">
                <a:latin typeface="Courier New" pitchFamily="49" charset="0"/>
                <a:cs typeface="Courier New" pitchFamily="49" charset="0"/>
              </a:rPr>
              <a:t>("T1");</a:t>
            </a:r>
          </a:p>
          <a:p>
            <a:pPr eaLnBrk="1" hangingPunct="1">
              <a:buFontTx/>
              <a:buNone/>
            </a:pPr>
            <a:r>
              <a:rPr lang="en-US" sz="1800" dirty="0" smtClean="0">
                <a:latin typeface="Courier New" pitchFamily="49" charset="0"/>
                <a:cs typeface="Courier New" pitchFamily="49" charset="0"/>
              </a:rPr>
              <a:t>Console.WriteLine("Child thread #1 - Returned from</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Output");</a:t>
            </a:r>
          </a:p>
          <a:p>
            <a:pPr eaLnBrk="1" hangingPunct="1">
              <a:buFontTx/>
              <a:buNone/>
            </a:pPr>
            <a:r>
              <a:rPr lang="en-US" sz="1800" dirty="0" smtClean="0">
                <a:latin typeface="Courier New" pitchFamily="49" charset="0"/>
                <a:cs typeface="Courier New" pitchFamily="49" charset="0"/>
              </a:rPr>
              <a:t>}</a:t>
            </a:r>
          </a:p>
          <a:p>
            <a:pPr eaLnBrk="1" hangingPunct="1">
              <a:buFontTx/>
              <a:buNone/>
            </a:pPr>
            <a:r>
              <a:rPr lang="en-US" sz="1800" dirty="0" smtClean="0">
                <a:latin typeface="Courier New" pitchFamily="49" charset="0"/>
                <a:cs typeface="Courier New" pitchFamily="49" charset="0"/>
              </a:rPr>
              <a:t>public static void ChildThread2()</a:t>
            </a:r>
          </a:p>
          <a:p>
            <a:pPr eaLnBrk="1" hangingPunct="1">
              <a:buFontTx/>
              <a:buNone/>
            </a:pPr>
            <a:r>
              <a:rPr lang="en-US" sz="1800" dirty="0" smtClean="0">
                <a:latin typeface="Courier New" pitchFamily="49" charset="0"/>
                <a:cs typeface="Courier New" pitchFamily="49" charset="0"/>
              </a:rPr>
              <a:t>{</a:t>
            </a:r>
          </a:p>
          <a:p>
            <a:pPr eaLnBrk="1" hangingPunct="1">
              <a:buFontTx/>
              <a:buNone/>
            </a:pPr>
            <a:r>
              <a:rPr lang="en-US" sz="1800" dirty="0" smtClean="0">
                <a:latin typeface="Courier New" pitchFamily="49" charset="0"/>
                <a:cs typeface="Courier New" pitchFamily="49" charset="0"/>
              </a:rPr>
              <a:t>   Console.WriteLine("Child thread #2 - Started");</a:t>
            </a:r>
          </a:p>
          <a:p>
            <a:pPr eaLnBrk="1" hangingPunct="1">
              <a:buFontTx/>
              <a:buNone/>
            </a:pPr>
            <a:r>
              <a:rPr lang="en-US" sz="1800" dirty="0" smtClean="0">
                <a:latin typeface="Courier New" pitchFamily="49" charset="0"/>
                <a:cs typeface="Courier New" pitchFamily="49" charset="0"/>
              </a:rPr>
              <a:t>   Console.WriteLine</a:t>
            </a:r>
          </a:p>
          <a:p>
            <a:pPr eaLnBrk="1" hangingPunct="1">
              <a:buFontTx/>
              <a:buNone/>
            </a:pPr>
            <a:r>
              <a:rPr lang="en-US" sz="1800" dirty="0" smtClean="0">
                <a:latin typeface="Courier New" pitchFamily="49" charset="0"/>
                <a:cs typeface="Courier New" pitchFamily="49" charset="0"/>
              </a:rPr>
              <a:t> ("Child thread #2 - Calling </a:t>
            </a:r>
            <a:r>
              <a:rPr lang="en-US" sz="1800" dirty="0" err="1" smtClean="0">
                <a:latin typeface="Courier New" pitchFamily="49" charset="0"/>
                <a:cs typeface="Courier New" pitchFamily="49" charset="0"/>
              </a:rPr>
              <a:t>FileAccess.WriteData</a:t>
            </a:r>
            <a:r>
              <a:rPr lang="en-US" sz="1800" dirty="0" smtClean="0">
                <a:latin typeface="Courier New" pitchFamily="49" charset="0"/>
                <a:cs typeface="Courier New" pitchFamily="49" charset="0"/>
              </a:rPr>
              <a:t>");</a:t>
            </a:r>
          </a:p>
          <a:p>
            <a:pPr eaLnBrk="1" hangingPunct="1">
              <a:buFontTx/>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Fd.WriteData</a:t>
            </a:r>
            <a:r>
              <a:rPr lang="en-US" sz="1800" dirty="0" smtClean="0">
                <a:latin typeface="Courier New" pitchFamily="49" charset="0"/>
                <a:cs typeface="Courier New" pitchFamily="49" charset="0"/>
              </a:rPr>
              <a:t>("T2");</a:t>
            </a:r>
          </a:p>
          <a:p>
            <a:pPr eaLnBrk="1" hangingPunct="1">
              <a:buFontTx/>
              <a:buNone/>
            </a:pPr>
            <a:r>
              <a:rPr lang="en-US" sz="1800" dirty="0" smtClean="0">
                <a:latin typeface="Courier New" pitchFamily="49" charset="0"/>
                <a:cs typeface="Courier New" pitchFamily="49" charset="0"/>
              </a:rPr>
              <a:t> Console.WriteLine("Child thread #2 - Returned from Output");</a:t>
            </a:r>
          </a:p>
        </p:txBody>
      </p:sp>
      <p:pic>
        <p:nvPicPr>
          <p:cNvPr id="5" name="Picture 4" descr="ssdnlogo.png"/>
          <p:cNvPicPr>
            <a:picLocks noChangeAspect="1"/>
          </p:cNvPicPr>
          <p:nvPr/>
        </p:nvPicPr>
        <p:blipFill>
          <a:blip r:embed="rId3"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4"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Synchronizing </a:t>
            </a:r>
            <a:r>
              <a:rPr lang="en-US" sz="2800" b="1" dirty="0" smtClean="0">
                <a:latin typeface="+mj-lt"/>
                <a:cs typeface="Times New Roman" pitchFamily="18" charset="0"/>
              </a:rPr>
              <a:t>Threads</a:t>
            </a:r>
            <a:endParaRPr lang="en-US" sz="2800" b="1" dirty="0">
              <a:latin typeface="+mj-lt"/>
              <a:cs typeface="Times New Roman" pitchFamily="18" charset="0"/>
            </a:endParaRPr>
          </a:p>
        </p:txBody>
      </p:sp>
      <p:sp>
        <p:nvSpPr>
          <p:cNvPr id="15363" name="Rectangle 3"/>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smtClean="0">
                <a:latin typeface="Arial" charset="0"/>
                <a:cs typeface="Times New Roman" pitchFamily="18" charset="0"/>
              </a:rPr>
              <a:t>The following code locks the </a:t>
            </a:r>
            <a:r>
              <a:rPr lang="en-US" sz="2000" dirty="0" err="1" smtClean="0">
                <a:latin typeface="Courier New" pitchFamily="49" charset="0"/>
                <a:cs typeface="Courier New" pitchFamily="49" charset="0"/>
              </a:rPr>
              <a:t>WriteData</a:t>
            </a:r>
            <a:r>
              <a:rPr lang="en-US" sz="2000" dirty="0" smtClean="0">
                <a:latin typeface="Courier New" pitchFamily="49" charset="0"/>
                <a:cs typeface="Courier New" pitchFamily="49" charset="0"/>
              </a:rPr>
              <a:t>()</a:t>
            </a:r>
            <a:r>
              <a:rPr lang="en-US" sz="2000" dirty="0" smtClean="0">
                <a:latin typeface="Arial" charset="0"/>
                <a:cs typeface="Times New Roman" pitchFamily="18" charset="0"/>
              </a:rPr>
              <a:t> method by using the </a:t>
            </a:r>
            <a:r>
              <a:rPr lang="en-US" sz="2000" dirty="0" smtClean="0">
                <a:latin typeface="Courier New" pitchFamily="49" charset="0"/>
                <a:cs typeface="Courier New" pitchFamily="49" charset="0"/>
              </a:rPr>
              <a:t>Lock</a:t>
            </a:r>
            <a:r>
              <a:rPr lang="en-US" sz="2000" dirty="0" smtClean="0">
                <a:latin typeface="Arial" charset="0"/>
                <a:cs typeface="Times New Roman" pitchFamily="18" charset="0"/>
              </a:rPr>
              <a:t> statement: </a:t>
            </a:r>
          </a:p>
          <a:p>
            <a:pPr eaLnBrk="1" hangingPunct="1">
              <a:buFontTx/>
              <a:buNone/>
            </a:pPr>
            <a:r>
              <a:rPr lang="en-US" sz="2000" dirty="0" smtClean="0">
                <a:latin typeface="Arial" charset="0"/>
                <a:cs typeface="Times New Roman" pitchFamily="18" charset="0"/>
              </a:rPr>
              <a:t>	</a:t>
            </a:r>
            <a:r>
              <a:rPr lang="en-US" sz="1600" dirty="0" smtClean="0">
                <a:latin typeface="Courier New" pitchFamily="49" charset="0"/>
                <a:cs typeface="Courier New" pitchFamily="49" charset="0"/>
              </a:rPr>
              <a:t>using System;</a:t>
            </a:r>
          </a:p>
          <a:p>
            <a:pPr eaLnBrk="1" hangingPunct="1">
              <a:buFontTx/>
              <a:buNone/>
            </a:pPr>
            <a:r>
              <a:rPr lang="en-US" sz="1600" dirty="0" smtClean="0">
                <a:latin typeface="Courier New" pitchFamily="49" charset="0"/>
                <a:cs typeface="Courier New" pitchFamily="49" charset="0"/>
              </a:rPr>
              <a:t>	using </a:t>
            </a:r>
            <a:r>
              <a:rPr lang="en-US" sz="1600" dirty="0" err="1" smtClean="0">
                <a:latin typeface="Courier New" pitchFamily="49" charset="0"/>
                <a:cs typeface="Courier New" pitchFamily="49" charset="0"/>
              </a:rPr>
              <a:t>System.Threading</a:t>
            </a:r>
            <a:r>
              <a:rPr lang="en-US" sz="1600" dirty="0" smtClean="0">
                <a:latin typeface="Courier New" pitchFamily="49" charset="0"/>
                <a:cs typeface="Courier New" pitchFamily="49" charset="0"/>
              </a:rPr>
              <a:t>;</a:t>
            </a:r>
          </a:p>
          <a:p>
            <a:pPr eaLnBrk="1" hangingPunct="1">
              <a:buFontTx/>
              <a:buNone/>
            </a:pPr>
            <a:r>
              <a:rPr lang="en-US" sz="1600" dirty="0" smtClean="0">
                <a:latin typeface="Courier New" pitchFamily="49" charset="0"/>
                <a:cs typeface="Courier New" pitchFamily="49" charset="0"/>
              </a:rPr>
              <a:t>	namespace </a:t>
            </a:r>
            <a:r>
              <a:rPr lang="en-US" sz="1600" dirty="0" err="1" smtClean="0">
                <a:latin typeface="Courier New" pitchFamily="49" charset="0"/>
                <a:cs typeface="Courier New" pitchFamily="49" charset="0"/>
              </a:rPr>
              <a:t>ThreadExample</a:t>
            </a:r>
            <a:endParaRPr lang="en-US" sz="1600" dirty="0" smtClean="0">
              <a:latin typeface="Courier New" pitchFamily="49" charset="0"/>
              <a:cs typeface="Courier New" pitchFamily="49" charset="0"/>
            </a:endParaRP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class </a:t>
            </a:r>
            <a:r>
              <a:rPr lang="en-US" sz="1600" dirty="0" err="1" smtClean="0">
                <a:latin typeface="Courier New" pitchFamily="49" charset="0"/>
                <a:cs typeface="Courier New" pitchFamily="49" charset="0"/>
              </a:rPr>
              <a:t>FileAccess</a:t>
            </a:r>
            <a:endParaRPr lang="en-US" sz="1600" dirty="0" smtClean="0">
              <a:latin typeface="Courier New" pitchFamily="49" charset="0"/>
              <a:cs typeface="Courier New" pitchFamily="49" charset="0"/>
            </a:endParaRP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public void </a:t>
            </a:r>
            <a:r>
              <a:rPr lang="en-US" sz="1600" dirty="0" err="1" smtClean="0">
                <a:latin typeface="Courier New" pitchFamily="49" charset="0"/>
                <a:cs typeface="Courier New" pitchFamily="49" charset="0"/>
              </a:rPr>
              <a:t>WriteData</a:t>
            </a:r>
            <a:r>
              <a:rPr lang="en-US" sz="1600" dirty="0" smtClean="0">
                <a:latin typeface="Courier New" pitchFamily="49" charset="0"/>
                <a:cs typeface="Courier New" pitchFamily="49" charset="0"/>
              </a:rPr>
              <a:t>(string Data)</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lock (this)</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Console.WriteLine("</a:t>
            </a:r>
            <a:r>
              <a:rPr lang="en-US" sz="1600" dirty="0" err="1" smtClean="0">
                <a:latin typeface="Courier New" pitchFamily="49" charset="0"/>
                <a:cs typeface="Courier New" pitchFamily="49" charset="0"/>
              </a:rPr>
              <a:t>FileAccess.WriteData</a:t>
            </a:r>
            <a:r>
              <a:rPr lang="en-US" sz="1600" dirty="0" smtClean="0">
                <a:latin typeface="Courier New" pitchFamily="49" charset="0"/>
                <a:cs typeface="Courier New" pitchFamily="49" charset="0"/>
              </a:rPr>
              <a:t> - Started");</a:t>
            </a:r>
          </a:p>
          <a:p>
            <a:pPr eaLnBrk="1" hangingPunct="1">
              <a:buFontTx/>
              <a:buNone/>
            </a:pPr>
            <a:r>
              <a:rPr lang="en-US" sz="1800" dirty="0" smtClean="0">
                <a:latin typeface="Courier New" pitchFamily="49" charset="0"/>
                <a:cs typeface="Courier New" pitchFamily="49" charset="0"/>
              </a:rPr>
              <a:t> </a:t>
            </a:r>
            <a:endParaRPr lang="en-US" sz="1600" dirty="0" smtClean="0">
              <a:latin typeface="Courier New" pitchFamily="49" charset="0"/>
              <a:cs typeface="Courier New" pitchFamily="49" charset="0"/>
            </a:endParaRPr>
          </a:p>
        </p:txBody>
      </p:sp>
      <p:pic>
        <p:nvPicPr>
          <p:cNvPr id="5" name="Picture 4" descr="ssdnlogo.png"/>
          <p:cNvPicPr>
            <a:picLocks noChangeAspect="1"/>
          </p:cNvPicPr>
          <p:nvPr/>
        </p:nvPicPr>
        <p:blipFill>
          <a:blip r:embed="rId4"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5"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52400" y="711200"/>
            <a:ext cx="7391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Implementing </a:t>
            </a:r>
            <a:r>
              <a:rPr lang="en-US" sz="2800" b="1" dirty="0" smtClean="0">
                <a:latin typeface="+mj-lt"/>
                <a:cs typeface="Times New Roman" pitchFamily="18" charset="0"/>
              </a:rPr>
              <a:t>Threads</a:t>
            </a:r>
            <a:endParaRPr lang="en-US" sz="2800" b="1" dirty="0">
              <a:latin typeface="+mj-lt"/>
            </a:endParaRPr>
          </a:p>
        </p:txBody>
      </p:sp>
      <p:sp>
        <p:nvSpPr>
          <p:cNvPr id="7171" name="Rectangle 3"/>
          <p:cNvSpPr>
            <a:spLocks noGrp="1" noChangeArrowheads="1"/>
          </p:cNvSpPr>
          <p:nvPr>
            <p:ph type="body" idx="1"/>
          </p:nvPr>
        </p:nvSpPr>
        <p:spPr bwMode="auto">
          <a:xfrm>
            <a:off x="1525588" y="1598613"/>
            <a:ext cx="7313612" cy="1449387"/>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buFontTx/>
              <a:buBlip>
                <a:blip r:embed="rId3"/>
              </a:buBlip>
            </a:pPr>
            <a:r>
              <a:rPr lang="en-US" sz="2000" dirty="0" smtClean="0">
                <a:latin typeface="Arial" charset="0"/>
                <a:cs typeface="Times New Roman" pitchFamily="18" charset="0"/>
              </a:rPr>
              <a:t>A process that creates two or more threads is called a multithreaded process. </a:t>
            </a:r>
          </a:p>
          <a:p>
            <a:pPr>
              <a:buFontTx/>
              <a:buBlip>
                <a:blip r:embed="rId3"/>
              </a:buBlip>
            </a:pPr>
            <a:r>
              <a:rPr lang="en-US" sz="2000" dirty="0" smtClean="0">
                <a:latin typeface="Arial" charset="0"/>
                <a:cs typeface="Times New Roman" pitchFamily="18" charset="0"/>
              </a:rPr>
              <a:t>The following figure shows a multithreaded process with two threads.</a:t>
            </a:r>
          </a:p>
          <a:p>
            <a:pPr>
              <a:buFontTx/>
              <a:buBlip>
                <a:blip r:embed="rId3"/>
              </a:buBlip>
            </a:pPr>
            <a:endParaRPr lang="en-US" sz="2000" dirty="0" smtClean="0">
              <a:solidFill>
                <a:schemeClr val="accent2"/>
              </a:solidFill>
              <a:latin typeface="Arial" charset="0"/>
              <a:cs typeface="Times New Roman" pitchFamily="18" charset="0"/>
            </a:endParaRPr>
          </a:p>
          <a:p>
            <a:pPr>
              <a:buFontTx/>
              <a:buBlip>
                <a:blip r:embed="rId3"/>
              </a:buBlip>
            </a:pPr>
            <a:endParaRPr lang="en-US" sz="2000" dirty="0" smtClean="0">
              <a:solidFill>
                <a:schemeClr val="accent2"/>
              </a:solidFill>
              <a:latin typeface="Arial" charset="0"/>
              <a:cs typeface="Times New Roman" pitchFamily="18" charset="0"/>
            </a:endParaRPr>
          </a:p>
          <a:p>
            <a:pPr>
              <a:buFontTx/>
              <a:buBlip>
                <a:blip r:embed="rId3"/>
              </a:buBlip>
            </a:pPr>
            <a:endParaRPr lang="en-US" sz="2000" dirty="0" smtClean="0">
              <a:solidFill>
                <a:schemeClr val="accent2"/>
              </a:solidFill>
              <a:latin typeface="Arial" charset="0"/>
              <a:cs typeface="Times New Roman" pitchFamily="18" charset="0"/>
            </a:endParaRPr>
          </a:p>
        </p:txBody>
      </p:sp>
      <p:pic>
        <p:nvPicPr>
          <p:cNvPr id="7172" name="Picture 2"/>
          <p:cNvPicPr>
            <a:picLocks noChangeAspect="1" noChangeArrowheads="1"/>
          </p:cNvPicPr>
          <p:nvPr/>
        </p:nvPicPr>
        <p:blipFill>
          <a:blip r:embed="rId4" cstate="print"/>
          <a:srcRect/>
          <a:stretch>
            <a:fillRect/>
          </a:stretch>
        </p:blipFill>
        <p:spPr bwMode="auto">
          <a:xfrm>
            <a:off x="2438400" y="3124200"/>
            <a:ext cx="5334000" cy="1104900"/>
          </a:xfrm>
          <a:prstGeom prst="rect">
            <a:avLst/>
          </a:prstGeom>
          <a:noFill/>
          <a:ln w="9525">
            <a:noFill/>
            <a:miter lim="800000"/>
            <a:headEnd/>
            <a:tailEnd/>
          </a:ln>
        </p:spPr>
      </p:pic>
      <p:pic>
        <p:nvPicPr>
          <p:cNvPr id="6" name="Picture 5" descr="ssdnlogo.png"/>
          <p:cNvPicPr>
            <a:picLocks noChangeAspect="1"/>
          </p:cNvPicPr>
          <p:nvPr/>
        </p:nvPicPr>
        <p:blipFill>
          <a:blip r:embed="rId5"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7" name="Picture 6" descr="ms_Learning_b-large"/>
          <p:cNvPicPr>
            <a:picLocks noChangeAspect="1" noChangeArrowheads="1"/>
          </p:cNvPicPr>
          <p:nvPr/>
        </p:nvPicPr>
        <p:blipFill>
          <a:blip r:embed="rId6"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8" name="Rectangle 7"/>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Synchronizing </a:t>
            </a:r>
            <a:r>
              <a:rPr lang="en-US" sz="2800" b="1" dirty="0" smtClean="0">
                <a:latin typeface="+mj-lt"/>
                <a:cs typeface="Times New Roman" pitchFamily="18" charset="0"/>
              </a:rPr>
              <a:t>Threads</a:t>
            </a:r>
            <a:endParaRPr lang="en-US" sz="2800" b="1" dirty="0">
              <a:latin typeface="+mj-lt"/>
              <a:cs typeface="Times New Roman" pitchFamily="18" charset="0"/>
            </a:endParaRPr>
          </a:p>
        </p:txBody>
      </p:sp>
      <p:sp>
        <p:nvSpPr>
          <p:cNvPr id="16387" name="Rectangle 3"/>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sz="1800" dirty="0" smtClean="0">
                <a:solidFill>
                  <a:schemeClr val="accent2"/>
                </a:solidFill>
                <a:latin typeface="Courier New" pitchFamily="49" charset="0"/>
                <a:cs typeface="Courier New" pitchFamily="49" charset="0"/>
              </a:rPr>
              <a:t>	</a:t>
            </a:r>
            <a:r>
              <a:rPr lang="en-US" sz="1600" dirty="0" smtClean="0">
                <a:latin typeface="Courier New" pitchFamily="49" charset="0"/>
                <a:cs typeface="Courier New" pitchFamily="49" charset="0"/>
              </a:rPr>
              <a:t>Console.WriteLine("</a:t>
            </a:r>
            <a:r>
              <a:rPr lang="en-US" sz="1600" dirty="0" err="1" smtClean="0">
                <a:latin typeface="Courier New" pitchFamily="49" charset="0"/>
                <a:cs typeface="Courier New" pitchFamily="49" charset="0"/>
              </a:rPr>
              <a:t>FileAccess.WriteData</a:t>
            </a:r>
            <a:r>
              <a:rPr lang="en-US" sz="1600" dirty="0" smtClean="0">
                <a:latin typeface="Courier New" pitchFamily="49" charset="0"/>
                <a:cs typeface="Courier New" pitchFamily="49" charset="0"/>
              </a:rPr>
              <a:t> - Working");</a:t>
            </a:r>
          </a:p>
          <a:p>
            <a:pPr eaLnBrk="1" hangingPunct="1">
              <a:buFontTx/>
              <a:buNone/>
            </a:pPr>
            <a:r>
              <a:rPr lang="en-US" sz="1600" dirty="0" smtClean="0">
                <a:latin typeface="Courier New" pitchFamily="49" charset="0"/>
                <a:cs typeface="Courier New" pitchFamily="49" charset="0"/>
              </a:rPr>
              <a:t>		for (int </a:t>
            </a:r>
            <a:r>
              <a:rPr lang="en-US" sz="1600" dirty="0" err="1" smtClean="0">
                <a:latin typeface="Courier New" pitchFamily="49" charset="0"/>
                <a:cs typeface="Courier New" pitchFamily="49" charset="0"/>
              </a:rPr>
              <a:t>Cnt</a:t>
            </a:r>
            <a:r>
              <a:rPr lang="en-US" sz="1600" dirty="0" smtClean="0">
                <a:latin typeface="Courier New" pitchFamily="49" charset="0"/>
                <a:cs typeface="Courier New" pitchFamily="49" charset="0"/>
              </a:rPr>
              <a:t> = 0; </a:t>
            </a:r>
            <a:r>
              <a:rPr lang="en-US" sz="1600" dirty="0" err="1" smtClean="0">
                <a:latin typeface="Courier New" pitchFamily="49" charset="0"/>
                <a:cs typeface="Courier New" pitchFamily="49" charset="0"/>
              </a:rPr>
              <a:t>Cnt</a:t>
            </a:r>
            <a:r>
              <a:rPr lang="en-US" sz="1600" dirty="0" smtClean="0">
                <a:latin typeface="Courier New" pitchFamily="49" charset="0"/>
                <a:cs typeface="Courier New" pitchFamily="49" charset="0"/>
              </a:rPr>
              <a:t> &lt; 100; </a:t>
            </a:r>
            <a:r>
              <a:rPr lang="en-US" sz="1600" dirty="0" err="1" smtClean="0">
                <a:latin typeface="Courier New" pitchFamily="49" charset="0"/>
                <a:cs typeface="Courier New" pitchFamily="49" charset="0"/>
              </a:rPr>
              <a:t>Cnt</a:t>
            </a:r>
            <a:r>
              <a:rPr lang="en-US" sz="1600" dirty="0" smtClean="0">
                <a:latin typeface="Courier New" pitchFamily="49" charset="0"/>
                <a:cs typeface="Courier New" pitchFamily="49" charset="0"/>
              </a:rPr>
              <a:t>++)</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Console.Write</a:t>
            </a:r>
            <a:r>
              <a:rPr lang="en-US" sz="1600" dirty="0" smtClean="0">
                <a:latin typeface="Courier New" pitchFamily="49" charset="0"/>
                <a:cs typeface="Courier New" pitchFamily="49" charset="0"/>
              </a:rPr>
              <a:t>(Data);</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Console.WriteLine("</a:t>
            </a:r>
            <a:r>
              <a:rPr lang="en-US" sz="1600" dirty="0" err="1" smtClean="0">
                <a:latin typeface="Courier New" pitchFamily="49" charset="0"/>
                <a:cs typeface="Courier New" pitchFamily="49" charset="0"/>
              </a:rPr>
              <a:t>FileAccess.WriteData</a:t>
            </a:r>
            <a:r>
              <a:rPr lang="en-US" sz="1600" dirty="0" smtClean="0">
                <a:latin typeface="Courier New" pitchFamily="49" charset="0"/>
                <a:cs typeface="Courier New" pitchFamily="49" charset="0"/>
              </a:rPr>
              <a:t> - Ended");</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a:t>
            </a:r>
          </a:p>
          <a:p>
            <a:pPr eaLnBrk="1" hangingPunct="1">
              <a:buFontTx/>
              <a:buNone/>
            </a:pPr>
            <a:r>
              <a:rPr lang="en-US" sz="1600" dirty="0" smtClean="0">
                <a:latin typeface="Courier New" pitchFamily="49" charset="0"/>
                <a:cs typeface="Courier New" pitchFamily="49" charset="0"/>
              </a:rPr>
              <a:t>class </a:t>
            </a:r>
            <a:r>
              <a:rPr lang="en-US" sz="1600" dirty="0" err="1" smtClean="0">
                <a:latin typeface="Courier New" pitchFamily="49" charset="0"/>
                <a:cs typeface="Courier New" pitchFamily="49" charset="0"/>
              </a:rPr>
              <a:t>ThreadLockClass</a:t>
            </a:r>
            <a:endParaRPr lang="en-US" sz="1600" dirty="0" smtClean="0">
              <a:latin typeface="Courier New" pitchFamily="49" charset="0"/>
              <a:cs typeface="Courier New" pitchFamily="49" charset="0"/>
            </a:endParaRPr>
          </a:p>
          <a:p>
            <a:pPr eaLnBrk="1" hangingPunct="1">
              <a:buFontTx/>
              <a:buNone/>
            </a:pPr>
            <a:r>
              <a:rPr lang="en-US" sz="1600" dirty="0" smtClean="0">
                <a:latin typeface="Courier New" pitchFamily="49" charset="0"/>
                <a:cs typeface="Courier New" pitchFamily="49" charset="0"/>
              </a:rPr>
              <a:t>{</a:t>
            </a:r>
          </a:p>
          <a:p>
            <a:pPr eaLnBrk="1" hangingPunct="1">
              <a:buFontTx/>
              <a:buNone/>
            </a:pPr>
            <a:r>
              <a:rPr lang="en-US" sz="1600" dirty="0" smtClean="0">
                <a:latin typeface="Courier New" pitchFamily="49" charset="0"/>
                <a:cs typeface="Courier New" pitchFamily="49" charset="0"/>
              </a:rPr>
              <a:t>    public static </a:t>
            </a:r>
            <a:r>
              <a:rPr lang="en-US" sz="1600" dirty="0" err="1" smtClean="0">
                <a:latin typeface="Courier New" pitchFamily="49" charset="0"/>
                <a:cs typeface="Courier New" pitchFamily="49" charset="0"/>
              </a:rPr>
              <a:t>FileAccess</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Fd</a:t>
            </a:r>
            <a:r>
              <a:rPr lang="en-US" sz="1600" dirty="0" smtClean="0">
                <a:latin typeface="Courier New" pitchFamily="49" charset="0"/>
                <a:cs typeface="Courier New" pitchFamily="49" charset="0"/>
              </a:rPr>
              <a:t> = new </a:t>
            </a:r>
            <a:r>
              <a:rPr lang="en-US" sz="1600" dirty="0" err="1" smtClean="0">
                <a:latin typeface="Courier New" pitchFamily="49" charset="0"/>
                <a:cs typeface="Courier New" pitchFamily="49" charset="0"/>
              </a:rPr>
              <a:t>FileAccess</a:t>
            </a:r>
            <a:r>
              <a:rPr lang="en-US" sz="1600" dirty="0" smtClean="0">
                <a:latin typeface="Courier New" pitchFamily="49" charset="0"/>
                <a:cs typeface="Courier New" pitchFamily="49" charset="0"/>
              </a:rPr>
              <a:t>();</a:t>
            </a:r>
          </a:p>
          <a:p>
            <a:pPr eaLnBrk="1" hangingPunct="1">
              <a:buFontTx/>
              <a:buNone/>
            </a:pPr>
            <a:r>
              <a:rPr lang="en-US" sz="1600" dirty="0" smtClean="0">
                <a:latin typeface="Courier New" pitchFamily="49" charset="0"/>
                <a:cs typeface="Courier New" pitchFamily="49" charset="0"/>
              </a:rPr>
              <a:t>    public static void ChildThread1()</a:t>
            </a:r>
          </a:p>
          <a:p>
            <a:pPr eaLnBrk="1" hangingPunct="1">
              <a:buFontTx/>
              <a:buNone/>
            </a:pPr>
            <a:r>
              <a:rPr lang="en-US" sz="1600" dirty="0" smtClean="0">
                <a:latin typeface="Courier New" pitchFamily="49" charset="0"/>
                <a:cs typeface="Courier New" pitchFamily="49" charset="0"/>
              </a:rPr>
              <a:t>        {</a:t>
            </a:r>
          </a:p>
        </p:txBody>
      </p:sp>
      <p:pic>
        <p:nvPicPr>
          <p:cNvPr id="5" name="Picture 4" descr="ssdnlogo.png"/>
          <p:cNvPicPr>
            <a:picLocks noChangeAspect="1"/>
          </p:cNvPicPr>
          <p:nvPr/>
        </p:nvPicPr>
        <p:blipFill>
          <a:blip r:embed="rId3"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4"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Synchronizing </a:t>
            </a:r>
            <a:r>
              <a:rPr lang="en-US" sz="2800" b="1" dirty="0" smtClean="0">
                <a:latin typeface="+mj-lt"/>
                <a:cs typeface="Times New Roman" pitchFamily="18" charset="0"/>
              </a:rPr>
              <a:t>Threads</a:t>
            </a:r>
            <a:endParaRPr lang="en-US" sz="2800" b="1" dirty="0">
              <a:latin typeface="+mj-lt"/>
              <a:cs typeface="Times New Roman" pitchFamily="18" charset="0"/>
            </a:endParaRPr>
          </a:p>
        </p:txBody>
      </p:sp>
      <p:sp>
        <p:nvSpPr>
          <p:cNvPr id="17411" name="Rectangle 3"/>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sz="1600" dirty="0" smtClean="0">
                <a:latin typeface="Courier New" pitchFamily="49" charset="0"/>
                <a:cs typeface="Courier New" pitchFamily="49" charset="0"/>
              </a:rPr>
              <a:t>  Console.WriteLine("Child thread #1 - Started");</a:t>
            </a:r>
          </a:p>
          <a:p>
            <a:pPr eaLnBrk="1" hangingPunct="1">
              <a:buFontTx/>
              <a:buNone/>
            </a:pPr>
            <a:r>
              <a:rPr lang="en-US" sz="1600" dirty="0" smtClean="0">
                <a:latin typeface="Courier New" pitchFamily="49" charset="0"/>
                <a:cs typeface="Courier New" pitchFamily="49" charset="0"/>
              </a:rPr>
              <a:t>  Console.WriteLine("Child thread #1 - Calling </a:t>
            </a:r>
            <a:r>
              <a:rPr lang="en-US" sz="1600" dirty="0" err="1" smtClean="0">
                <a:latin typeface="Courier New" pitchFamily="49" charset="0"/>
                <a:cs typeface="Courier New" pitchFamily="49" charset="0"/>
              </a:rPr>
              <a:t>FileAccess.WriteData</a:t>
            </a: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Fd.WriteData</a:t>
            </a:r>
            <a:r>
              <a:rPr lang="en-US" sz="1600" dirty="0" smtClean="0">
                <a:latin typeface="Courier New" pitchFamily="49" charset="0"/>
                <a:cs typeface="Courier New" pitchFamily="49" charset="0"/>
              </a:rPr>
              <a:t>("T1");</a:t>
            </a:r>
          </a:p>
          <a:p>
            <a:pPr eaLnBrk="1" hangingPunct="1">
              <a:buFontTx/>
              <a:buNone/>
            </a:pPr>
            <a:r>
              <a:rPr lang="en-US" sz="1600" dirty="0" smtClean="0">
                <a:latin typeface="Courier New" pitchFamily="49" charset="0"/>
                <a:cs typeface="Courier New" pitchFamily="49" charset="0"/>
              </a:rPr>
              <a:t>  Console.WriteLine("Child thread #1 - Returned from</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Output");</a:t>
            </a:r>
          </a:p>
          <a:p>
            <a:pPr eaLnBrk="1" hangingPunct="1">
              <a:buFontTx/>
              <a:buNone/>
            </a:pPr>
            <a:r>
              <a:rPr lang="en-US" sz="1600" dirty="0" smtClean="0">
                <a:latin typeface="Courier New" pitchFamily="49" charset="0"/>
                <a:cs typeface="Courier New" pitchFamily="49" charset="0"/>
              </a:rPr>
              <a:t>}</a:t>
            </a:r>
          </a:p>
          <a:p>
            <a:pPr eaLnBrk="1" hangingPunct="1">
              <a:buFontTx/>
              <a:buNone/>
            </a:pPr>
            <a:r>
              <a:rPr lang="en-US" sz="1600" dirty="0" smtClean="0">
                <a:latin typeface="Courier New" pitchFamily="49" charset="0"/>
                <a:cs typeface="Courier New" pitchFamily="49" charset="0"/>
              </a:rPr>
              <a:t>public static void ChildThread2()</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Console.WriteLine("Child thread #2 - Started");</a:t>
            </a:r>
          </a:p>
          <a:p>
            <a:pPr eaLnBrk="1" hangingPunct="1">
              <a:buFontTx/>
              <a:buNone/>
            </a:pPr>
            <a:r>
              <a:rPr lang="en-US" sz="1600" dirty="0" smtClean="0">
                <a:latin typeface="Courier New" pitchFamily="49" charset="0"/>
                <a:cs typeface="Courier New" pitchFamily="49" charset="0"/>
              </a:rPr>
              <a:t>  Console.WriteLine ("Child thread #2 - Calling </a:t>
            </a:r>
            <a:r>
              <a:rPr lang="en-US" sz="1600" dirty="0" err="1" smtClean="0">
                <a:latin typeface="Courier New" pitchFamily="49" charset="0"/>
                <a:cs typeface="Courier New" pitchFamily="49" charset="0"/>
              </a:rPr>
              <a:t>FileAccess.WriteData</a:t>
            </a: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Fd.WriteData</a:t>
            </a:r>
            <a:r>
              <a:rPr lang="en-US" sz="1600" dirty="0" smtClean="0">
                <a:latin typeface="Courier New" pitchFamily="49" charset="0"/>
                <a:cs typeface="Courier New" pitchFamily="49" charset="0"/>
              </a:rPr>
              <a:t>("T2");</a:t>
            </a:r>
          </a:p>
          <a:p>
            <a:pPr eaLnBrk="1" hangingPunct="1">
              <a:buFontTx/>
              <a:buNone/>
            </a:pPr>
            <a:r>
              <a:rPr lang="en-US" sz="1600" dirty="0" smtClean="0">
                <a:latin typeface="Courier New" pitchFamily="49" charset="0"/>
                <a:cs typeface="Courier New" pitchFamily="49" charset="0"/>
              </a:rPr>
              <a:t>  Console.WriteLine("Child thread #2 - Returned from</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Output"); }</a:t>
            </a:r>
          </a:p>
          <a:p>
            <a:pPr eaLnBrk="1" hangingPunct="1">
              <a:buFontTx/>
              <a:buNone/>
            </a:pPr>
            <a:r>
              <a:rPr lang="en-US" sz="1800" dirty="0" smtClean="0">
                <a:solidFill>
                  <a:schemeClr val="accent2"/>
                </a:solidFill>
                <a:latin typeface="Courier New" pitchFamily="49" charset="0"/>
                <a:cs typeface="Courier New" pitchFamily="49" charset="0"/>
              </a:rPr>
              <a:t>        </a:t>
            </a:r>
            <a:endParaRPr lang="en-US" sz="1600" dirty="0" smtClean="0">
              <a:solidFill>
                <a:schemeClr val="accent2"/>
              </a:solidFill>
              <a:latin typeface="Courier New" pitchFamily="49" charset="0"/>
              <a:cs typeface="Courier New" pitchFamily="49" charset="0"/>
            </a:endParaRPr>
          </a:p>
        </p:txBody>
      </p:sp>
      <p:pic>
        <p:nvPicPr>
          <p:cNvPr id="5" name="Picture 4" descr="ssdnlogo.png"/>
          <p:cNvPicPr>
            <a:picLocks noChangeAspect="1"/>
          </p:cNvPicPr>
          <p:nvPr/>
        </p:nvPicPr>
        <p:blipFill>
          <a:blip r:embed="rId3"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4"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Synchronizing </a:t>
            </a:r>
            <a:r>
              <a:rPr lang="en-US" sz="2800" b="1" dirty="0" smtClean="0">
                <a:latin typeface="+mj-lt"/>
                <a:cs typeface="Times New Roman" pitchFamily="18" charset="0"/>
              </a:rPr>
              <a:t>Threads</a:t>
            </a:r>
            <a:endParaRPr lang="en-US" sz="2800" b="1" dirty="0">
              <a:latin typeface="+mj-lt"/>
              <a:cs typeface="Times New Roman" pitchFamily="18" charset="0"/>
            </a:endParaRPr>
          </a:p>
        </p:txBody>
      </p:sp>
      <p:sp>
        <p:nvSpPr>
          <p:cNvPr id="18435" name="Rectangle 3"/>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sz="1600" dirty="0" smtClean="0">
                <a:latin typeface="Courier New" pitchFamily="49" charset="0"/>
                <a:cs typeface="Courier New" pitchFamily="49" charset="0"/>
              </a:rPr>
              <a:t>public static void Main()</a:t>
            </a:r>
          </a:p>
          <a:p>
            <a:pPr eaLnBrk="1" hangingPunct="1">
              <a:buFontTx/>
              <a:buNone/>
            </a:pPr>
            <a:r>
              <a:rPr lang="en-US" sz="1600" dirty="0" smtClean="0">
                <a:latin typeface="Courier New" pitchFamily="49" charset="0"/>
                <a:cs typeface="Courier New" pitchFamily="49" charset="0"/>
              </a:rPr>
              <a:t>{</a:t>
            </a:r>
          </a:p>
          <a:p>
            <a:pPr eaLnBrk="1" hangingPunct="1">
              <a:buFontTx/>
              <a:buNone/>
            </a:pPr>
            <a:r>
              <a:rPr lang="en-US" sz="1600" dirty="0" err="1" smtClean="0">
                <a:latin typeface="Courier New" pitchFamily="49" charset="0"/>
                <a:cs typeface="Courier New" pitchFamily="49" charset="0"/>
              </a:rPr>
              <a:t>ThreadStart</a:t>
            </a:r>
            <a:r>
              <a:rPr lang="en-US" sz="1600" dirty="0" smtClean="0">
                <a:latin typeface="Courier New" pitchFamily="49" charset="0"/>
                <a:cs typeface="Courier New" pitchFamily="49" charset="0"/>
              </a:rPr>
              <a:t> Child1 = new </a:t>
            </a:r>
            <a:r>
              <a:rPr lang="en-US" sz="1600" dirty="0" err="1" smtClean="0">
                <a:latin typeface="Courier New" pitchFamily="49" charset="0"/>
                <a:cs typeface="Courier New" pitchFamily="49" charset="0"/>
              </a:rPr>
              <a:t>ThreadStart</a:t>
            </a:r>
            <a:r>
              <a:rPr lang="en-US" sz="1600" dirty="0" smtClean="0">
                <a:latin typeface="Courier New" pitchFamily="49" charset="0"/>
                <a:cs typeface="Courier New" pitchFamily="49" charset="0"/>
              </a:rPr>
              <a:t>(ChildThread1);</a:t>
            </a:r>
          </a:p>
          <a:p>
            <a:pPr eaLnBrk="1" hangingPunct="1">
              <a:buFontTx/>
              <a:buNone/>
            </a:pPr>
            <a:r>
              <a:rPr lang="en-US" sz="1600" dirty="0" err="1" smtClean="0">
                <a:latin typeface="Courier New" pitchFamily="49" charset="0"/>
                <a:cs typeface="Courier New" pitchFamily="49" charset="0"/>
              </a:rPr>
              <a:t>ThreadStart</a:t>
            </a:r>
            <a:r>
              <a:rPr lang="en-US" sz="1600" dirty="0" smtClean="0">
                <a:latin typeface="Courier New" pitchFamily="49" charset="0"/>
                <a:cs typeface="Courier New" pitchFamily="49" charset="0"/>
              </a:rPr>
              <a:t> Child2 = new </a:t>
            </a:r>
            <a:r>
              <a:rPr lang="en-US" sz="1600" dirty="0" err="1" smtClean="0">
                <a:latin typeface="Courier New" pitchFamily="49" charset="0"/>
                <a:cs typeface="Courier New" pitchFamily="49" charset="0"/>
              </a:rPr>
              <a:t>ThreadStart</a:t>
            </a:r>
            <a:r>
              <a:rPr lang="en-US" sz="1600" dirty="0" smtClean="0">
                <a:latin typeface="Courier New" pitchFamily="49" charset="0"/>
                <a:cs typeface="Courier New" pitchFamily="49" charset="0"/>
              </a:rPr>
              <a:t>(ChildThread2);</a:t>
            </a:r>
          </a:p>
          <a:p>
            <a:pPr eaLnBrk="1" hangingPunct="1">
              <a:buFontTx/>
              <a:buNone/>
            </a:pPr>
            <a:r>
              <a:rPr lang="en-US" sz="1600" dirty="0" smtClean="0">
                <a:latin typeface="Courier New" pitchFamily="49" charset="0"/>
                <a:cs typeface="Courier New" pitchFamily="49" charset="0"/>
              </a:rPr>
              <a:t>Console.WriteLine("Main - Creating Child threads");</a:t>
            </a:r>
          </a:p>
          <a:p>
            <a:pPr eaLnBrk="1" hangingPunct="1">
              <a:buFontTx/>
              <a:buNone/>
            </a:pPr>
            <a:endParaRPr lang="en-US" sz="1600" dirty="0" smtClean="0">
              <a:latin typeface="Courier New" pitchFamily="49" charset="0"/>
              <a:cs typeface="Courier New" pitchFamily="49" charset="0"/>
            </a:endParaRPr>
          </a:p>
          <a:p>
            <a:pPr eaLnBrk="1" hangingPunct="1">
              <a:buFontTx/>
              <a:buNone/>
            </a:pPr>
            <a:r>
              <a:rPr lang="en-US" sz="1600" dirty="0" smtClean="0">
                <a:latin typeface="Courier New" pitchFamily="49" charset="0"/>
                <a:cs typeface="Courier New" pitchFamily="49" charset="0"/>
              </a:rPr>
              <a:t>Thread Thread1 = new Thread(Child1);</a:t>
            </a:r>
          </a:p>
          <a:p>
            <a:pPr eaLnBrk="1" hangingPunct="1">
              <a:buFontTx/>
              <a:buNone/>
            </a:pPr>
            <a:r>
              <a:rPr lang="en-US" sz="1600" dirty="0" smtClean="0">
                <a:latin typeface="Courier New" pitchFamily="49" charset="0"/>
                <a:cs typeface="Courier New" pitchFamily="49" charset="0"/>
              </a:rPr>
              <a:t>Thread Thread2 = new Thread(Child2);</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Thread1.Start();</a:t>
            </a:r>
          </a:p>
          <a:p>
            <a:pPr eaLnBrk="1" hangingPunct="1">
              <a:buFontTx/>
              <a:buNone/>
            </a:pPr>
            <a:r>
              <a:rPr lang="en-US" sz="1600" dirty="0" smtClean="0">
                <a:latin typeface="Courier New" pitchFamily="49" charset="0"/>
                <a:cs typeface="Courier New" pitchFamily="49" charset="0"/>
              </a:rPr>
              <a:t>Thread2.Start();</a:t>
            </a:r>
          </a:p>
          <a:p>
            <a:pPr eaLnBrk="1" hangingPunct="1">
              <a:buFontTx/>
              <a:buNone/>
            </a:pPr>
            <a:r>
              <a:rPr lang="en-US" sz="1600" dirty="0" smtClean="0">
                <a:latin typeface="Courier New" pitchFamily="49" charset="0"/>
                <a:cs typeface="Courier New" pitchFamily="49" charset="0"/>
              </a:rPr>
              <a:t>Console.ReadLine();</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a:t>
            </a:r>
          </a:p>
          <a:p>
            <a:pPr eaLnBrk="1" hangingPunct="1">
              <a:buFontTx/>
              <a:buNone/>
            </a:pPr>
            <a:endParaRPr lang="en-US" sz="1600" dirty="0" smtClean="0">
              <a:solidFill>
                <a:schemeClr val="accent2"/>
              </a:solidFill>
              <a:latin typeface="Courier New" pitchFamily="49" charset="0"/>
              <a:cs typeface="Courier New" pitchFamily="49" charset="0"/>
            </a:endParaRPr>
          </a:p>
        </p:txBody>
      </p:sp>
      <p:pic>
        <p:nvPicPr>
          <p:cNvPr id="5" name="Picture 4" descr="ssdnlogo.png"/>
          <p:cNvPicPr>
            <a:picLocks noChangeAspect="1"/>
          </p:cNvPicPr>
          <p:nvPr/>
        </p:nvPicPr>
        <p:blipFill>
          <a:blip r:embed="rId3"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4"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smtClean="0">
                <a:latin typeface="Arial" charset="0"/>
                <a:cs typeface="Times New Roman" pitchFamily="18" charset="0"/>
              </a:rPr>
              <a:t>A process is a running instance of a program. </a:t>
            </a:r>
          </a:p>
          <a:p>
            <a:pPr eaLnBrk="1" hangingPunct="1">
              <a:buFontTx/>
              <a:buBlip>
                <a:blip r:embed="rId3"/>
              </a:buBlip>
            </a:pPr>
            <a:r>
              <a:rPr lang="en-US" sz="2000" dirty="0" smtClean="0">
                <a:latin typeface="Arial" charset="0"/>
                <a:cs typeface="Times New Roman" pitchFamily="18" charset="0"/>
              </a:rPr>
              <a:t>The communication between the processes at run time within the same computer or over a network is called the inter-process communication.</a:t>
            </a:r>
          </a:p>
          <a:p>
            <a:pPr eaLnBrk="1" hangingPunct="1">
              <a:buFontTx/>
              <a:buBlip>
                <a:blip r:embed="rId3"/>
              </a:buBlip>
            </a:pPr>
            <a:r>
              <a:rPr lang="en-US" sz="2000" dirty="0" smtClean="0">
                <a:latin typeface="Arial" charset="0"/>
                <a:cs typeface="Times New Roman" pitchFamily="18" charset="0"/>
              </a:rPr>
              <a:t>The Operating System (OS) manages the memory of the system that is used by various processes to communicate with each other.</a:t>
            </a:r>
          </a:p>
          <a:p>
            <a:pPr eaLnBrk="1" hangingPunct="1">
              <a:buFontTx/>
              <a:buNone/>
            </a:pPr>
            <a:endParaRPr lang="en-US" sz="2000" dirty="0" smtClean="0">
              <a:solidFill>
                <a:schemeClr val="accent2"/>
              </a:solidFill>
              <a:latin typeface="Arial" charset="0"/>
              <a:cs typeface="Times New Roman" pitchFamily="18" charset="0"/>
            </a:endParaRPr>
          </a:p>
        </p:txBody>
      </p:sp>
      <p:sp>
        <p:nvSpPr>
          <p:cNvPr id="19459" name="Text Box 3"/>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GB" sz="2800" b="1" dirty="0">
                <a:latin typeface="+mj-lt"/>
                <a:cs typeface="Times New Roman" pitchFamily="18" charset="0"/>
              </a:rPr>
              <a:t>Identifying Communication Between Processes</a:t>
            </a:r>
          </a:p>
        </p:txBody>
      </p:sp>
      <p:pic>
        <p:nvPicPr>
          <p:cNvPr id="5" name="Picture 4" descr="ssdnlogo.png"/>
          <p:cNvPicPr>
            <a:picLocks noChangeAspect="1"/>
          </p:cNvPicPr>
          <p:nvPr/>
        </p:nvPicPr>
        <p:blipFill>
          <a:blip r:embed="rId4"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5"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smtClean="0">
                <a:latin typeface="Arial" charset="0"/>
                <a:cs typeface="Times New Roman" pitchFamily="18" charset="0"/>
              </a:rPr>
              <a:t>When an application runs, a new application domain is created.</a:t>
            </a:r>
          </a:p>
          <a:p>
            <a:pPr eaLnBrk="1" hangingPunct="1">
              <a:buFontTx/>
              <a:buBlip>
                <a:blip r:embed="rId3"/>
              </a:buBlip>
            </a:pPr>
            <a:r>
              <a:rPr lang="en-US" sz="2000" dirty="0" smtClean="0">
                <a:latin typeface="Arial" charset="0"/>
                <a:cs typeface="Times New Roman" pitchFamily="18" charset="0"/>
              </a:rPr>
              <a:t>An application domain separates one application from another application by acting as a container for each application. </a:t>
            </a:r>
          </a:p>
          <a:p>
            <a:pPr eaLnBrk="1" hangingPunct="1">
              <a:buFontTx/>
              <a:buBlip>
                <a:blip r:embed="rId3"/>
              </a:buBlip>
            </a:pPr>
            <a:r>
              <a:rPr lang="en-US" sz="2000" dirty="0" smtClean="0">
                <a:latin typeface="Arial" charset="0"/>
                <a:cs typeface="Times New Roman" pitchFamily="18" charset="0"/>
              </a:rPr>
              <a:t>In .NET, threads execute in an application domain. </a:t>
            </a:r>
          </a:p>
          <a:p>
            <a:pPr eaLnBrk="1" hangingPunct="1">
              <a:buFontTx/>
              <a:buBlip>
                <a:blip r:embed="rId3"/>
              </a:buBlip>
            </a:pPr>
            <a:r>
              <a:rPr lang="en-US" sz="2000" dirty="0" smtClean="0">
                <a:latin typeface="Arial" charset="0"/>
                <a:cs typeface="Times New Roman" pitchFamily="18" charset="0"/>
              </a:rPr>
              <a:t>A thread in one process cannot invoke a method in a thread that belongs to another process. </a:t>
            </a:r>
          </a:p>
          <a:p>
            <a:pPr eaLnBrk="1" hangingPunct="1">
              <a:buFontTx/>
              <a:buBlip>
                <a:blip r:embed="rId3"/>
              </a:buBlip>
            </a:pPr>
            <a:r>
              <a:rPr lang="en-US" sz="2000" dirty="0" smtClean="0">
                <a:latin typeface="Arial" charset="0"/>
                <a:cs typeface="Times New Roman" pitchFamily="18" charset="0"/>
              </a:rPr>
              <a:t>In .NET, however, threads can cross the application domain boundaries, and a method in one thread can call a method of another application domain. </a:t>
            </a:r>
          </a:p>
          <a:p>
            <a:pPr eaLnBrk="1" hangingPunct="1">
              <a:buFontTx/>
              <a:buNone/>
            </a:pPr>
            <a:endParaRPr lang="en-US" sz="2000" dirty="0" smtClean="0">
              <a:solidFill>
                <a:schemeClr val="accent2"/>
              </a:solidFill>
              <a:latin typeface="Arial" charset="0"/>
              <a:cs typeface="Times New Roman" pitchFamily="18" charset="0"/>
            </a:endParaRPr>
          </a:p>
        </p:txBody>
      </p:sp>
      <p:sp>
        <p:nvSpPr>
          <p:cNvPr id="20483" name="Text Box 3"/>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GB" sz="2800" b="1" dirty="0">
                <a:latin typeface="+mj-lt"/>
                <a:cs typeface="Times New Roman" pitchFamily="18" charset="0"/>
              </a:rPr>
              <a:t>Application Domain</a:t>
            </a:r>
            <a:r>
              <a:rPr lang="en-US" sz="2800" b="1" dirty="0">
                <a:latin typeface="+mj-lt"/>
                <a:cs typeface="Times New Roman" pitchFamily="18" charset="0"/>
              </a:rPr>
              <a:t> </a:t>
            </a:r>
          </a:p>
        </p:txBody>
      </p:sp>
      <p:pic>
        <p:nvPicPr>
          <p:cNvPr id="5" name="Picture 4" descr="ssdnlogo.png"/>
          <p:cNvPicPr>
            <a:picLocks noChangeAspect="1"/>
          </p:cNvPicPr>
          <p:nvPr/>
        </p:nvPicPr>
        <p:blipFill>
          <a:blip r:embed="rId4"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5"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Application </a:t>
            </a:r>
            <a:r>
              <a:rPr lang="en-US" sz="2800" b="1" dirty="0" smtClean="0">
                <a:latin typeface="+mj-lt"/>
                <a:cs typeface="Times New Roman" pitchFamily="18" charset="0"/>
              </a:rPr>
              <a:t>Domain</a:t>
            </a:r>
            <a:endParaRPr lang="en-US" sz="2800" b="1" dirty="0">
              <a:latin typeface="+mj-lt"/>
              <a:cs typeface="Times New Roman" pitchFamily="18" charset="0"/>
            </a:endParaRPr>
          </a:p>
        </p:txBody>
      </p:sp>
      <p:sp>
        <p:nvSpPr>
          <p:cNvPr id="21507" name="Rectangle 3"/>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smtClean="0">
                <a:latin typeface="Arial" charset="0"/>
              </a:rPr>
              <a:t>The following figure shows application domains interacting with each other.</a:t>
            </a:r>
          </a:p>
        </p:txBody>
      </p:sp>
      <p:pic>
        <p:nvPicPr>
          <p:cNvPr id="21508" name="Picture 5"/>
          <p:cNvPicPr>
            <a:picLocks noChangeAspect="1" noChangeArrowheads="1"/>
          </p:cNvPicPr>
          <p:nvPr/>
        </p:nvPicPr>
        <p:blipFill>
          <a:blip r:embed="rId4" cstate="print"/>
          <a:srcRect/>
          <a:stretch>
            <a:fillRect/>
          </a:stretch>
        </p:blipFill>
        <p:spPr bwMode="auto">
          <a:xfrm>
            <a:off x="2514600" y="2743200"/>
            <a:ext cx="4681538" cy="2743200"/>
          </a:xfrm>
          <a:prstGeom prst="rect">
            <a:avLst/>
          </a:prstGeom>
          <a:noFill/>
          <a:ln w="9525">
            <a:noFill/>
            <a:miter lim="800000"/>
            <a:headEnd/>
            <a:tailEnd/>
          </a:ln>
        </p:spPr>
      </p:pic>
      <p:cxnSp>
        <p:nvCxnSpPr>
          <p:cNvPr id="21509" name="AutoShape 6"/>
          <p:cNvCxnSpPr>
            <a:cxnSpLocks noChangeShapeType="1"/>
          </p:cNvCxnSpPr>
          <p:nvPr/>
        </p:nvCxnSpPr>
        <p:spPr bwMode="auto">
          <a:xfrm>
            <a:off x="4343400" y="4419600"/>
            <a:ext cx="1019175" cy="1588"/>
          </a:xfrm>
          <a:prstGeom prst="straightConnector1">
            <a:avLst/>
          </a:prstGeom>
          <a:noFill/>
          <a:ln w="25400">
            <a:solidFill>
              <a:srgbClr val="000000"/>
            </a:solidFill>
            <a:round/>
            <a:headEnd type="triangle" w="med" len="med"/>
            <a:tailEnd type="triangle" w="med" len="med"/>
          </a:ln>
        </p:spPr>
      </p:cxnSp>
      <p:pic>
        <p:nvPicPr>
          <p:cNvPr id="7" name="Picture 6" descr="ssdnlogo.png"/>
          <p:cNvPicPr>
            <a:picLocks noChangeAspect="1"/>
          </p:cNvPicPr>
          <p:nvPr/>
        </p:nvPicPr>
        <p:blipFill>
          <a:blip r:embed="rId5"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8" name="Picture 7" descr="ms_Learning_b-large"/>
          <p:cNvPicPr>
            <a:picLocks noChangeAspect="1" noChangeArrowheads="1"/>
          </p:cNvPicPr>
          <p:nvPr/>
        </p:nvPicPr>
        <p:blipFill>
          <a:blip r:embed="rId6"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9" name="Rectangle 8"/>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smtClean="0">
                <a:latin typeface="Arial" charset="0"/>
                <a:cs typeface="Times New Roman" pitchFamily="18" charset="0"/>
              </a:rPr>
              <a:t>The main purpose of the application domain is to separate an application from the other applications. Application domains run on a single process.</a:t>
            </a:r>
          </a:p>
          <a:p>
            <a:pPr eaLnBrk="1" hangingPunct="1">
              <a:buFontTx/>
              <a:buBlip>
                <a:blip r:embed="rId3"/>
              </a:buBlip>
            </a:pPr>
            <a:r>
              <a:rPr lang="en-US" sz="2000" dirty="0" smtClean="0">
                <a:latin typeface="Arial" charset="0"/>
                <a:cs typeface="Times New Roman" pitchFamily="18" charset="0"/>
              </a:rPr>
              <a:t>You use the </a:t>
            </a:r>
            <a:r>
              <a:rPr lang="en-US" sz="2000" dirty="0" err="1" smtClean="0">
                <a:latin typeface="Courier New" pitchFamily="49" charset="0"/>
                <a:cs typeface="Times New Roman" pitchFamily="18" charset="0"/>
              </a:rPr>
              <a:t>System.AppDomain</a:t>
            </a:r>
            <a:r>
              <a:rPr lang="en-US" sz="2000" dirty="0" smtClean="0">
                <a:latin typeface="Arial" charset="0"/>
                <a:cs typeface="Times New Roman" pitchFamily="18" charset="0"/>
              </a:rPr>
              <a:t> class to manage application domains.</a:t>
            </a:r>
          </a:p>
        </p:txBody>
      </p:sp>
      <p:sp>
        <p:nvSpPr>
          <p:cNvPr id="22531" name="Text Box 3"/>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GB" sz="2800" b="1">
                <a:latin typeface="+mj-lt"/>
                <a:cs typeface="Times New Roman" pitchFamily="18" charset="0"/>
              </a:rPr>
              <a:t>Application </a:t>
            </a:r>
            <a:r>
              <a:rPr lang="en-GB" sz="2800" b="1" smtClean="0">
                <a:latin typeface="+mj-lt"/>
                <a:cs typeface="Times New Roman" pitchFamily="18" charset="0"/>
              </a:rPr>
              <a:t>Domain</a:t>
            </a:r>
            <a:endParaRPr lang="en-US" sz="2800" b="1" dirty="0">
              <a:latin typeface="+mj-lt"/>
              <a:cs typeface="Times New Roman" pitchFamily="18" charset="0"/>
            </a:endParaRPr>
          </a:p>
        </p:txBody>
      </p:sp>
      <p:pic>
        <p:nvPicPr>
          <p:cNvPr id="5" name="Picture 4" descr="ssdnlogo.png"/>
          <p:cNvPicPr>
            <a:picLocks noChangeAspect="1"/>
          </p:cNvPicPr>
          <p:nvPr/>
        </p:nvPicPr>
        <p:blipFill>
          <a:blip r:embed="rId4"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5"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52400" y="711200"/>
            <a:ext cx="7391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Implementing </a:t>
            </a:r>
            <a:r>
              <a:rPr lang="en-US" sz="2800" b="1" dirty="0" smtClean="0">
                <a:latin typeface="+mj-lt"/>
                <a:cs typeface="Times New Roman" pitchFamily="18" charset="0"/>
              </a:rPr>
              <a:t>Threads</a:t>
            </a:r>
            <a:endParaRPr lang="en-US" sz="2800" b="1" dirty="0">
              <a:latin typeface="+mj-lt"/>
            </a:endParaRPr>
          </a:p>
        </p:txBody>
      </p:sp>
      <p:sp>
        <p:nvSpPr>
          <p:cNvPr id="8195" name="Rectangle 3"/>
          <p:cNvSpPr>
            <a:spLocks noGrp="1" noChangeArrowheads="1"/>
          </p:cNvSpPr>
          <p:nvPr>
            <p:ph type="body" idx="1"/>
          </p:nvPr>
        </p:nvSpPr>
        <p:spPr bwMode="auto">
          <a:xfrm>
            <a:off x="1525588" y="1598613"/>
            <a:ext cx="7313612" cy="4878387"/>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buFontTx/>
              <a:buBlip>
                <a:blip r:embed="rId3"/>
              </a:buBlip>
            </a:pPr>
            <a:r>
              <a:rPr lang="en-US" sz="2000" dirty="0" smtClean="0">
                <a:latin typeface="Arial" charset="0"/>
                <a:cs typeface="Times New Roman" pitchFamily="18" charset="0"/>
              </a:rPr>
              <a:t>In single-threaded systems, an approach called event loop with polling is used. </a:t>
            </a:r>
          </a:p>
          <a:p>
            <a:pPr>
              <a:buFontTx/>
              <a:buBlip>
                <a:blip r:embed="rId3"/>
              </a:buBlip>
            </a:pPr>
            <a:r>
              <a:rPr lang="en-US" sz="2000" dirty="0" smtClean="0">
                <a:latin typeface="Arial" charset="0"/>
                <a:cs typeface="Times New Roman" pitchFamily="18" charset="0"/>
              </a:rPr>
              <a:t>Polling is the process in which a single event is executed at a time. </a:t>
            </a:r>
          </a:p>
          <a:p>
            <a:pPr>
              <a:buFontTx/>
              <a:buBlip>
                <a:blip r:embed="rId3"/>
              </a:buBlip>
            </a:pPr>
            <a:r>
              <a:rPr lang="en-US" sz="2000" dirty="0" smtClean="0">
                <a:latin typeface="Arial" charset="0"/>
                <a:cs typeface="Times New Roman" pitchFamily="18" charset="0"/>
              </a:rPr>
              <a:t>In the event loop with polling approach, a single thread runs in an infinite loop till its operation is completed.</a:t>
            </a:r>
          </a:p>
          <a:p>
            <a:pPr>
              <a:buFontTx/>
              <a:buBlip>
                <a:blip r:embed="rId3"/>
              </a:buBlip>
            </a:pPr>
            <a:r>
              <a:rPr lang="en-US" sz="2000" dirty="0" smtClean="0">
                <a:latin typeface="Arial" charset="0"/>
                <a:cs typeface="Times New Roman" pitchFamily="18" charset="0"/>
              </a:rPr>
              <a:t>When the operation is completed, the event loop sends the control to the appropriate event handler.</a:t>
            </a:r>
          </a:p>
          <a:p>
            <a:pPr>
              <a:buFontTx/>
              <a:buBlip>
                <a:blip r:embed="rId3"/>
              </a:buBlip>
            </a:pPr>
            <a:r>
              <a:rPr lang="en-US" sz="2000" dirty="0" smtClean="0">
                <a:latin typeface="Arial" charset="0"/>
                <a:cs typeface="Times New Roman" pitchFamily="18" charset="0"/>
              </a:rPr>
              <a:t>Multithreading is used in software that require user interaction and require a quick response to the user's activities.</a:t>
            </a:r>
          </a:p>
        </p:txBody>
      </p:sp>
      <p:pic>
        <p:nvPicPr>
          <p:cNvPr id="5" name="Picture 4" descr="ssdnlogo.png"/>
          <p:cNvPicPr>
            <a:picLocks noChangeAspect="1"/>
          </p:cNvPicPr>
          <p:nvPr/>
        </p:nvPicPr>
        <p:blipFill>
          <a:blip r:embed="rId4"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5"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52400" y="711200"/>
            <a:ext cx="7391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Implementing </a:t>
            </a:r>
            <a:r>
              <a:rPr lang="en-US" sz="2800" b="1" dirty="0" smtClean="0">
                <a:latin typeface="+mj-lt"/>
                <a:cs typeface="Times New Roman" pitchFamily="18" charset="0"/>
              </a:rPr>
              <a:t>Threads</a:t>
            </a:r>
            <a:endParaRPr lang="en-US" sz="2800" b="1" dirty="0">
              <a:latin typeface="+mj-lt"/>
            </a:endParaRPr>
          </a:p>
        </p:txBody>
      </p:sp>
      <p:sp>
        <p:nvSpPr>
          <p:cNvPr id="9219" name="Rectangle 3"/>
          <p:cNvSpPr>
            <a:spLocks noGrp="1" noChangeArrowheads="1"/>
          </p:cNvSpPr>
          <p:nvPr>
            <p:ph type="body" idx="1"/>
          </p:nvPr>
        </p:nvSpPr>
        <p:spPr bwMode="auto">
          <a:xfrm>
            <a:off x="1525588" y="1598613"/>
            <a:ext cx="7313612" cy="4878387"/>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buFontTx/>
              <a:buBlip>
                <a:blip r:embed="rId3"/>
              </a:buBlip>
            </a:pPr>
            <a:r>
              <a:rPr lang="en-US" sz="2000" dirty="0" smtClean="0">
                <a:latin typeface="Arial" charset="0"/>
                <a:cs typeface="Times New Roman" pitchFamily="18" charset="0"/>
              </a:rPr>
              <a:t>In C#, you use the </a:t>
            </a:r>
            <a:r>
              <a:rPr lang="en-US" sz="2000" dirty="0" smtClean="0">
                <a:latin typeface="Courier New" pitchFamily="49" charset="0"/>
                <a:cs typeface="Times New Roman" pitchFamily="18" charset="0"/>
              </a:rPr>
              <a:t>Thread</a:t>
            </a:r>
            <a:r>
              <a:rPr lang="en-US" sz="2000" dirty="0" smtClean="0">
                <a:latin typeface="Arial" charset="0"/>
                <a:cs typeface="Times New Roman" pitchFamily="18" charset="0"/>
              </a:rPr>
              <a:t> class to work with threads.</a:t>
            </a:r>
          </a:p>
          <a:p>
            <a:pPr>
              <a:buFontTx/>
              <a:buBlip>
                <a:blip r:embed="rId3"/>
              </a:buBlip>
            </a:pPr>
            <a:r>
              <a:rPr lang="en-US" sz="2000" dirty="0" smtClean="0">
                <a:latin typeface="Arial" charset="0"/>
                <a:cs typeface="Times New Roman" pitchFamily="18" charset="0"/>
              </a:rPr>
              <a:t>The </a:t>
            </a:r>
            <a:r>
              <a:rPr lang="en-US" sz="2000" dirty="0" err="1" smtClean="0">
                <a:latin typeface="Courier New" pitchFamily="49" charset="0"/>
                <a:cs typeface="Times New Roman" pitchFamily="18" charset="0"/>
              </a:rPr>
              <a:t>System.Threading.Thread</a:t>
            </a:r>
            <a:r>
              <a:rPr lang="en-US" sz="2000" dirty="0" smtClean="0">
                <a:latin typeface="Arial" charset="0"/>
                <a:cs typeface="Times New Roman" pitchFamily="18" charset="0"/>
              </a:rPr>
              <a:t> class is used to construct and access individual threads in a multithreaded application.</a:t>
            </a:r>
          </a:p>
          <a:p>
            <a:pPr>
              <a:buFontTx/>
              <a:buBlip>
                <a:blip r:embed="rId3"/>
              </a:buBlip>
            </a:pPr>
            <a:r>
              <a:rPr lang="en-US" sz="2000" dirty="0" smtClean="0">
                <a:latin typeface="Arial" charset="0"/>
                <a:cs typeface="Times New Roman" pitchFamily="18" charset="0"/>
              </a:rPr>
              <a:t>The first thread to be executed in a process is called the main thread.</a:t>
            </a:r>
          </a:p>
          <a:p>
            <a:pPr>
              <a:buFontTx/>
              <a:buBlip>
                <a:blip r:embed="rId3"/>
              </a:buBlip>
            </a:pPr>
            <a:r>
              <a:rPr lang="en-US" sz="2000" dirty="0" smtClean="0">
                <a:latin typeface="Arial" charset="0"/>
                <a:cs typeface="Times New Roman" pitchFamily="18" charset="0"/>
              </a:rPr>
              <a:t>You can access the main thread of the program by using the </a:t>
            </a:r>
            <a:r>
              <a:rPr lang="en-US" sz="2000" dirty="0" err="1" smtClean="0">
                <a:latin typeface="Courier New" pitchFamily="49" charset="0"/>
                <a:cs typeface="Times New Roman" pitchFamily="18" charset="0"/>
              </a:rPr>
              <a:t>CurrentThread</a:t>
            </a:r>
            <a:r>
              <a:rPr lang="en-US" sz="2000" dirty="0" smtClean="0"/>
              <a:t> </a:t>
            </a:r>
            <a:r>
              <a:rPr lang="en-US" sz="2000" dirty="0" smtClean="0">
                <a:latin typeface="Arial" charset="0"/>
                <a:cs typeface="Times New Roman" pitchFamily="18" charset="0"/>
              </a:rPr>
              <a:t>property of the </a:t>
            </a:r>
            <a:r>
              <a:rPr lang="en-US" sz="2000" dirty="0" smtClean="0">
                <a:latin typeface="Courier New" pitchFamily="49" charset="0"/>
                <a:cs typeface="Times New Roman" pitchFamily="18" charset="0"/>
              </a:rPr>
              <a:t>Thread</a:t>
            </a:r>
            <a:r>
              <a:rPr lang="en-US" sz="2000" dirty="0" smtClean="0"/>
              <a:t> </a:t>
            </a:r>
            <a:r>
              <a:rPr lang="en-US" sz="2000" dirty="0" smtClean="0">
                <a:latin typeface="Arial" charset="0"/>
                <a:cs typeface="Times New Roman" pitchFamily="18" charset="0"/>
              </a:rPr>
              <a:t>class. </a:t>
            </a:r>
          </a:p>
          <a:p>
            <a:pPr>
              <a:buFontTx/>
              <a:buBlip>
                <a:blip r:embed="rId3"/>
              </a:buBlip>
            </a:pPr>
            <a:r>
              <a:rPr lang="en-US" sz="2000" dirty="0" smtClean="0">
                <a:latin typeface="Arial" charset="0"/>
                <a:cs typeface="Times New Roman" pitchFamily="18" charset="0"/>
              </a:rPr>
              <a:t>You can create other threads in the program by using the </a:t>
            </a:r>
            <a:r>
              <a:rPr lang="en-US" sz="2000" dirty="0" smtClean="0">
                <a:latin typeface="Courier New" pitchFamily="49" charset="0"/>
                <a:cs typeface="Times New Roman" pitchFamily="18" charset="0"/>
              </a:rPr>
              <a:t>Thread</a:t>
            </a:r>
            <a:r>
              <a:rPr lang="en-US" sz="2000" dirty="0" smtClean="0"/>
              <a:t> </a:t>
            </a:r>
            <a:r>
              <a:rPr lang="en-US" sz="2000" dirty="0" smtClean="0">
                <a:latin typeface="Arial" charset="0"/>
                <a:cs typeface="Times New Roman" pitchFamily="18" charset="0"/>
              </a:rPr>
              <a:t>class. Such threads are called child threads.</a:t>
            </a:r>
          </a:p>
        </p:txBody>
      </p:sp>
      <p:pic>
        <p:nvPicPr>
          <p:cNvPr id="5" name="Picture 4" descr="ssdnlogo.png"/>
          <p:cNvPicPr>
            <a:picLocks noChangeAspect="1"/>
          </p:cNvPicPr>
          <p:nvPr/>
        </p:nvPicPr>
        <p:blipFill>
          <a:blip r:embed="rId4"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5"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52400" y="711200"/>
            <a:ext cx="7391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Implementing </a:t>
            </a:r>
            <a:r>
              <a:rPr lang="en-US" sz="2800" b="1" dirty="0" smtClean="0">
                <a:latin typeface="+mj-lt"/>
                <a:cs typeface="Times New Roman" pitchFamily="18" charset="0"/>
              </a:rPr>
              <a:t>Threads</a:t>
            </a:r>
            <a:endParaRPr lang="en-US" sz="2800" b="1" dirty="0">
              <a:latin typeface="+mj-lt"/>
            </a:endParaRPr>
          </a:p>
        </p:txBody>
      </p:sp>
      <p:sp>
        <p:nvSpPr>
          <p:cNvPr id="10243" name="Rectangle 3"/>
          <p:cNvSpPr>
            <a:spLocks noGrp="1" noChangeArrowheads="1"/>
          </p:cNvSpPr>
          <p:nvPr>
            <p:ph type="body" idx="1"/>
          </p:nvPr>
        </p:nvSpPr>
        <p:spPr bwMode="auto">
          <a:xfrm>
            <a:off x="1525588" y="1598613"/>
            <a:ext cx="7313612" cy="2744787"/>
          </a:xfrm>
          <a:solidFill>
            <a:srgbClr val="FFFFFF"/>
          </a:solidFill>
          <a:ln>
            <a:miter lim="800000"/>
            <a:headEnd/>
            <a:tailEnd/>
          </a:ln>
        </p:spPr>
        <p:txBody>
          <a:bodyPr vert="horz" wrap="square" lIns="91440" tIns="45720" rIns="91440" bIns="45720" numCol="1" anchor="t" anchorCtr="0" compatLnSpc="1">
            <a:prstTxWarp prst="textNoShape">
              <a:avLst/>
            </a:prstTxWarp>
            <a:normAutofit fontScale="25000" lnSpcReduction="20000"/>
          </a:bodyPr>
          <a:lstStyle/>
          <a:p>
            <a:pPr>
              <a:buFontTx/>
              <a:buBlip>
                <a:blip r:embed="rId3"/>
              </a:buBlip>
            </a:pPr>
            <a:r>
              <a:rPr lang="en-US" sz="5500" dirty="0" smtClean="0">
                <a:latin typeface="Arial" charset="0"/>
                <a:cs typeface="Times New Roman" pitchFamily="18" charset="0"/>
              </a:rPr>
              <a:t>The following code shows referencing the main thread by using the </a:t>
            </a:r>
            <a:r>
              <a:rPr lang="en-US" sz="5500" dirty="0" err="1" smtClean="0">
                <a:latin typeface="Courier New" pitchFamily="49" charset="0"/>
                <a:cs typeface="Times New Roman" pitchFamily="18" charset="0"/>
              </a:rPr>
              <a:t>CurrentThread</a:t>
            </a:r>
            <a:r>
              <a:rPr lang="en-US" sz="5500" dirty="0" smtClean="0">
                <a:latin typeface="Arial" charset="0"/>
                <a:cs typeface="Times New Roman" pitchFamily="18" charset="0"/>
              </a:rPr>
              <a:t> property of the </a:t>
            </a:r>
            <a:r>
              <a:rPr lang="en-US" sz="5500" dirty="0" smtClean="0">
                <a:latin typeface="Courier New" pitchFamily="49" charset="0"/>
                <a:cs typeface="Times New Roman" pitchFamily="18" charset="0"/>
              </a:rPr>
              <a:t>Thread</a:t>
            </a:r>
            <a:r>
              <a:rPr lang="en-US" sz="5500" dirty="0" smtClean="0">
                <a:latin typeface="Arial" charset="0"/>
                <a:cs typeface="Times New Roman" pitchFamily="18" charset="0"/>
              </a:rPr>
              <a:t> class:</a:t>
            </a:r>
          </a:p>
          <a:p>
            <a:pPr>
              <a:buFontTx/>
              <a:buNone/>
            </a:pPr>
            <a:r>
              <a:rPr lang="en-US" sz="5500" dirty="0" smtClean="0">
                <a:latin typeface="Arial" charset="0"/>
                <a:cs typeface="Times New Roman" pitchFamily="18" charset="0"/>
              </a:rPr>
              <a:t>	</a:t>
            </a:r>
            <a:r>
              <a:rPr lang="en-US" sz="5500" dirty="0" smtClean="0">
                <a:latin typeface="Courier New" pitchFamily="49" charset="0"/>
                <a:cs typeface="Times New Roman" pitchFamily="18" charset="0"/>
              </a:rPr>
              <a:t>using System;</a:t>
            </a:r>
          </a:p>
          <a:p>
            <a:pPr>
              <a:buFontTx/>
              <a:buNone/>
            </a:pPr>
            <a:r>
              <a:rPr lang="en-US" sz="5500" dirty="0" smtClean="0">
                <a:latin typeface="Courier New" pitchFamily="49" charset="0"/>
                <a:cs typeface="Times New Roman" pitchFamily="18" charset="0"/>
              </a:rPr>
              <a:t>	using </a:t>
            </a:r>
            <a:r>
              <a:rPr lang="en-US" sz="5500" dirty="0" err="1" smtClean="0">
                <a:latin typeface="Courier New" pitchFamily="49" charset="0"/>
                <a:cs typeface="Times New Roman" pitchFamily="18" charset="0"/>
              </a:rPr>
              <a:t>System.Threading</a:t>
            </a:r>
            <a:r>
              <a:rPr lang="en-US" sz="5500" dirty="0" smtClean="0">
                <a:latin typeface="Courier New" pitchFamily="49" charset="0"/>
                <a:cs typeface="Times New Roman" pitchFamily="18" charset="0"/>
              </a:rPr>
              <a:t>;</a:t>
            </a:r>
          </a:p>
          <a:p>
            <a:pPr>
              <a:buFontTx/>
              <a:buNone/>
            </a:pPr>
            <a:endParaRPr lang="en-US" sz="5500" dirty="0" smtClean="0">
              <a:latin typeface="Courier New" pitchFamily="49" charset="0"/>
              <a:cs typeface="Times New Roman" pitchFamily="18" charset="0"/>
            </a:endParaRPr>
          </a:p>
          <a:p>
            <a:pPr>
              <a:buFontTx/>
              <a:buNone/>
            </a:pPr>
            <a:r>
              <a:rPr lang="en-US" sz="5500" dirty="0" smtClean="0">
                <a:latin typeface="Courier New" pitchFamily="49" charset="0"/>
                <a:cs typeface="Times New Roman" pitchFamily="18" charset="0"/>
              </a:rPr>
              <a:t>	namespace </a:t>
            </a:r>
            <a:r>
              <a:rPr lang="en-US" sz="5500" dirty="0" err="1" smtClean="0">
                <a:latin typeface="Courier New" pitchFamily="49" charset="0"/>
                <a:cs typeface="Times New Roman" pitchFamily="18" charset="0"/>
              </a:rPr>
              <a:t>ThreadExample</a:t>
            </a:r>
            <a:endParaRPr lang="en-US" sz="5500" dirty="0" smtClean="0">
              <a:latin typeface="Courier New" pitchFamily="49" charset="0"/>
              <a:cs typeface="Times New Roman" pitchFamily="18" charset="0"/>
            </a:endParaRPr>
          </a:p>
          <a:p>
            <a:pPr>
              <a:buFontTx/>
              <a:buNone/>
            </a:pPr>
            <a:r>
              <a:rPr lang="en-US" sz="5500" dirty="0" smtClean="0">
                <a:latin typeface="Courier New" pitchFamily="49" charset="0"/>
                <a:cs typeface="Times New Roman" pitchFamily="18" charset="0"/>
              </a:rPr>
              <a:t>	{</a:t>
            </a:r>
          </a:p>
          <a:p>
            <a:pPr>
              <a:buFontTx/>
              <a:buNone/>
            </a:pPr>
            <a:r>
              <a:rPr lang="en-US" sz="5500" dirty="0" smtClean="0">
                <a:latin typeface="Courier New" pitchFamily="49" charset="0"/>
                <a:cs typeface="Times New Roman" pitchFamily="18" charset="0"/>
              </a:rPr>
              <a:t>    class </a:t>
            </a:r>
            <a:r>
              <a:rPr lang="en-US" sz="5500" dirty="0" err="1" smtClean="0">
                <a:latin typeface="Courier New" pitchFamily="49" charset="0"/>
                <a:cs typeface="Times New Roman" pitchFamily="18" charset="0"/>
              </a:rPr>
              <a:t>MainThreadExample</a:t>
            </a:r>
            <a:endParaRPr lang="en-US" sz="5500" dirty="0" smtClean="0">
              <a:latin typeface="Courier New" pitchFamily="49" charset="0"/>
              <a:cs typeface="Times New Roman" pitchFamily="18" charset="0"/>
            </a:endParaRPr>
          </a:p>
          <a:p>
            <a:pPr>
              <a:buFontTx/>
              <a:buNone/>
            </a:pPr>
            <a:r>
              <a:rPr lang="en-US" sz="5500" dirty="0" smtClean="0">
                <a:latin typeface="Courier New" pitchFamily="49" charset="0"/>
                <a:cs typeface="Times New Roman" pitchFamily="18" charset="0"/>
              </a:rPr>
              <a:t>    {</a:t>
            </a:r>
          </a:p>
          <a:p>
            <a:pPr>
              <a:buFontTx/>
              <a:buNone/>
            </a:pPr>
            <a:r>
              <a:rPr lang="en-US" sz="5500" dirty="0" smtClean="0">
                <a:latin typeface="Courier New" pitchFamily="49" charset="0"/>
                <a:cs typeface="Times New Roman" pitchFamily="18" charset="0"/>
              </a:rPr>
              <a:t>        public static void Main(string[] </a:t>
            </a:r>
            <a:r>
              <a:rPr lang="en-US" sz="5500" dirty="0" err="1" smtClean="0">
                <a:latin typeface="Courier New" pitchFamily="49" charset="0"/>
                <a:cs typeface="Times New Roman" pitchFamily="18" charset="0"/>
              </a:rPr>
              <a:t>args</a:t>
            </a:r>
            <a:r>
              <a:rPr lang="en-US" sz="5500" dirty="0" smtClean="0">
                <a:latin typeface="Courier New" pitchFamily="49" charset="0"/>
                <a:cs typeface="Times New Roman" pitchFamily="18" charset="0"/>
              </a:rPr>
              <a:t>)</a:t>
            </a:r>
          </a:p>
          <a:p>
            <a:pPr>
              <a:buFontTx/>
              <a:buNone/>
            </a:pPr>
            <a:r>
              <a:rPr lang="en-US" sz="5500" dirty="0" smtClean="0">
                <a:latin typeface="Courier New" pitchFamily="49" charset="0"/>
                <a:cs typeface="Times New Roman" pitchFamily="18" charset="0"/>
              </a:rPr>
              <a:t>        {</a:t>
            </a:r>
          </a:p>
          <a:p>
            <a:pPr>
              <a:buFontTx/>
              <a:buNone/>
            </a:pPr>
            <a:r>
              <a:rPr lang="en-US" sz="5500" dirty="0" smtClean="0">
                <a:latin typeface="Courier New" pitchFamily="49" charset="0"/>
                <a:cs typeface="Times New Roman" pitchFamily="18" charset="0"/>
              </a:rPr>
              <a:t>            Thread </a:t>
            </a:r>
            <a:r>
              <a:rPr lang="en-US" sz="5500" dirty="0" err="1" smtClean="0">
                <a:latin typeface="Courier New" pitchFamily="49" charset="0"/>
                <a:cs typeface="Times New Roman" pitchFamily="18" charset="0"/>
              </a:rPr>
              <a:t>Th</a:t>
            </a:r>
            <a:r>
              <a:rPr lang="en-US" sz="5500" dirty="0" smtClean="0">
                <a:latin typeface="Courier New" pitchFamily="49" charset="0"/>
                <a:cs typeface="Times New Roman" pitchFamily="18" charset="0"/>
              </a:rPr>
              <a:t> = </a:t>
            </a:r>
            <a:r>
              <a:rPr lang="en-US" sz="5500" dirty="0" err="1" smtClean="0">
                <a:latin typeface="Courier New" pitchFamily="49" charset="0"/>
                <a:cs typeface="Times New Roman" pitchFamily="18" charset="0"/>
              </a:rPr>
              <a:t>Thread.CurrentThread</a:t>
            </a:r>
            <a:r>
              <a:rPr lang="en-US" sz="5500" dirty="0" smtClean="0">
                <a:latin typeface="Courier New" pitchFamily="49" charset="0"/>
                <a:cs typeface="Times New Roman" pitchFamily="18" charset="0"/>
              </a:rPr>
              <a:t>; </a:t>
            </a:r>
          </a:p>
          <a:p>
            <a:pPr>
              <a:buFontTx/>
              <a:buNone/>
            </a:pPr>
            <a:r>
              <a:rPr lang="en-US" sz="5500" dirty="0" smtClean="0">
                <a:latin typeface="Courier New" pitchFamily="49" charset="0"/>
                <a:cs typeface="Times New Roman" pitchFamily="18" charset="0"/>
              </a:rPr>
              <a:t>		      </a:t>
            </a:r>
            <a:r>
              <a:rPr lang="en-US" sz="5500" dirty="0" err="1" smtClean="0">
                <a:latin typeface="Courier New" pitchFamily="49" charset="0"/>
                <a:cs typeface="Times New Roman" pitchFamily="18" charset="0"/>
              </a:rPr>
              <a:t>Th.Name</a:t>
            </a:r>
            <a:r>
              <a:rPr lang="en-US" sz="5500" dirty="0" smtClean="0">
                <a:latin typeface="Courier New" pitchFamily="49" charset="0"/>
                <a:cs typeface="Times New Roman" pitchFamily="18" charset="0"/>
              </a:rPr>
              <a:t> = "</a:t>
            </a:r>
            <a:r>
              <a:rPr lang="en-US" sz="5500" dirty="0" err="1" smtClean="0">
                <a:latin typeface="Courier New" pitchFamily="49" charset="0"/>
                <a:cs typeface="Times New Roman" pitchFamily="18" charset="0"/>
              </a:rPr>
              <a:t>MainThread</a:t>
            </a:r>
            <a:r>
              <a:rPr lang="en-US" sz="5500" dirty="0" smtClean="0">
                <a:latin typeface="Courier New" pitchFamily="49" charset="0"/>
                <a:cs typeface="Times New Roman" pitchFamily="18" charset="0"/>
              </a:rPr>
              <a:t>";</a:t>
            </a:r>
          </a:p>
          <a:p>
            <a:pPr>
              <a:buFontTx/>
              <a:buNone/>
            </a:pPr>
            <a:endParaRPr lang="en-US" sz="1800" dirty="0" smtClean="0">
              <a:solidFill>
                <a:schemeClr val="accent2"/>
              </a:solidFill>
              <a:latin typeface="Courier New" pitchFamily="49" charset="0"/>
              <a:cs typeface="Times New Roman" pitchFamily="18" charset="0"/>
            </a:endParaRPr>
          </a:p>
          <a:p>
            <a:pPr>
              <a:buFontTx/>
              <a:buNone/>
            </a:pPr>
            <a:r>
              <a:rPr lang="en-US" sz="2000" dirty="0" smtClean="0">
                <a:solidFill>
                  <a:schemeClr val="accent2"/>
                </a:solidFill>
                <a:latin typeface="Courier New" pitchFamily="49" charset="0"/>
                <a:cs typeface="Times New Roman" pitchFamily="18" charset="0"/>
              </a:rPr>
              <a:t>		</a:t>
            </a:r>
            <a:endParaRPr lang="en-US" sz="1800" dirty="0" smtClean="0">
              <a:solidFill>
                <a:schemeClr val="accent2"/>
              </a:solidFill>
              <a:latin typeface="Courier New" pitchFamily="49" charset="0"/>
              <a:cs typeface="Times New Roman" pitchFamily="18" charset="0"/>
            </a:endParaRPr>
          </a:p>
          <a:p>
            <a:pPr>
              <a:buFontTx/>
              <a:buNone/>
            </a:pPr>
            <a:endParaRPr lang="en-US" sz="1800" dirty="0" smtClean="0">
              <a:solidFill>
                <a:schemeClr val="accent2"/>
              </a:solidFill>
              <a:latin typeface="Courier New" pitchFamily="49" charset="0"/>
              <a:cs typeface="Times New Roman" pitchFamily="18" charset="0"/>
            </a:endParaRPr>
          </a:p>
          <a:p>
            <a:pPr>
              <a:buFontTx/>
              <a:buNone/>
            </a:pPr>
            <a:r>
              <a:rPr lang="en-US" sz="1800" dirty="0" smtClean="0">
                <a:solidFill>
                  <a:schemeClr val="accent2"/>
                </a:solidFill>
                <a:latin typeface="Courier New" pitchFamily="49" charset="0"/>
                <a:cs typeface="Times New Roman" pitchFamily="18" charset="0"/>
              </a:rPr>
              <a:t>            </a:t>
            </a:r>
          </a:p>
          <a:p>
            <a:pPr>
              <a:buFontTx/>
              <a:buNone/>
            </a:pPr>
            <a:endParaRPr lang="en-US" sz="2000" dirty="0" smtClean="0">
              <a:solidFill>
                <a:schemeClr val="accent2"/>
              </a:solidFill>
              <a:latin typeface="Arial" charset="0"/>
              <a:cs typeface="Times New Roman" pitchFamily="18" charset="0"/>
            </a:endParaRPr>
          </a:p>
        </p:txBody>
      </p:sp>
      <p:pic>
        <p:nvPicPr>
          <p:cNvPr id="5" name="Picture 4" descr="ssdnlogo.png"/>
          <p:cNvPicPr>
            <a:picLocks noChangeAspect="1"/>
          </p:cNvPicPr>
          <p:nvPr/>
        </p:nvPicPr>
        <p:blipFill>
          <a:blip r:embed="rId4" cstate="print"/>
          <a:srcRect l="5278" t="19048" r="6747" b="19048"/>
          <a:stretch>
            <a:fillRect/>
          </a:stretch>
        </p:blipFill>
        <p:spPr bwMode="auto">
          <a:xfrm>
            <a:off x="5334000" y="0"/>
            <a:ext cx="3810000" cy="990600"/>
          </a:xfrm>
          <a:prstGeom prst="rect">
            <a:avLst/>
          </a:prstGeom>
          <a:noFill/>
          <a:ln w="9525">
            <a:noFill/>
            <a:miter lim="800000"/>
            <a:headEnd/>
            <a:tailEnd/>
          </a:ln>
        </p:spPr>
      </p:pic>
      <p:pic>
        <p:nvPicPr>
          <p:cNvPr id="6" name="Picture 5" descr="ms_Learning_b-large"/>
          <p:cNvPicPr>
            <a:picLocks noChangeAspect="1" noChangeArrowheads="1"/>
          </p:cNvPicPr>
          <p:nvPr/>
        </p:nvPicPr>
        <p:blipFill>
          <a:blip r:embed="rId5" cstate="print"/>
          <a:srcRect l="53130" t="-668"/>
          <a:stretch>
            <a:fillRect/>
          </a:stretch>
        </p:blipFill>
        <p:spPr bwMode="auto">
          <a:xfrm>
            <a:off x="8162925" y="6502400"/>
            <a:ext cx="981075" cy="341313"/>
          </a:xfrm>
          <a:prstGeom prst="rect">
            <a:avLst/>
          </a:prstGeom>
          <a:noFill/>
          <a:ln w="9525">
            <a:noFill/>
            <a:miter lim="800000"/>
            <a:headEnd/>
            <a:tailEnd/>
          </a:ln>
        </p:spPr>
      </p:pic>
      <p:sp>
        <p:nvSpPr>
          <p:cNvPr id="7" name="Rectangle 6"/>
          <p:cNvSpPr/>
          <p:nvPr/>
        </p:nvSpPr>
        <p:spPr>
          <a:xfrm>
            <a:off x="6923063" y="6511776"/>
            <a:ext cx="1407185" cy="40010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rtl="0" eaLnBrk="0" fontAlgn="base" hangingPunct="0">
              <a:spcBef>
                <a:spcPct val="0"/>
              </a:spcBef>
              <a:spcAft>
                <a:spcPct val="0"/>
              </a:spcAft>
              <a:defRPr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nSpc>
                <a:spcPct val="90000"/>
              </a:lnSpc>
              <a:buClr>
                <a:srgbClr val="006699"/>
              </a:buClr>
              <a:buFontTx/>
              <a:buChar char="•"/>
              <a:defRPr/>
            </a:pPr>
            <a:r>
              <a:rPr lang="en-US" sz="2000" dirty="0" smtClean="0">
                <a:ln w="11430"/>
                <a:solidFill>
                  <a:srgbClr val="000000"/>
                </a:solidFill>
                <a:effectLst>
                  <a:outerShdw blurRad="50800" dist="39000" dir="5460000" algn="tl">
                    <a:srgbClr val="000000">
                      <a:alpha val="38000"/>
                    </a:srgbClr>
                  </a:outerShdw>
                </a:effectLst>
              </a:rPr>
              <a:t>SSDN</a:t>
            </a:r>
            <a:endParaRPr lang="en-US" sz="5400" dirty="0">
              <a:ln w="11430"/>
              <a:solidFill>
                <a:srgbClr val="0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225</TotalTime>
  <Words>2669</Words>
  <Application>Microsoft Office PowerPoint</Application>
  <PresentationFormat>On-screen Show (4:3)</PresentationFormat>
  <Paragraphs>674</Paragraphs>
  <Slides>66</Slides>
  <Notes>66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Arial</vt:lpstr>
      <vt:lpstr>Calibri</vt:lpstr>
      <vt:lpstr>Constantia</vt:lpstr>
      <vt:lpstr>Courier New</vt:lpstr>
      <vt:lpstr>Tahoma</vt:lpstr>
      <vt:lpstr>Times New Roman</vt:lpstr>
      <vt:lpstr>Verdana</vt:lpstr>
      <vt:lpstr>Wingdings</vt:lpstr>
      <vt:lpstr>Wingdings 2</vt:lpstr>
      <vt:lpstr>Flow</vt:lpstr>
      <vt:lpstr>Object-Oriented Programming Using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Citrix® XenApp Server 6: -</dc:title>
  <dc:creator>admin</dc:creator>
  <cp:lastModifiedBy>Naveen</cp:lastModifiedBy>
  <cp:revision>31</cp:revision>
  <dcterms:created xsi:type="dcterms:W3CDTF">2011-11-20T13:00:57Z</dcterms:created>
  <dcterms:modified xsi:type="dcterms:W3CDTF">2014-07-07T06:14:39Z</dcterms:modified>
</cp:coreProperties>
</file>