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0"/>
  </p:notesMasterIdLst>
  <p:sldIdLst>
    <p:sldId id="321" r:id="rId2"/>
    <p:sldId id="258" r:id="rId3"/>
    <p:sldId id="266" r:id="rId4"/>
    <p:sldId id="322" r:id="rId5"/>
    <p:sldId id="256" r:id="rId6"/>
    <p:sldId id="257" r:id="rId7"/>
    <p:sldId id="323" r:id="rId8"/>
    <p:sldId id="324" r:id="rId9"/>
    <p:sldId id="260" r:id="rId10"/>
    <p:sldId id="261" r:id="rId11"/>
    <p:sldId id="262" r:id="rId12"/>
    <p:sldId id="263" r:id="rId13"/>
    <p:sldId id="305" r:id="rId14"/>
    <p:sldId id="306" r:id="rId15"/>
    <p:sldId id="264" r:id="rId16"/>
    <p:sldId id="265" r:id="rId17"/>
    <p:sldId id="277" r:id="rId18"/>
    <p:sldId id="312" r:id="rId19"/>
    <p:sldId id="267" r:id="rId20"/>
    <p:sldId id="268" r:id="rId21"/>
    <p:sldId id="278" r:id="rId22"/>
    <p:sldId id="269" r:id="rId23"/>
    <p:sldId id="270" r:id="rId24"/>
    <p:sldId id="271" r:id="rId25"/>
    <p:sldId id="272" r:id="rId26"/>
    <p:sldId id="327" r:id="rId27"/>
    <p:sldId id="292" r:id="rId28"/>
    <p:sldId id="307" r:id="rId29"/>
    <p:sldId id="308" r:id="rId30"/>
    <p:sldId id="273" r:id="rId31"/>
    <p:sldId id="274" r:id="rId32"/>
    <p:sldId id="275" r:id="rId33"/>
    <p:sldId id="313" r:id="rId34"/>
    <p:sldId id="328" r:id="rId35"/>
    <p:sldId id="276" r:id="rId36"/>
    <p:sldId id="279" r:id="rId37"/>
    <p:sldId id="314" r:id="rId38"/>
    <p:sldId id="280" r:id="rId39"/>
    <p:sldId id="281" r:id="rId40"/>
    <p:sldId id="282" r:id="rId41"/>
    <p:sldId id="283" r:id="rId42"/>
    <p:sldId id="284" r:id="rId43"/>
    <p:sldId id="285" r:id="rId44"/>
    <p:sldId id="316" r:id="rId45"/>
    <p:sldId id="287" r:id="rId46"/>
    <p:sldId id="315" r:id="rId47"/>
    <p:sldId id="288" r:id="rId48"/>
    <p:sldId id="289" r:id="rId49"/>
    <p:sldId id="291" r:id="rId50"/>
    <p:sldId id="286" r:id="rId51"/>
    <p:sldId id="290" r:id="rId52"/>
    <p:sldId id="293" r:id="rId53"/>
    <p:sldId id="294" r:id="rId54"/>
    <p:sldId id="329" r:id="rId55"/>
    <p:sldId id="295" r:id="rId56"/>
    <p:sldId id="330" r:id="rId57"/>
    <p:sldId id="296" r:id="rId58"/>
    <p:sldId id="297" r:id="rId59"/>
    <p:sldId id="298" r:id="rId60"/>
    <p:sldId id="299" r:id="rId61"/>
    <p:sldId id="300" r:id="rId62"/>
    <p:sldId id="317" r:id="rId63"/>
    <p:sldId id="320" r:id="rId64"/>
    <p:sldId id="331" r:id="rId65"/>
    <p:sldId id="303" r:id="rId66"/>
    <p:sldId id="318" r:id="rId67"/>
    <p:sldId id="319" r:id="rId68"/>
    <p:sldId id="304" r:id="rId6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34587" autoAdjust="0"/>
    <p:restoredTop sz="86448" autoAdjust="0"/>
  </p:normalViewPr>
  <p:slideViewPr>
    <p:cSldViewPr>
      <p:cViewPr varScale="1">
        <p:scale>
          <a:sx n="66" d="100"/>
          <a:sy n="66" d="100"/>
        </p:scale>
        <p:origin x="-204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90" y="529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92ACA-2FE5-4CF5-85B1-B41ABA76A61F}" type="datetimeFigureOut">
              <a:rPr lang="fr-FR" smtClean="0"/>
              <a:pPr/>
              <a:t>19/09/2019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EFE98C-291A-41DC-9D77-DD985AE4847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30097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FE98C-291A-41DC-9D77-DD985AE48471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737196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FE98C-291A-41DC-9D77-DD985AE48471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305558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FE98C-291A-41DC-9D77-DD985AE48471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2091109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FE98C-291A-41DC-9D77-DD985AE48471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822136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FE98C-291A-41DC-9D77-DD985AE48471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756050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FE98C-291A-41DC-9D77-DD985AE48471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8634509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FE98C-291A-41DC-9D77-DD985AE48471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2890120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FE98C-291A-41DC-9D77-DD985AE48471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280710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FE98C-291A-41DC-9D77-DD985AE48471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5098532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FE98C-291A-41DC-9D77-DD985AE48471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533122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FE98C-291A-41DC-9D77-DD985AE48471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944255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FE98C-291A-41DC-9D77-DD985AE48471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756386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FE98C-291A-41DC-9D77-DD985AE48471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6857937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FE98C-291A-41DC-9D77-DD985AE48471}" type="slidenum">
              <a:rPr lang="fr-FR" smtClean="0"/>
              <a:pPr/>
              <a:t>24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4520363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FE98C-291A-41DC-9D77-DD985AE48471}" type="slidenum">
              <a:rPr lang="fr-FR" smtClean="0"/>
              <a:pPr/>
              <a:t>25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1705447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FE98C-291A-41DC-9D77-DD985AE48471}" type="slidenum">
              <a:rPr lang="fr-FR" smtClean="0"/>
              <a:pPr/>
              <a:t>26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3869761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FE98C-291A-41DC-9D77-DD985AE48471}" type="slidenum">
              <a:rPr lang="fr-FR" smtClean="0"/>
              <a:pPr/>
              <a:t>27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9601836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FE98C-291A-41DC-9D77-DD985AE48471}" type="slidenum">
              <a:rPr lang="fr-FR" smtClean="0"/>
              <a:pPr/>
              <a:t>28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4462481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FE98C-291A-41DC-9D77-DD985AE48471}" type="slidenum">
              <a:rPr lang="fr-FR" smtClean="0"/>
              <a:pPr/>
              <a:t>29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1671538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FE98C-291A-41DC-9D77-DD985AE48471}" type="slidenum">
              <a:rPr lang="fr-FR" smtClean="0"/>
              <a:pPr/>
              <a:t>30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6189899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FE98C-291A-41DC-9D77-DD985AE48471}" type="slidenum">
              <a:rPr lang="fr-FR" smtClean="0"/>
              <a:pPr/>
              <a:t>31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8232342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FE98C-291A-41DC-9D77-DD985AE48471}" type="slidenum">
              <a:rPr lang="fr-FR" smtClean="0"/>
              <a:pPr/>
              <a:t>32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482041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FE98C-291A-41DC-9D77-DD985AE48471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5910951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FE98C-291A-41DC-9D77-DD985AE48471}" type="slidenum">
              <a:rPr lang="fr-FR" smtClean="0"/>
              <a:pPr/>
              <a:t>33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7308417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FE98C-291A-41DC-9D77-DD985AE48471}" type="slidenum">
              <a:rPr lang="fr-FR" smtClean="0"/>
              <a:pPr/>
              <a:t>34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4008742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FE98C-291A-41DC-9D77-DD985AE48471}" type="slidenum">
              <a:rPr lang="fr-FR" smtClean="0"/>
              <a:pPr/>
              <a:t>35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772719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FE98C-291A-41DC-9D77-DD985AE48471}" type="slidenum">
              <a:rPr lang="fr-FR" smtClean="0"/>
              <a:pPr/>
              <a:t>36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6674659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FE98C-291A-41DC-9D77-DD985AE48471}" type="slidenum">
              <a:rPr lang="fr-FR" smtClean="0"/>
              <a:pPr/>
              <a:t>37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6196689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FE98C-291A-41DC-9D77-DD985AE48471}" type="slidenum">
              <a:rPr lang="fr-FR" smtClean="0"/>
              <a:pPr/>
              <a:t>38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9412564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FE98C-291A-41DC-9D77-DD985AE48471}" type="slidenum">
              <a:rPr lang="fr-FR" smtClean="0"/>
              <a:pPr/>
              <a:t>39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4217033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FE98C-291A-41DC-9D77-DD985AE48471}" type="slidenum">
              <a:rPr lang="fr-FR" smtClean="0"/>
              <a:pPr/>
              <a:t>40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1144517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FE98C-291A-41DC-9D77-DD985AE48471}" type="slidenum">
              <a:rPr lang="fr-FR" smtClean="0"/>
              <a:pPr/>
              <a:t>41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7844999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FE98C-291A-41DC-9D77-DD985AE48471}" type="slidenum">
              <a:rPr lang="fr-FR" smtClean="0"/>
              <a:pPr/>
              <a:t>42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773076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FE98C-291A-41DC-9D77-DD985AE48471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12240815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FE98C-291A-41DC-9D77-DD985AE48471}" type="slidenum">
              <a:rPr lang="fr-FR" smtClean="0"/>
              <a:pPr/>
              <a:t>43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0190760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FE98C-291A-41DC-9D77-DD985AE48471}" type="slidenum">
              <a:rPr lang="fr-FR" smtClean="0"/>
              <a:pPr/>
              <a:t>44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35598003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FE98C-291A-41DC-9D77-DD985AE48471}" type="slidenum">
              <a:rPr lang="fr-FR" smtClean="0"/>
              <a:pPr/>
              <a:t>45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32200725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FE98C-291A-41DC-9D77-DD985AE48471}" type="slidenum">
              <a:rPr lang="fr-FR" smtClean="0"/>
              <a:pPr/>
              <a:t>46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2181098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FE98C-291A-41DC-9D77-DD985AE48471}" type="slidenum">
              <a:rPr lang="fr-FR" smtClean="0"/>
              <a:pPr/>
              <a:t>47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56851412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FE98C-291A-41DC-9D77-DD985AE48471}" type="slidenum">
              <a:rPr lang="fr-FR" smtClean="0"/>
              <a:pPr/>
              <a:t>48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4111352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FE98C-291A-41DC-9D77-DD985AE48471}" type="slidenum">
              <a:rPr lang="fr-FR" smtClean="0"/>
              <a:pPr/>
              <a:t>49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06512454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FE98C-291A-41DC-9D77-DD985AE48471}" type="slidenum">
              <a:rPr lang="fr-FR" smtClean="0"/>
              <a:pPr/>
              <a:t>50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06855494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FE98C-291A-41DC-9D77-DD985AE48471}" type="slidenum">
              <a:rPr lang="fr-FR" smtClean="0"/>
              <a:pPr/>
              <a:t>51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50143688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FE98C-291A-41DC-9D77-DD985AE48471}" type="slidenum">
              <a:rPr lang="fr-FR" smtClean="0"/>
              <a:pPr/>
              <a:t>52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623436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FE98C-291A-41DC-9D77-DD985AE48471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21852289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FE98C-291A-41DC-9D77-DD985AE48471}" type="slidenum">
              <a:rPr lang="fr-FR" smtClean="0"/>
              <a:pPr/>
              <a:t>53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02744059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FE98C-291A-41DC-9D77-DD985AE48471}" type="slidenum">
              <a:rPr lang="fr-FR" smtClean="0"/>
              <a:pPr/>
              <a:t>55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8245083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FE98C-291A-41DC-9D77-DD985AE48471}" type="slidenum">
              <a:rPr lang="fr-FR" smtClean="0"/>
              <a:pPr/>
              <a:t>57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9788064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FE98C-291A-41DC-9D77-DD985AE48471}" type="slidenum">
              <a:rPr lang="fr-FR" smtClean="0"/>
              <a:pPr/>
              <a:t>58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55228528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FE98C-291A-41DC-9D77-DD985AE48471}" type="slidenum">
              <a:rPr lang="fr-FR" smtClean="0"/>
              <a:pPr/>
              <a:t>59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23774175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FE98C-291A-41DC-9D77-DD985AE48471}" type="slidenum">
              <a:rPr lang="fr-FR" smtClean="0"/>
              <a:pPr/>
              <a:t>60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46797793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FE98C-291A-41DC-9D77-DD985AE48471}" type="slidenum">
              <a:rPr lang="fr-FR" smtClean="0"/>
              <a:pPr/>
              <a:t>61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08664644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FE98C-291A-41DC-9D77-DD985AE48471}" type="slidenum">
              <a:rPr lang="fr-FR" smtClean="0"/>
              <a:pPr/>
              <a:t>65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74328265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FE98C-291A-41DC-9D77-DD985AE48471}" type="slidenum">
              <a:rPr lang="fr-FR" smtClean="0"/>
              <a:pPr/>
              <a:t>68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899290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FE98C-291A-41DC-9D77-DD985AE48471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314540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FE98C-291A-41DC-9D77-DD985AE48471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33316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FE98C-291A-41DC-9D77-DD985AE48471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211465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FE98C-291A-41DC-9D77-DD985AE48471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713238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septembre 2019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 1CP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947A-FF5B-4F6F-AACC-8B6D5F2482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septembre 2019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 1CP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947A-FF5B-4F6F-AACC-8B6D5F2482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septembre 2019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 1CP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947A-FF5B-4F6F-AACC-8B6D5F2482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septembre 2019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 1CP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947A-FF5B-4F6F-AACC-8B6D5F2482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septembre 2019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 1CP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947A-FF5B-4F6F-AACC-8B6D5F2482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septembre 2019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 1CP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947A-FF5B-4F6F-AACC-8B6D5F2482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septembre 2019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 1CP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947A-FF5B-4F6F-AACC-8B6D5F2482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septembre 2019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 1CP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947A-FF5B-4F6F-AACC-8B6D5F2482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septembre 2019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 1CP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947A-FF5B-4F6F-AACC-8B6D5F2482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septembre 2019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 1CP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947A-FF5B-4F6F-AACC-8B6D5F2482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septembre 2019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 1CP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947A-FF5B-4F6F-AACC-8B6D5F2482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septembre 2019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Architecture des ordinateurs 1CP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A947A-FF5B-4F6F-AACC-8B6D5F2482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fr.wikipedia.org/wiki/1959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r.wikipedia.org/wiki/Intel" TargetMode="External"/><Relationship Id="rId5" Type="http://schemas.openxmlformats.org/officeDocument/2006/relationships/hyperlink" Target="https://fr.wikipedia.org/wiki/1965_en_informatique" TargetMode="External"/><Relationship Id="rId4" Type="http://schemas.openxmlformats.org/officeDocument/2006/relationships/hyperlink" Target="https://fr.wikipedia.org/wiki/Gordon_E._Moore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1472" y="571480"/>
            <a:ext cx="8229600" cy="1143000"/>
          </a:xfrm>
        </p:spPr>
        <p:txBody>
          <a:bodyPr>
            <a:normAutofit/>
          </a:bodyPr>
          <a:lstStyle/>
          <a:p>
            <a:r>
              <a:rPr lang="fr-FR" sz="4000" dirty="0"/>
              <a:t>Architecture des ordinateurs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158" y="1714488"/>
            <a:ext cx="8229600" cy="4500594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fr-FR" sz="3900" dirty="0" smtClean="0"/>
              <a:t>Arch1</a:t>
            </a:r>
            <a:endParaRPr lang="fr-FR" sz="3900" dirty="0"/>
          </a:p>
          <a:p>
            <a:pPr algn="ctr">
              <a:buNone/>
            </a:pPr>
            <a:endParaRPr lang="fr-FR" dirty="0"/>
          </a:p>
          <a:p>
            <a:pPr>
              <a:buNone/>
            </a:pPr>
            <a:r>
              <a:rPr lang="fr-FR" i="1" dirty="0" smtClean="0"/>
              <a:t>Nombre de Crédits</a:t>
            </a:r>
            <a:r>
              <a:rPr lang="fr-FR" dirty="0" smtClean="0"/>
              <a:t>: </a:t>
            </a:r>
            <a:r>
              <a:rPr lang="fr-FR" b="1" dirty="0" smtClean="0"/>
              <a:t>5</a:t>
            </a:r>
          </a:p>
          <a:p>
            <a:pPr>
              <a:buNone/>
            </a:pPr>
            <a:r>
              <a:rPr lang="fr-FR" i="1" dirty="0" smtClean="0"/>
              <a:t>Volumes horaires : </a:t>
            </a:r>
          </a:p>
          <a:p>
            <a:pPr>
              <a:buNone/>
            </a:pPr>
            <a:r>
              <a:rPr lang="fr-FR" b="1" dirty="0" smtClean="0"/>
              <a:t>45 h </a:t>
            </a:r>
            <a:r>
              <a:rPr lang="fr-FR" dirty="0" smtClean="0"/>
              <a:t>de Cours assuré par : Mrs </a:t>
            </a:r>
            <a:r>
              <a:rPr lang="fr-FR" dirty="0" err="1" smtClean="0"/>
              <a:t>Anane</a:t>
            </a:r>
            <a:r>
              <a:rPr lang="fr-FR" dirty="0" smtClean="0"/>
              <a:t>,  Dahamni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b="1" dirty="0" smtClean="0"/>
              <a:t>30 h </a:t>
            </a:r>
            <a:r>
              <a:rPr lang="fr-FR" dirty="0" smtClean="0"/>
              <a:t>de TD assuré par :Mmes  </a:t>
            </a:r>
            <a:r>
              <a:rPr lang="fr-FR" dirty="0" err="1" smtClean="0"/>
              <a:t>Cherid</a:t>
            </a:r>
            <a:r>
              <a:rPr lang="fr-FR" dirty="0" smtClean="0"/>
              <a:t>,  </a:t>
            </a:r>
            <a:r>
              <a:rPr lang="fr-FR" dirty="0" err="1" smtClean="0"/>
              <a:t>Charabi</a:t>
            </a:r>
            <a:r>
              <a:rPr lang="fr-FR" dirty="0" smtClean="0"/>
              <a:t>,   </a:t>
            </a:r>
            <a:r>
              <a:rPr lang="fr-FR" dirty="0" err="1" smtClean="0"/>
              <a:t>Haichour</a:t>
            </a:r>
            <a:r>
              <a:rPr lang="fr-FR" dirty="0" smtClean="0"/>
              <a:t>, Mr </a:t>
            </a:r>
            <a:r>
              <a:rPr lang="fr-FR" dirty="0" err="1" smtClean="0"/>
              <a:t>Anane</a:t>
            </a:r>
            <a:endParaRPr lang="fr-FR" dirty="0" smtClean="0"/>
          </a:p>
          <a:p>
            <a:pPr algn="ctr">
              <a:buNone/>
            </a:pPr>
            <a:endParaRPr lang="fr-FR" dirty="0" smtClean="0"/>
          </a:p>
          <a:p>
            <a:pPr algn="ctr"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septembre 2019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 1CP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947A-FF5B-4F6F-AACC-8B6D5F24824E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A. Introduction / Historique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800" b="1" dirty="0"/>
              <a:t>Principes de l'ordinateur selon Von Neumann</a:t>
            </a:r>
          </a:p>
          <a:p>
            <a:pPr>
              <a:buNone/>
            </a:pPr>
            <a:endParaRPr lang="fr-FR" sz="2800" dirty="0"/>
          </a:p>
          <a:p>
            <a:pPr>
              <a:buFont typeface="Wingdings" panose="05000000000000000000" pitchFamily="2" charset="2"/>
              <a:buChar char="ü"/>
            </a:pPr>
            <a:r>
              <a:rPr lang="fr-FR" sz="2200" dirty="0"/>
              <a:t>Machine universelle contrôlée par programme;</a:t>
            </a:r>
          </a:p>
          <a:p>
            <a:pPr>
              <a:buFont typeface="Wingdings" panose="05000000000000000000" pitchFamily="2" charset="2"/>
              <a:buChar char="ü"/>
            </a:pPr>
            <a:endParaRPr lang="fr-FR" sz="2200" dirty="0"/>
          </a:p>
          <a:p>
            <a:pPr>
              <a:buFont typeface="Wingdings" panose="05000000000000000000" pitchFamily="2" charset="2"/>
              <a:buChar char="ü"/>
            </a:pPr>
            <a:r>
              <a:rPr lang="fr-FR" sz="2200" dirty="0"/>
              <a:t>Instructions du programme codées sous forme numérique binaire et enregistrées en mémoire;</a:t>
            </a:r>
          </a:p>
          <a:p>
            <a:pPr>
              <a:buFont typeface="Wingdings" panose="05000000000000000000" pitchFamily="2" charset="2"/>
              <a:buChar char="ü"/>
            </a:pPr>
            <a:endParaRPr lang="fr-FR" sz="2200" dirty="0"/>
          </a:p>
          <a:p>
            <a:pPr>
              <a:buFont typeface="Wingdings" panose="05000000000000000000" pitchFamily="2" charset="2"/>
              <a:buChar char="ü"/>
            </a:pPr>
            <a:r>
              <a:rPr lang="fr-FR" sz="2200" dirty="0"/>
              <a:t>Instructions exécutées normalement en séquence mais pouvant être modifiées par le programme lui-même;</a:t>
            </a:r>
          </a:p>
          <a:p>
            <a:pPr>
              <a:buFont typeface="Wingdings" panose="05000000000000000000" pitchFamily="2" charset="2"/>
              <a:buChar char="ü"/>
            </a:pPr>
            <a:endParaRPr lang="fr-FR" sz="3246" dirty="0"/>
          </a:p>
          <a:p>
            <a:pPr>
              <a:buFont typeface="Wingdings" panose="05000000000000000000" pitchFamily="2" charset="2"/>
              <a:buChar char="ü"/>
            </a:pPr>
            <a:r>
              <a:rPr lang="fr-FR" sz="2200" dirty="0"/>
              <a:t>Existence d'instructions permettant les ruptures de séquences.</a:t>
            </a:r>
          </a:p>
          <a:p>
            <a:endParaRPr lang="fr-FR" sz="2400" dirty="0"/>
          </a:p>
          <a:p>
            <a:endParaRPr lang="fr-FR" sz="20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septembre 2019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947A-FF5B-4F6F-AACC-8B6D5F24824E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 1CP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/>
              <a:t>A. Introduction/ Historique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800" b="1" dirty="0"/>
              <a:t>Composants classiques d'un ordinateur</a:t>
            </a:r>
          </a:p>
          <a:p>
            <a:endParaRPr lang="fr-FR" sz="2800" dirty="0"/>
          </a:p>
          <a:p>
            <a:pPr>
              <a:buFont typeface="Wingdings" panose="05000000000000000000" pitchFamily="2" charset="2"/>
              <a:buChar char="ü"/>
            </a:pPr>
            <a:r>
              <a:rPr lang="fr-FR" sz="2200" b="1" dirty="0"/>
              <a:t>la mémoire centrale </a:t>
            </a:r>
            <a:r>
              <a:rPr lang="fr-FR" sz="2200" dirty="0"/>
              <a:t>qui contient les données et les programmes à exécuter;</a:t>
            </a:r>
          </a:p>
          <a:p>
            <a:pPr>
              <a:buFont typeface="Wingdings" panose="05000000000000000000" pitchFamily="2" charset="2"/>
              <a:buChar char="ü"/>
            </a:pPr>
            <a:endParaRPr lang="fr-FR" sz="2200" dirty="0"/>
          </a:p>
          <a:p>
            <a:pPr>
              <a:buFont typeface="Wingdings" panose="05000000000000000000" pitchFamily="2" charset="2"/>
              <a:buChar char="ü"/>
            </a:pPr>
            <a:r>
              <a:rPr lang="fr-FR" sz="2200" b="1" dirty="0"/>
              <a:t>l'unité centrale </a:t>
            </a:r>
            <a:r>
              <a:rPr lang="fr-FR" sz="2200" dirty="0"/>
              <a:t>de traitement qui exécute les programmes chargés en mémoire;</a:t>
            </a:r>
          </a:p>
          <a:p>
            <a:pPr>
              <a:buFont typeface="Wingdings" panose="05000000000000000000" pitchFamily="2" charset="2"/>
              <a:buChar char="ü"/>
            </a:pPr>
            <a:endParaRPr lang="fr-FR" sz="2200" dirty="0"/>
          </a:p>
          <a:p>
            <a:pPr>
              <a:buFont typeface="Wingdings" panose="05000000000000000000" pitchFamily="2" charset="2"/>
              <a:buChar char="ü"/>
            </a:pPr>
            <a:r>
              <a:rPr lang="fr-FR" sz="2200" b="1" dirty="0"/>
              <a:t>les unités d'entrée/sortie </a:t>
            </a:r>
            <a:r>
              <a:rPr lang="fr-FR" sz="2200" dirty="0"/>
              <a:t>qui permettent le lien et l'échange d'informations;</a:t>
            </a:r>
          </a:p>
          <a:p>
            <a:pPr>
              <a:buFont typeface="Wingdings" panose="05000000000000000000" pitchFamily="2" charset="2"/>
              <a:buChar char="ü"/>
            </a:pPr>
            <a:endParaRPr lang="fr-FR" sz="2200" dirty="0"/>
          </a:p>
          <a:p>
            <a:pPr>
              <a:buFont typeface="Wingdings" panose="05000000000000000000" pitchFamily="2" charset="2"/>
              <a:buChar char="ü"/>
            </a:pPr>
            <a:r>
              <a:rPr lang="fr-FR" sz="2200" b="1" dirty="0"/>
              <a:t>Et enfin les périphériques </a:t>
            </a:r>
            <a:r>
              <a:rPr lang="fr-FR" sz="2200" dirty="0"/>
              <a:t>(clavier, écran, souris, imprimante, etc...).</a:t>
            </a:r>
          </a:p>
          <a:p>
            <a:pPr>
              <a:buNone/>
            </a:pPr>
            <a:endParaRPr lang="fr-FR" sz="22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septembre 2019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947A-FF5B-4F6F-AACC-8B6D5F24824E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 1CP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/>
              <a:t>A. Introduction / Historique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592796"/>
            <a:ext cx="8229600" cy="4525963"/>
          </a:xfrm>
        </p:spPr>
        <p:txBody>
          <a:bodyPr/>
          <a:lstStyle/>
          <a:p>
            <a:r>
              <a:rPr lang="fr-FR" sz="2800" b="1" dirty="0"/>
              <a:t>Naissance de l'industrie informatique</a:t>
            </a:r>
          </a:p>
          <a:p>
            <a:endParaRPr lang="fr-FR" sz="2800" dirty="0"/>
          </a:p>
          <a:p>
            <a:pPr>
              <a:buFont typeface="Wingdings" panose="05000000000000000000" pitchFamily="2" charset="2"/>
              <a:buChar char="ü"/>
            </a:pPr>
            <a:r>
              <a:rPr lang="fr-FR" sz="2200" b="1" dirty="0"/>
              <a:t>1950</a:t>
            </a:r>
            <a:r>
              <a:rPr lang="fr-FR" sz="2200" dirty="0"/>
              <a:t> : 1</a:t>
            </a:r>
            <a:r>
              <a:rPr lang="fr-FR" sz="2200" baseline="30000" dirty="0"/>
              <a:t>ere</a:t>
            </a:r>
            <a:r>
              <a:rPr lang="fr-FR" sz="2200" dirty="0"/>
              <a:t> génération d’ordinateurs basés sur : </a:t>
            </a:r>
            <a:r>
              <a:rPr lang="fr-FR" sz="2200" b="1" dirty="0"/>
              <a:t>Tubes à vides</a:t>
            </a:r>
            <a:r>
              <a:rPr lang="fr-FR" sz="2200" dirty="0"/>
              <a:t>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200" b="1" dirty="0"/>
              <a:t>1960 </a:t>
            </a:r>
            <a:r>
              <a:rPr lang="fr-FR" sz="2200" dirty="0"/>
              <a:t>: 2</a:t>
            </a:r>
            <a:r>
              <a:rPr lang="fr-FR" sz="2200" baseline="30000" dirty="0"/>
              <a:t>eme</a:t>
            </a:r>
            <a:r>
              <a:rPr lang="fr-FR" sz="2200" dirty="0"/>
              <a:t> </a:t>
            </a:r>
            <a:r>
              <a:rPr lang="fr-FR" sz="2200" dirty="0" err="1"/>
              <a:t>gén</a:t>
            </a:r>
            <a:r>
              <a:rPr lang="fr-FR" sz="2200" dirty="0"/>
              <a:t> : </a:t>
            </a:r>
            <a:r>
              <a:rPr lang="fr-FR" sz="2200" b="1" dirty="0"/>
              <a:t>Transistors</a:t>
            </a:r>
            <a:r>
              <a:rPr lang="fr-FR" sz="2200" dirty="0"/>
              <a:t>, </a:t>
            </a:r>
            <a:r>
              <a:rPr lang="fr-FR" sz="2200" b="1" dirty="0"/>
              <a:t>Bus unique </a:t>
            </a:r>
            <a:r>
              <a:rPr lang="fr-FR" sz="2200" dirty="0"/>
              <a:t>pour interconnecter les différents composants;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200" b="1" dirty="0"/>
              <a:t>1970</a:t>
            </a:r>
            <a:r>
              <a:rPr lang="fr-FR" sz="2200" dirty="0"/>
              <a:t> : 3</a:t>
            </a:r>
            <a:r>
              <a:rPr lang="fr-FR" sz="2200" baseline="30000" dirty="0"/>
              <a:t>eme</a:t>
            </a:r>
            <a:r>
              <a:rPr lang="fr-FR" sz="2200" dirty="0"/>
              <a:t> </a:t>
            </a:r>
            <a:r>
              <a:rPr lang="fr-FR" sz="2200" dirty="0" err="1"/>
              <a:t>gén</a:t>
            </a:r>
            <a:r>
              <a:rPr lang="fr-FR" sz="2200" dirty="0"/>
              <a:t> : </a:t>
            </a:r>
            <a:r>
              <a:rPr lang="fr-FR" sz="2200" b="1" dirty="0"/>
              <a:t>Circuits intégrés,</a:t>
            </a:r>
            <a:r>
              <a:rPr lang="fr-FR" sz="2200" dirty="0"/>
              <a:t> </a:t>
            </a:r>
            <a:r>
              <a:rPr lang="fr-FR" sz="2200" b="1" dirty="0"/>
              <a:t>Multiprogrammation</a:t>
            </a:r>
            <a:r>
              <a:rPr lang="fr-FR" sz="2200" dirty="0"/>
              <a:t> (plusieurs programmes en mémoire);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200" b="1" dirty="0"/>
              <a:t>1980</a:t>
            </a:r>
            <a:r>
              <a:rPr lang="fr-FR" sz="2200" dirty="0"/>
              <a:t> : 4</a:t>
            </a:r>
            <a:r>
              <a:rPr lang="fr-FR" sz="2200" baseline="30000" dirty="0"/>
              <a:t>eme</a:t>
            </a:r>
            <a:r>
              <a:rPr lang="fr-FR" sz="2200" dirty="0"/>
              <a:t> </a:t>
            </a:r>
            <a:r>
              <a:rPr lang="fr-FR" sz="2200" dirty="0" err="1"/>
              <a:t>gén</a:t>
            </a:r>
            <a:r>
              <a:rPr lang="fr-FR" sz="2200" dirty="0"/>
              <a:t> : </a:t>
            </a:r>
            <a:r>
              <a:rPr lang="fr-FR" sz="2200" b="1" dirty="0"/>
              <a:t>Puces</a:t>
            </a:r>
            <a:r>
              <a:rPr lang="fr-FR" sz="2200" dirty="0"/>
              <a:t> avec des millions de transistors (</a:t>
            </a:r>
            <a:r>
              <a:rPr lang="fr-FR" sz="2200" dirty="0" err="1"/>
              <a:t>Very</a:t>
            </a:r>
            <a:r>
              <a:rPr lang="fr-FR" sz="2200" dirty="0"/>
              <a:t>-large-</a:t>
            </a:r>
            <a:r>
              <a:rPr lang="fr-FR" sz="2200" dirty="0" err="1"/>
              <a:t>scale</a:t>
            </a:r>
            <a:r>
              <a:rPr lang="fr-FR" sz="2200" dirty="0"/>
              <a:t> </a:t>
            </a:r>
            <a:r>
              <a:rPr lang="fr-FR" sz="2200" dirty="0" err="1"/>
              <a:t>integration</a:t>
            </a:r>
            <a:r>
              <a:rPr lang="fr-FR" sz="2200" dirty="0"/>
              <a:t> (VLSI),</a:t>
            </a:r>
            <a:r>
              <a:rPr lang="fr-FR" sz="2200" b="1" dirty="0"/>
              <a:t> </a:t>
            </a:r>
            <a:r>
              <a:rPr lang="fr-FR" sz="2200" b="1" dirty="0" err="1"/>
              <a:t>Parallèlisme</a:t>
            </a:r>
            <a:r>
              <a:rPr lang="fr-FR" sz="2200" b="1" dirty="0"/>
              <a:t> </a:t>
            </a:r>
            <a:r>
              <a:rPr lang="fr-FR" sz="2200" dirty="0"/>
              <a:t>avec multiplication des unités périphériques (stockage, écran, imprimante, etc...).</a:t>
            </a:r>
          </a:p>
          <a:p>
            <a:pPr>
              <a:buNone/>
            </a:pPr>
            <a:endParaRPr lang="fr-FR" sz="22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septembre 2019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947A-FF5B-4F6F-AACC-8B6D5F24824E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Architecture des ordinateurs 1CP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/>
              <a:t>A. Introduction / Historique</a:t>
            </a:r>
            <a:endParaRPr lang="fr-FR" sz="40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septembre 2019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 1CP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947A-FF5B-4F6F-AACC-8B6D5F24824E}" type="slidenum">
              <a:rPr lang="fr-FR" smtClean="0"/>
              <a:pPr/>
              <a:t>13</a:t>
            </a:fld>
            <a:endParaRPr lang="fr-FR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0677" y="1600201"/>
            <a:ext cx="6273691" cy="2757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1547664" y="4714884"/>
            <a:ext cx="676875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200" dirty="0"/>
              <a:t>L’ENIAC  :  Technologie des tubes à vide (18000)… </a:t>
            </a:r>
          </a:p>
          <a:p>
            <a:r>
              <a:rPr lang="fr-FR" sz="2200" dirty="0"/>
              <a:t>En forme de U avec de 6 m de largeur et 12 de longueur, pèse 30 tonnes, et exécute la multiplication de nombres de 10 chiffres en 3ms.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/>
              <a:t>A. Introduction / Historique</a:t>
            </a:r>
            <a:endParaRPr lang="fr-FR" sz="40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septembre 2019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 1CP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947A-FF5B-4F6F-AACC-8B6D5F24824E}" type="slidenum">
              <a:rPr lang="fr-FR" smtClean="0"/>
              <a:pPr/>
              <a:t>14</a:t>
            </a:fld>
            <a:endParaRPr lang="fr-FR"/>
          </a:p>
        </p:txBody>
      </p:sp>
      <p:pic>
        <p:nvPicPr>
          <p:cNvPr id="1026" name="Picture 2" descr="https://upload.wikimedia.org/wikipedia/commons/a/a4/Loi_de_Moo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258869"/>
            <a:ext cx="5832648" cy="40504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1080120"/>
          </a:xfrm>
        </p:spPr>
        <p:txBody>
          <a:bodyPr>
            <a:noAutofit/>
          </a:bodyPr>
          <a:lstStyle/>
          <a:p>
            <a:r>
              <a:rPr lang="fr-FR" sz="1800" dirty="0"/>
              <a:t>La </a:t>
            </a:r>
            <a:r>
              <a:rPr lang="fr-FR" sz="1800" b="1" dirty="0"/>
              <a:t>Loi de </a:t>
            </a:r>
            <a:r>
              <a:rPr lang="fr-FR" sz="1800" b="1" dirty="0">
                <a:hlinkClick r:id="rId4" tooltip="Gordon E. Moore"/>
              </a:rPr>
              <a:t>Moore</a:t>
            </a:r>
            <a:r>
              <a:rPr lang="fr-FR" sz="1800" dirty="0"/>
              <a:t> a été exprimée en </a:t>
            </a:r>
            <a:r>
              <a:rPr lang="fr-FR" sz="1800" dirty="0">
                <a:hlinkClick r:id="rId5" tooltip="1965 en informatique"/>
              </a:rPr>
              <a:t>1965</a:t>
            </a:r>
            <a:r>
              <a:rPr lang="fr-FR" sz="1800" dirty="0"/>
              <a:t>  par </a:t>
            </a:r>
            <a:r>
              <a:rPr lang="fr-FR" sz="1800" i="1" dirty="0"/>
              <a:t>Gordon Moore</a:t>
            </a:r>
            <a:r>
              <a:rPr lang="fr-FR" sz="1800" dirty="0"/>
              <a:t>, ingénieur  l’un des trois fondateurs d'</a:t>
            </a:r>
            <a:r>
              <a:rPr lang="fr-FR" sz="1800" dirty="0">
                <a:hlinkClick r:id="rId6" tooltip="Intel"/>
              </a:rPr>
              <a:t>Intel</a:t>
            </a:r>
            <a:r>
              <a:rPr lang="fr-FR" sz="1800" dirty="0"/>
              <a:t>.</a:t>
            </a:r>
          </a:p>
          <a:p>
            <a:r>
              <a:rPr lang="en-US" sz="1800" dirty="0"/>
              <a:t>Le </a:t>
            </a:r>
            <a:r>
              <a:rPr lang="fr-FR" sz="1800" dirty="0"/>
              <a:t>nombre</a:t>
            </a:r>
            <a:r>
              <a:rPr lang="en-US" sz="1800" dirty="0"/>
              <a:t> de transistors double</a:t>
            </a:r>
            <a:r>
              <a:rPr lang="fr-FR" sz="1800" dirty="0"/>
              <a:t> tous les ans à coût constant depuis </a:t>
            </a:r>
            <a:r>
              <a:rPr lang="fr-FR" sz="1800" dirty="0">
                <a:hlinkClick r:id="rId7" tooltip="1959"/>
              </a:rPr>
              <a:t>1959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>
                <a:solidFill>
                  <a:srgbClr val="FF0000"/>
                </a:solidFill>
              </a:rPr>
              <a:t>B. Représentation des informations</a:t>
            </a:r>
            <a:endParaRPr lang="fr-FR" sz="4000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62880" y="1412776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fr-FR" b="1" dirty="0"/>
              <a:t>Différents types d'informations</a:t>
            </a:r>
          </a:p>
          <a:p>
            <a:pPr>
              <a:buNone/>
            </a:pPr>
            <a:r>
              <a:rPr lang="fr-FR" sz="2400" dirty="0"/>
              <a:t>	</a:t>
            </a:r>
            <a:r>
              <a:rPr lang="fr-FR" sz="2200" dirty="0"/>
              <a:t>Un ordinateur manipule des données d’où le besoin de coder et représenter ces données, lesquelles pouvant être:</a:t>
            </a:r>
          </a:p>
          <a:p>
            <a:pPr>
              <a:buNone/>
            </a:pPr>
            <a:endParaRPr lang="fr-FR" sz="2200" dirty="0"/>
          </a:p>
          <a:p>
            <a:pPr>
              <a:buFont typeface="Wingdings" pitchFamily="2" charset="2"/>
              <a:buChar char="Ø"/>
            </a:pPr>
            <a:r>
              <a:rPr lang="fr-FR" sz="2400" b="1" dirty="0"/>
              <a:t>Instructions</a:t>
            </a:r>
          </a:p>
          <a:p>
            <a:pPr>
              <a:buFont typeface="Wingdings" pitchFamily="2" charset="2"/>
              <a:buChar char="Ø"/>
            </a:pPr>
            <a:r>
              <a:rPr lang="fr-FR" sz="2400" b="1" dirty="0"/>
              <a:t>Données :</a:t>
            </a:r>
            <a:endParaRPr lang="fr-FR" sz="2400" dirty="0"/>
          </a:p>
          <a:p>
            <a:pPr lvl="1">
              <a:buFont typeface="Wingdings" pitchFamily="2" charset="2"/>
              <a:buChar char="ü"/>
            </a:pPr>
            <a:r>
              <a:rPr lang="fr-FR" sz="2400" dirty="0"/>
              <a:t>Nombres (entiers, flottants)</a:t>
            </a:r>
          </a:p>
          <a:p>
            <a:pPr lvl="1">
              <a:buFont typeface="Wingdings" pitchFamily="2" charset="2"/>
              <a:buChar char="ü"/>
            </a:pPr>
            <a:r>
              <a:rPr lang="fr-FR" sz="2400" dirty="0"/>
              <a:t>Textes</a:t>
            </a:r>
          </a:p>
          <a:p>
            <a:pPr lvl="1">
              <a:buFont typeface="Wingdings" pitchFamily="2" charset="2"/>
              <a:buChar char="ü"/>
            </a:pPr>
            <a:r>
              <a:rPr lang="fr-FR" sz="2400" dirty="0"/>
              <a:t>Images</a:t>
            </a:r>
          </a:p>
          <a:p>
            <a:pPr lvl="1">
              <a:buFont typeface="Wingdings" pitchFamily="2" charset="2"/>
              <a:buChar char="ü"/>
            </a:pPr>
            <a:r>
              <a:rPr lang="fr-FR" sz="2400" dirty="0"/>
              <a:t>Vidéos</a:t>
            </a:r>
          </a:p>
          <a:p>
            <a:pPr lvl="1">
              <a:buFont typeface="Wingdings" pitchFamily="2" charset="2"/>
              <a:buChar char="ü"/>
            </a:pPr>
            <a:r>
              <a:rPr lang="fr-FR" sz="2400" dirty="0"/>
              <a:t>Sons;  etc.</a:t>
            </a:r>
          </a:p>
          <a:p>
            <a:pPr>
              <a:buNone/>
            </a:pPr>
            <a:r>
              <a:rPr lang="fr-FR" sz="2400" dirty="0"/>
              <a:t>   Toujours représentées sous forme binaire (</a:t>
            </a:r>
            <a:r>
              <a:rPr lang="fr-FR" sz="2400" b="1" dirty="0"/>
              <a:t>0 </a:t>
            </a:r>
            <a:r>
              <a:rPr lang="fr-FR" sz="2400" dirty="0"/>
              <a:t>ou </a:t>
            </a:r>
            <a:r>
              <a:rPr lang="fr-FR" sz="2400" b="1" dirty="0"/>
              <a:t>1</a:t>
            </a:r>
            <a:r>
              <a:rPr lang="fr-FR" sz="2400" dirty="0"/>
              <a:t>).</a:t>
            </a:r>
          </a:p>
          <a:p>
            <a:endParaRPr lang="fr-FR" sz="22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septembre 2019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947A-FF5B-4F6F-AACC-8B6D5F24824E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Architecture des ordinateurs 1CP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>
                <a:solidFill>
                  <a:srgbClr val="FF0000"/>
                </a:solidFill>
              </a:rPr>
              <a:t>B. Représentation des informations</a:t>
            </a:r>
            <a:endParaRPr lang="fr-FR" sz="4000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158" y="1571612"/>
            <a:ext cx="8391306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sz="3000" b="1" dirty="0"/>
              <a:t>Définitions:</a:t>
            </a:r>
          </a:p>
          <a:p>
            <a:pPr marL="808038" lvl="1" indent="-407988">
              <a:buFont typeface="+mj-lt"/>
              <a:buAutoNum type="alphaLcParenR"/>
            </a:pPr>
            <a:r>
              <a:rPr lang="fr-FR" sz="2200" b="1" dirty="0"/>
              <a:t>Codage: </a:t>
            </a:r>
          </a:p>
          <a:p>
            <a:pPr>
              <a:buNone/>
            </a:pPr>
            <a:r>
              <a:rPr lang="fr-FR" sz="2200" i="1" dirty="0"/>
              <a:t>    	 «est la fonction établissant une correspondance entre la  représentation </a:t>
            </a:r>
            <a:r>
              <a:rPr lang="fr-FR" sz="2200" i="1" dirty="0">
                <a:solidFill>
                  <a:srgbClr val="0070C0"/>
                </a:solidFill>
              </a:rPr>
              <a:t>externe de l'information </a:t>
            </a:r>
            <a:r>
              <a:rPr lang="fr-FR" sz="2200" i="1" dirty="0"/>
              <a:t>avec l</a:t>
            </a:r>
            <a:r>
              <a:rPr lang="fr-FR" sz="2200" i="1" dirty="0">
                <a:solidFill>
                  <a:srgbClr val="0070C0"/>
                </a:solidFill>
              </a:rPr>
              <a:t>’information interne</a:t>
            </a:r>
            <a:r>
              <a:rPr lang="fr-FR" sz="2200" i="1" dirty="0"/>
              <a:t>»</a:t>
            </a:r>
          </a:p>
          <a:p>
            <a:pPr>
              <a:buNone/>
            </a:pPr>
            <a:endParaRPr lang="fr-FR" sz="2200" i="1" dirty="0"/>
          </a:p>
          <a:p>
            <a:pPr marL="450850" indent="-368300">
              <a:buNone/>
            </a:pPr>
            <a:r>
              <a:rPr lang="fr-FR" sz="2200" i="1" dirty="0"/>
              <a:t>	</a:t>
            </a:r>
            <a:r>
              <a:rPr lang="fr-FR" sz="2200" b="1" i="1" dirty="0"/>
              <a:t>Exemples</a:t>
            </a:r>
            <a:r>
              <a:rPr lang="fr-FR" sz="2200" i="1" dirty="0"/>
              <a:t>:  Le caractère  </a:t>
            </a:r>
            <a:r>
              <a:rPr lang="fr-FR" sz="2200" i="1" dirty="0">
                <a:solidFill>
                  <a:srgbClr val="0070C0"/>
                </a:solidFill>
              </a:rPr>
              <a:t>A</a:t>
            </a:r>
            <a:r>
              <a:rPr lang="fr-FR" sz="2200" i="1" dirty="0"/>
              <a:t>,  et le nombre </a:t>
            </a:r>
            <a:r>
              <a:rPr lang="fr-FR" sz="2200" i="1" dirty="0">
                <a:solidFill>
                  <a:srgbClr val="00B050"/>
                </a:solidFill>
              </a:rPr>
              <a:t>36 </a:t>
            </a:r>
            <a:r>
              <a:rPr lang="fr-FR" sz="2200" i="1" dirty="0"/>
              <a:t> ont pour  </a:t>
            </a:r>
          </a:p>
          <a:p>
            <a:pPr>
              <a:buNone/>
            </a:pPr>
            <a:r>
              <a:rPr lang="fr-FR" sz="2200" i="1" dirty="0"/>
              <a:t>     représentation interne  la suite de bits  </a:t>
            </a:r>
            <a:r>
              <a:rPr lang="fr-FR" sz="2200" i="1" dirty="0">
                <a:solidFill>
                  <a:srgbClr val="0070C0"/>
                </a:solidFill>
              </a:rPr>
              <a:t>01000001</a:t>
            </a:r>
            <a:r>
              <a:rPr lang="fr-FR" sz="2200" i="1" dirty="0"/>
              <a:t> ,  </a:t>
            </a:r>
            <a:r>
              <a:rPr lang="fr-FR" sz="2200" i="1" dirty="0">
                <a:solidFill>
                  <a:srgbClr val="00B050"/>
                </a:solidFill>
              </a:rPr>
              <a:t>100100</a:t>
            </a:r>
            <a:r>
              <a:rPr lang="fr-FR" sz="2200" i="1" dirty="0"/>
              <a:t>.</a:t>
            </a:r>
          </a:p>
          <a:p>
            <a:pPr>
              <a:buNone/>
            </a:pPr>
            <a:endParaRPr lang="fr-FR" sz="22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septembre 2019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947A-FF5B-4F6F-AACC-8B6D5F24824E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 1CP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>
                <a:solidFill>
                  <a:srgbClr val="FF0000"/>
                </a:solidFill>
              </a:rPr>
              <a:t>B. Représentation des informations</a:t>
            </a:r>
            <a:endParaRPr lang="fr-FR" sz="4000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fr-FR" sz="2800" b="1" dirty="0"/>
              <a:t>b)  Système de numération</a:t>
            </a:r>
          </a:p>
          <a:p>
            <a:pPr>
              <a:buNone/>
            </a:pPr>
            <a:endParaRPr lang="fr-FR" sz="2400" dirty="0"/>
          </a:p>
          <a:p>
            <a:pPr>
              <a:buNone/>
            </a:pPr>
            <a:r>
              <a:rPr lang="fr-FR" sz="2200" dirty="0"/>
              <a:t>Il décrit la façon avec laquelle les nombres sont représentés:</a:t>
            </a:r>
          </a:p>
          <a:p>
            <a:pPr>
              <a:buNone/>
            </a:pPr>
            <a:r>
              <a:rPr lang="fr-FR" sz="2200" dirty="0"/>
              <a:t>Il est défini par:</a:t>
            </a:r>
          </a:p>
          <a:p>
            <a:pPr>
              <a:buNone/>
            </a:pPr>
            <a:r>
              <a:rPr lang="fr-FR" sz="2200" dirty="0"/>
              <a:t>	- </a:t>
            </a:r>
            <a:r>
              <a:rPr lang="fr-FR" sz="2200" dirty="0">
                <a:solidFill>
                  <a:srgbClr val="0070C0"/>
                </a:solidFill>
              </a:rPr>
              <a:t>Un alphabet  </a:t>
            </a:r>
            <a:r>
              <a:rPr lang="fr-FR" sz="2200" dirty="0"/>
              <a:t>(ensemble de symboles ou chiffres);</a:t>
            </a:r>
          </a:p>
          <a:p>
            <a:pPr>
              <a:buNone/>
            </a:pPr>
            <a:r>
              <a:rPr lang="fr-FR" sz="2200" dirty="0"/>
              <a:t>	- </a:t>
            </a:r>
            <a:r>
              <a:rPr lang="fr-FR" sz="2200" dirty="0">
                <a:solidFill>
                  <a:srgbClr val="0070C0"/>
                </a:solidFill>
              </a:rPr>
              <a:t>Des règles d’écriture des nombres</a:t>
            </a:r>
            <a:r>
              <a:rPr lang="fr-FR" sz="2200" dirty="0"/>
              <a:t>: Juxtaposition de symboles.</a:t>
            </a:r>
          </a:p>
          <a:p>
            <a:pPr>
              <a:buNone/>
            </a:pPr>
            <a:endParaRPr lang="fr-FR" sz="2200" dirty="0"/>
          </a:p>
          <a:p>
            <a:pPr>
              <a:buNone/>
            </a:pPr>
            <a:r>
              <a:rPr lang="fr-FR" sz="2200" dirty="0"/>
              <a:t>Soit un système à </a:t>
            </a:r>
            <a:r>
              <a:rPr lang="fr-FR" sz="2200" b="1" dirty="0"/>
              <a:t>base b</a:t>
            </a:r>
            <a:r>
              <a:rPr lang="fr-FR" sz="2200" dirty="0"/>
              <a:t>:</a:t>
            </a:r>
          </a:p>
          <a:p>
            <a:pPr>
              <a:buNone/>
            </a:pPr>
            <a:r>
              <a:rPr lang="fr-FR" sz="2200" dirty="0"/>
              <a:t>A= {</a:t>
            </a:r>
            <a:r>
              <a:rPr lang="en-US" sz="2200" dirty="0"/>
              <a:t>a</a:t>
            </a:r>
            <a:r>
              <a:rPr lang="en-US" sz="2200" baseline="-25000" dirty="0"/>
              <a:t>0</a:t>
            </a:r>
            <a:r>
              <a:rPr lang="en-US" sz="2200" dirty="0"/>
              <a:t>, a</a:t>
            </a:r>
            <a:r>
              <a:rPr lang="en-US" sz="2200" baseline="-25000" dirty="0"/>
              <a:t>1</a:t>
            </a:r>
            <a:r>
              <a:rPr lang="en-US" sz="2200" dirty="0"/>
              <a:t>, a</a:t>
            </a:r>
            <a:r>
              <a:rPr lang="en-US" sz="2200" baseline="-25000" dirty="0"/>
              <a:t>2</a:t>
            </a:r>
            <a:r>
              <a:rPr lang="en-US" sz="2200" dirty="0"/>
              <a:t>, … a</a:t>
            </a:r>
            <a:r>
              <a:rPr lang="en-US" sz="2200" baseline="-25000" dirty="0"/>
              <a:t>b-1</a:t>
            </a:r>
            <a:r>
              <a:rPr lang="fr-FR" sz="2200" dirty="0"/>
              <a:t>}      avec    0 ≤ </a:t>
            </a:r>
            <a:r>
              <a:rPr lang="en-US" sz="2200" dirty="0" err="1"/>
              <a:t>a</a:t>
            </a:r>
            <a:r>
              <a:rPr lang="en-US" sz="2200" baseline="-25000" dirty="0" err="1"/>
              <a:t>i</a:t>
            </a:r>
            <a:r>
              <a:rPr lang="fr-FR" sz="2200" dirty="0"/>
              <a:t> &lt; b</a:t>
            </a:r>
          </a:p>
          <a:p>
            <a:pPr>
              <a:buNone/>
            </a:pPr>
            <a:r>
              <a:rPr lang="fr-FR" sz="2200" dirty="0"/>
              <a:t>N  = </a:t>
            </a:r>
            <a:r>
              <a:rPr lang="en-US" sz="2200" dirty="0"/>
              <a:t>a</a:t>
            </a:r>
            <a:r>
              <a:rPr lang="en-US" sz="2200" baseline="-25000" dirty="0"/>
              <a:t>n-1</a:t>
            </a:r>
            <a:r>
              <a:rPr lang="en-US" sz="2200" dirty="0"/>
              <a:t>a</a:t>
            </a:r>
            <a:r>
              <a:rPr lang="en-US" sz="2200" baseline="-25000" dirty="0"/>
              <a:t>n-2</a:t>
            </a:r>
            <a:r>
              <a:rPr lang="en-US" sz="2200" dirty="0"/>
              <a:t> … a</a:t>
            </a:r>
            <a:r>
              <a:rPr lang="en-US" sz="2200" baseline="-25000" dirty="0"/>
              <a:t>2</a:t>
            </a:r>
            <a:r>
              <a:rPr lang="en-US" sz="2200" dirty="0"/>
              <a:t>  a</a:t>
            </a:r>
            <a:r>
              <a:rPr lang="en-US" sz="2200" baseline="-25000" dirty="0"/>
              <a:t>1 </a:t>
            </a:r>
            <a:r>
              <a:rPr lang="en-US" sz="2200" dirty="0"/>
              <a:t> </a:t>
            </a:r>
            <a:r>
              <a:rPr lang="fr-FR" sz="2200" dirty="0"/>
              <a:t>a</a:t>
            </a:r>
            <a:r>
              <a:rPr lang="fr-FR" sz="2200" baseline="-25000" dirty="0"/>
              <a:t>0     </a:t>
            </a:r>
            <a:r>
              <a:rPr lang="fr-FR" sz="2000" dirty="0"/>
              <a:t>où   l’indice correspond au poids du chiffre.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septembre 2019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947A-FF5B-4F6F-AACC-8B6D5F24824E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 1CP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>
                <a:solidFill>
                  <a:srgbClr val="FF0000"/>
                </a:solidFill>
              </a:rPr>
              <a:t>B. Représentation des informations</a:t>
            </a:r>
            <a:endParaRPr lang="fr-FR" sz="4000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fr-FR" sz="3300" b="1" dirty="0"/>
              <a:t>c) Exemples de systèmes de numération: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400" b="1" dirty="0"/>
              <a:t>Système Romain</a:t>
            </a:r>
            <a:r>
              <a:rPr lang="fr-FR" sz="2400" dirty="0"/>
              <a:t>:</a:t>
            </a:r>
          </a:p>
          <a:p>
            <a:pPr>
              <a:buNone/>
            </a:pPr>
            <a:r>
              <a:rPr lang="fr-FR" sz="2400" dirty="0"/>
              <a:t>		</a:t>
            </a:r>
            <a:r>
              <a:rPr lang="fr-FR" sz="2400" i="1" dirty="0"/>
              <a:t>Symbole romain                       </a:t>
            </a:r>
            <a:r>
              <a:rPr lang="fr-FR" sz="2400" dirty="0"/>
              <a:t>I     V     X      L      C        D       M</a:t>
            </a:r>
          </a:p>
          <a:p>
            <a:pPr>
              <a:buNone/>
            </a:pPr>
            <a:r>
              <a:rPr lang="fr-FR" sz="2400" dirty="0"/>
              <a:t>		</a:t>
            </a:r>
            <a:r>
              <a:rPr lang="fr-FR" sz="2400" i="1" dirty="0"/>
              <a:t>Equivalent décimal</a:t>
            </a:r>
            <a:r>
              <a:rPr lang="fr-FR" sz="2400" dirty="0"/>
              <a:t>	   1      5    10    50   100   500   1000</a:t>
            </a:r>
          </a:p>
          <a:p>
            <a:pPr>
              <a:buNone/>
            </a:pPr>
            <a:r>
              <a:rPr lang="fr-FR" sz="2400" dirty="0"/>
              <a:t>	</a:t>
            </a:r>
            <a:r>
              <a:rPr lang="fr-FR" sz="2400" b="1" dirty="0"/>
              <a:t>Règles: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400" dirty="0"/>
              <a:t>Lorsqu'un symbole est placé à la droite d’un symbole plus grand que lui ou égal, sa valeur s’ajoute. </a:t>
            </a:r>
            <a:r>
              <a:rPr lang="fr-FR" sz="2400" dirty="0" err="1"/>
              <a:t>E.g</a:t>
            </a:r>
            <a:r>
              <a:rPr lang="fr-FR" sz="2400" dirty="0"/>
              <a:t>. CCLXXXVI = 286</a:t>
            </a:r>
          </a:p>
          <a:p>
            <a:endParaRPr lang="fr-FR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fr-FR" sz="2400" dirty="0"/>
              <a:t>Lorsqu'un symbole est placé à la gauche d’un symbole plus grand que lui,  on retranche sa valeur. </a:t>
            </a:r>
            <a:r>
              <a:rPr lang="fr-FR" sz="2400" dirty="0" err="1"/>
              <a:t>E.g</a:t>
            </a:r>
            <a:r>
              <a:rPr lang="fr-FR" sz="2400" dirty="0"/>
              <a:t>. CCXLVII = 247</a:t>
            </a:r>
          </a:p>
          <a:p>
            <a:endParaRPr lang="fr-FR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fr-FR" sz="2400" dirty="0"/>
              <a:t>On ne place jamais 4 symboles identiques de suite. 9 s’écrit IX et VIIII.</a:t>
            </a:r>
          </a:p>
          <a:p>
            <a:pPr>
              <a:buNone/>
            </a:pPr>
            <a:r>
              <a:rPr lang="fr-FR" sz="2400" b="1" dirty="0"/>
              <a:t>	</a:t>
            </a:r>
            <a:r>
              <a:rPr lang="fr-FR" sz="2400" b="1" dirty="0">
                <a:solidFill>
                  <a:srgbClr val="C00000"/>
                </a:solidFill>
              </a:rPr>
              <a:t>Remarque:</a:t>
            </a:r>
            <a:r>
              <a:rPr lang="fr-FR" sz="2400" dirty="0">
                <a:solidFill>
                  <a:srgbClr val="C00000"/>
                </a:solidFill>
              </a:rPr>
              <a:t> Le système est inadapté au calcul.</a:t>
            </a:r>
            <a:endParaRPr lang="fr-FR" sz="2400" b="1" dirty="0">
              <a:solidFill>
                <a:srgbClr val="C00000"/>
              </a:solidFill>
            </a:endParaRPr>
          </a:p>
          <a:p>
            <a:endParaRPr lang="fr-FR" sz="22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septembre 2019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 1CP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947A-FF5B-4F6F-AACC-8B6D5F24824E}" type="slidenum">
              <a:rPr lang="fr-FR" smtClean="0"/>
              <a:pPr/>
              <a:t>18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>
                <a:solidFill>
                  <a:srgbClr val="FF0000"/>
                </a:solidFill>
              </a:rPr>
              <a:t>B. Représentation des informations</a:t>
            </a:r>
            <a:endParaRPr lang="fr-FR" sz="4000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fr-FR" sz="3300" b="1" dirty="0"/>
              <a:t>Systèmes positionnels:</a:t>
            </a:r>
          </a:p>
          <a:p>
            <a:pPr>
              <a:buNone/>
            </a:pPr>
            <a:r>
              <a:rPr lang="fr-FR" sz="2800" dirty="0"/>
              <a:t>	</a:t>
            </a:r>
            <a:r>
              <a:rPr lang="fr-FR" sz="2900" dirty="0"/>
              <a:t>Il est basé sur la position du chiffre, lequel possède un poids.</a:t>
            </a:r>
          </a:p>
          <a:p>
            <a:pPr>
              <a:buNone/>
            </a:pPr>
            <a:endParaRPr lang="fr-FR" sz="2900" dirty="0"/>
          </a:p>
          <a:p>
            <a:pPr lvl="1">
              <a:buFont typeface="Wingdings" pitchFamily="2" charset="2"/>
              <a:buChar char="ü"/>
            </a:pPr>
            <a:r>
              <a:rPr lang="fr-FR" sz="2900" b="1" dirty="0"/>
              <a:t>Système décimal </a:t>
            </a:r>
            <a:r>
              <a:rPr lang="fr-FR" sz="2900" dirty="0"/>
              <a:t>(base 10):  Soit N=1221 ; Pour un même chiffre aux positions différentes , correspond  des poids différents</a:t>
            </a:r>
            <a:r>
              <a:rPr lang="fr-FR" sz="2500" dirty="0"/>
              <a:t>.</a:t>
            </a:r>
          </a:p>
          <a:p>
            <a:pPr>
              <a:buNone/>
            </a:pPr>
            <a:endParaRPr lang="fr-FR" sz="2900" i="1" dirty="0"/>
          </a:p>
          <a:p>
            <a:pPr lvl="1">
              <a:buFont typeface="Wingdings" pitchFamily="2" charset="2"/>
              <a:buChar char="ü"/>
            </a:pPr>
            <a:r>
              <a:rPr lang="fr-FR" sz="2900" b="1" dirty="0"/>
              <a:t>Système binaire:</a:t>
            </a:r>
            <a:endParaRPr lang="fr-FR" sz="2900" dirty="0"/>
          </a:p>
          <a:p>
            <a:pPr>
              <a:buNone/>
            </a:pPr>
            <a:r>
              <a:rPr lang="fr-FR" sz="2900" dirty="0"/>
              <a:t>		Dans un système de numération utilisant la base 2, toutes les </a:t>
            </a:r>
          </a:p>
          <a:p>
            <a:pPr>
              <a:buNone/>
            </a:pPr>
            <a:r>
              <a:rPr lang="fr-FR" sz="2900" dirty="0"/>
              <a:t>	 informations sont codées avec des 0 et des 1.</a:t>
            </a:r>
          </a:p>
          <a:p>
            <a:pPr>
              <a:buNone/>
            </a:pPr>
            <a:endParaRPr lang="fr-FR" sz="2900" dirty="0"/>
          </a:p>
          <a:p>
            <a:pPr>
              <a:buNone/>
            </a:pPr>
            <a:r>
              <a:rPr lang="fr-FR" sz="2900" b="1" dirty="0"/>
              <a:t>	1</a:t>
            </a:r>
            <a:r>
              <a:rPr lang="fr-FR" sz="2900" dirty="0"/>
              <a:t> bit   : 2</a:t>
            </a:r>
            <a:r>
              <a:rPr lang="fr-FR" sz="2900" b="1" baseline="30000" dirty="0"/>
              <a:t>1</a:t>
            </a:r>
            <a:r>
              <a:rPr lang="fr-FR" sz="2900" dirty="0"/>
              <a:t> possibilités = 0, 1</a:t>
            </a:r>
          </a:p>
          <a:p>
            <a:pPr>
              <a:buNone/>
            </a:pPr>
            <a:r>
              <a:rPr lang="fr-FR" sz="2900" b="1" dirty="0"/>
              <a:t>	2</a:t>
            </a:r>
            <a:r>
              <a:rPr lang="fr-FR" sz="2900" dirty="0"/>
              <a:t> bits : 2</a:t>
            </a:r>
            <a:r>
              <a:rPr lang="fr-FR" sz="2900" b="1" baseline="30000" dirty="0"/>
              <a:t>2</a:t>
            </a:r>
            <a:r>
              <a:rPr lang="fr-FR" sz="2900" dirty="0"/>
              <a:t> possibilités = 00, 01, 10, 11</a:t>
            </a:r>
          </a:p>
          <a:p>
            <a:pPr>
              <a:buNone/>
            </a:pPr>
            <a:r>
              <a:rPr lang="fr-FR" sz="2900" b="1" dirty="0"/>
              <a:t>	3</a:t>
            </a:r>
            <a:r>
              <a:rPr lang="fr-FR" sz="2900" dirty="0"/>
              <a:t> bits : 2</a:t>
            </a:r>
            <a:r>
              <a:rPr lang="fr-FR" sz="2900" b="1" baseline="30000" dirty="0"/>
              <a:t>3</a:t>
            </a:r>
            <a:r>
              <a:rPr lang="fr-FR" sz="2900" dirty="0"/>
              <a:t> possibilités = 000, 001, 010, 011, 100, 101, 110, 111</a:t>
            </a:r>
          </a:p>
          <a:p>
            <a:pPr>
              <a:buNone/>
            </a:pPr>
            <a:r>
              <a:rPr lang="fr-FR" sz="2900" b="1" dirty="0"/>
              <a:t>	n</a:t>
            </a:r>
            <a:r>
              <a:rPr lang="fr-FR" sz="2900" dirty="0"/>
              <a:t> bits : 2</a:t>
            </a:r>
            <a:r>
              <a:rPr lang="fr-FR" sz="2900" b="1" baseline="30000" dirty="0"/>
              <a:t>n</a:t>
            </a:r>
            <a:r>
              <a:rPr lang="fr-FR" sz="2900" dirty="0"/>
              <a:t> possibilités</a:t>
            </a:r>
          </a:p>
          <a:p>
            <a:pPr>
              <a:buNone/>
            </a:pPr>
            <a:r>
              <a:rPr lang="fr-FR" sz="2900" b="1" dirty="0"/>
              <a:t>	Un mot = </a:t>
            </a:r>
            <a:r>
              <a:rPr lang="fr-FR" sz="2900" dirty="0"/>
              <a:t>un ensemble de bits avec un poids chacun 2</a:t>
            </a:r>
            <a:r>
              <a:rPr lang="fr-FR" sz="2900" baseline="30000" dirty="0"/>
              <a:t>n</a:t>
            </a:r>
            <a:r>
              <a:rPr lang="fr-FR" sz="2900" dirty="0"/>
              <a:t>, 2</a:t>
            </a:r>
            <a:r>
              <a:rPr lang="fr-FR" sz="2900" baseline="30000" dirty="0"/>
              <a:t>n-1</a:t>
            </a:r>
            <a:r>
              <a:rPr lang="fr-FR" sz="2900" dirty="0"/>
              <a:t>, 2</a:t>
            </a:r>
            <a:r>
              <a:rPr lang="fr-FR" sz="2900" baseline="30000" dirty="0"/>
              <a:t>n-2</a:t>
            </a:r>
            <a:r>
              <a:rPr lang="fr-FR" sz="2900" dirty="0"/>
              <a:t>,…, 2</a:t>
            </a:r>
            <a:r>
              <a:rPr lang="fr-FR" sz="2900" baseline="30000" dirty="0"/>
              <a:t>1</a:t>
            </a:r>
            <a:r>
              <a:rPr lang="fr-FR" sz="2900" dirty="0"/>
              <a:t>, 2</a:t>
            </a:r>
            <a:r>
              <a:rPr lang="fr-FR" sz="2900" baseline="30000" dirty="0"/>
              <a:t>0</a:t>
            </a:r>
            <a:r>
              <a:rPr lang="fr-FR" sz="2900" dirty="0"/>
              <a:t>.</a:t>
            </a:r>
          </a:p>
          <a:p>
            <a:pPr>
              <a:buNone/>
            </a:pPr>
            <a:endParaRPr lang="fr-FR" sz="2700" dirty="0"/>
          </a:p>
          <a:p>
            <a:pPr>
              <a:buNone/>
            </a:pPr>
            <a:endParaRPr lang="fr-FR" sz="26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septembre 2019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947A-FF5B-4F6F-AACC-8B6D5F24824E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 1CP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>
            <a:normAutofit/>
          </a:bodyPr>
          <a:lstStyle/>
          <a:p>
            <a:pPr lvl="7" algn="ctr"/>
            <a:r>
              <a:rPr lang="fr-FR" sz="4000" dirty="0"/>
              <a:t>Objectifs du cours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fr-FR" dirty="0">
                <a:solidFill>
                  <a:srgbClr val="C00000"/>
                </a:solidFill>
              </a:rPr>
              <a:t>Culture:</a:t>
            </a:r>
          </a:p>
          <a:p>
            <a:r>
              <a:rPr lang="fr-FR" sz="2800" dirty="0"/>
              <a:t>Comprendre le fonctionnement des ordinateurs.</a:t>
            </a:r>
          </a:p>
          <a:p>
            <a:pPr>
              <a:buFont typeface="Wingdings" pitchFamily="2" charset="2"/>
              <a:buChar char="q"/>
            </a:pPr>
            <a:r>
              <a:rPr lang="fr-FR" dirty="0">
                <a:solidFill>
                  <a:srgbClr val="C00000"/>
                </a:solidFill>
              </a:rPr>
              <a:t>Technique </a:t>
            </a:r>
            <a:r>
              <a:rPr lang="fr-FR" dirty="0" smtClean="0">
                <a:solidFill>
                  <a:srgbClr val="C00000"/>
                </a:solidFill>
              </a:rPr>
              <a:t>:</a:t>
            </a:r>
            <a:endParaRPr lang="fr-FR" dirty="0">
              <a:solidFill>
                <a:srgbClr val="C00000"/>
              </a:solidFill>
            </a:endParaRPr>
          </a:p>
          <a:p>
            <a:r>
              <a:rPr lang="fr-FR" sz="2800" dirty="0" smtClean="0"/>
              <a:t>Etudier la </a:t>
            </a:r>
            <a:r>
              <a:rPr lang="fr-FR" sz="2800" dirty="0"/>
              <a:t>représentation des données;</a:t>
            </a:r>
          </a:p>
          <a:p>
            <a:r>
              <a:rPr lang="fr-FR" sz="2800" dirty="0" smtClean="0"/>
              <a:t>Etudier l'organisation </a:t>
            </a:r>
            <a:r>
              <a:rPr lang="fr-FR" sz="2800" dirty="0"/>
              <a:t>interne des machines.</a:t>
            </a:r>
          </a:p>
          <a:p>
            <a:pPr>
              <a:buFont typeface="Wingdings" pitchFamily="2" charset="2"/>
              <a:buChar char="q"/>
            </a:pPr>
            <a:r>
              <a:rPr lang="fr-FR" dirty="0">
                <a:solidFill>
                  <a:srgbClr val="C00000"/>
                </a:solidFill>
              </a:rPr>
              <a:t>Informatique:</a:t>
            </a:r>
          </a:p>
          <a:p>
            <a:r>
              <a:rPr lang="fr-FR" sz="2800" dirty="0"/>
              <a:t>Comprendre l'exécution des programmes;</a:t>
            </a:r>
          </a:p>
          <a:p>
            <a:r>
              <a:rPr lang="fr-FR" sz="2800" dirty="0" smtClean="0"/>
              <a:t>Programmer en langage machine (d'assemblage).</a:t>
            </a:r>
            <a:endParaRPr lang="fr-FR" sz="28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septembre 2019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947A-FF5B-4F6F-AACC-8B6D5F24824E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 1CP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>
                <a:solidFill>
                  <a:srgbClr val="FF0000"/>
                </a:solidFill>
              </a:rPr>
              <a:t>B. Représentation des informations</a:t>
            </a:r>
            <a:endParaRPr lang="fr-FR" sz="4000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500175"/>
            <a:ext cx="8229600" cy="4017058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fr-FR" sz="2800" b="1" dirty="0"/>
              <a:t>d) Avantages du système binaire:</a:t>
            </a:r>
            <a:endParaRPr lang="fr-FR" sz="2800" dirty="0"/>
          </a:p>
          <a:p>
            <a:pPr>
              <a:buNone/>
            </a:pPr>
            <a:endParaRPr lang="fr-FR" sz="1100" dirty="0"/>
          </a:p>
          <a:p>
            <a:pPr>
              <a:buFont typeface="Wingdings" pitchFamily="2" charset="2"/>
              <a:buChar char="ü"/>
            </a:pPr>
            <a:r>
              <a:rPr lang="fr-FR" sz="2600" dirty="0">
                <a:solidFill>
                  <a:srgbClr val="C00000"/>
                </a:solidFill>
              </a:rPr>
              <a:t> </a:t>
            </a:r>
            <a:r>
              <a:rPr lang="fr-FR" sz="2400" dirty="0"/>
              <a:t>Facile à réaliser techniquement. En électronique les 2 états correspondent à l'existence ou non d'une tension (+5V= </a:t>
            </a:r>
            <a:r>
              <a:rPr lang="fr-FR" sz="2400" b="1" dirty="0">
                <a:solidFill>
                  <a:srgbClr val="C00000"/>
                </a:solidFill>
              </a:rPr>
              <a:t>1</a:t>
            </a:r>
            <a:r>
              <a:rPr lang="fr-FR" sz="2400" dirty="0"/>
              <a:t> et 0V= </a:t>
            </a:r>
            <a:r>
              <a:rPr lang="fr-FR" sz="2400" b="1" dirty="0">
                <a:solidFill>
                  <a:srgbClr val="C00000"/>
                </a:solidFill>
              </a:rPr>
              <a:t>0</a:t>
            </a:r>
            <a:r>
              <a:rPr lang="fr-FR" sz="2400" dirty="0"/>
              <a:t>);</a:t>
            </a:r>
          </a:p>
          <a:p>
            <a:pPr>
              <a:buFont typeface="Wingdings" pitchFamily="2" charset="2"/>
              <a:buChar char="q"/>
            </a:pPr>
            <a:endParaRPr lang="fr-FR" sz="2400" dirty="0"/>
          </a:p>
          <a:p>
            <a:pPr>
              <a:buFont typeface="Wingdings" pitchFamily="2" charset="2"/>
              <a:buChar char="ü"/>
            </a:pP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/>
              <a:t>Opérations fondamentales faciles à effectuer (circuits logiques);</a:t>
            </a:r>
          </a:p>
          <a:p>
            <a:pPr>
              <a:buFont typeface="Wingdings" pitchFamily="2" charset="2"/>
              <a:buChar char="q"/>
            </a:pPr>
            <a:endParaRPr lang="fr-FR" sz="2400" dirty="0"/>
          </a:p>
          <a:p>
            <a:pPr>
              <a:buFont typeface="Wingdings" pitchFamily="2" charset="2"/>
              <a:buChar char="ü"/>
            </a:pP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/>
              <a:t>Arithmétique binaire peut être réalisée à partir de la logique symbolique.</a:t>
            </a:r>
          </a:p>
          <a:p>
            <a:pPr>
              <a:buNone/>
            </a:pPr>
            <a:endParaRPr lang="fr-FR" sz="2800" dirty="0"/>
          </a:p>
          <a:p>
            <a:pPr>
              <a:buNone/>
            </a:pPr>
            <a:endParaRPr lang="fr-FR" sz="28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septembre 2019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947A-FF5B-4F6F-AACC-8B6D5F24824E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 1CP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>
                <a:solidFill>
                  <a:srgbClr val="FF0000"/>
                </a:solidFill>
              </a:rPr>
              <a:t>B. Représentation des informations</a:t>
            </a:r>
            <a:endParaRPr lang="fr-FR" sz="4000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sz="2800" b="1" dirty="0"/>
              <a:t>2. Systèmes utilisés:</a:t>
            </a:r>
          </a:p>
          <a:p>
            <a:pPr>
              <a:buNone/>
            </a:pPr>
            <a:endParaRPr lang="fr-FR" sz="1600" b="1" dirty="0"/>
          </a:p>
          <a:p>
            <a:pPr>
              <a:buFont typeface="Wingdings" pitchFamily="2" charset="2"/>
              <a:buChar char="ü"/>
            </a:pPr>
            <a:r>
              <a:rPr lang="fr-FR" sz="2200" b="1" i="1" dirty="0">
                <a:solidFill>
                  <a:srgbClr val="C00000"/>
                </a:solidFill>
              </a:rPr>
              <a:t>Système décimal </a:t>
            </a:r>
            <a:r>
              <a:rPr lang="fr-FR" sz="2200" b="1" i="1" dirty="0"/>
              <a:t>	</a:t>
            </a:r>
          </a:p>
          <a:p>
            <a:pPr marL="0" indent="0">
              <a:buNone/>
            </a:pPr>
            <a:r>
              <a:rPr lang="fr-FR" sz="2200" b="1" i="1" dirty="0"/>
              <a:t>     </a:t>
            </a:r>
            <a:r>
              <a:rPr lang="fr-FR" sz="2200" dirty="0"/>
              <a:t>A= {</a:t>
            </a:r>
            <a:r>
              <a:rPr lang="en-US" sz="2200" dirty="0"/>
              <a:t>a</a:t>
            </a:r>
            <a:r>
              <a:rPr lang="en-US" sz="2200" baseline="-25000" dirty="0"/>
              <a:t>0</a:t>
            </a:r>
            <a:r>
              <a:rPr lang="en-US" sz="2200" dirty="0"/>
              <a:t> , a</a:t>
            </a:r>
            <a:r>
              <a:rPr lang="en-US" sz="2200" baseline="-25000" dirty="0"/>
              <a:t>1,</a:t>
            </a:r>
            <a:r>
              <a:rPr lang="en-US" sz="2200" dirty="0"/>
              <a:t> a</a:t>
            </a:r>
            <a:r>
              <a:rPr lang="en-US" sz="2200" baseline="-25000" dirty="0"/>
              <a:t>2,</a:t>
            </a:r>
            <a:r>
              <a:rPr lang="en-US" sz="2200" dirty="0"/>
              <a:t> … a</a:t>
            </a:r>
            <a:r>
              <a:rPr lang="en-US" sz="2200" baseline="-25000" dirty="0"/>
              <a:t>9</a:t>
            </a:r>
            <a:r>
              <a:rPr lang="fr-FR" sz="2200" dirty="0"/>
              <a:t>}      avec    0 ≤ </a:t>
            </a:r>
            <a:r>
              <a:rPr lang="en-US" sz="2200" dirty="0" err="1"/>
              <a:t>a</a:t>
            </a:r>
            <a:r>
              <a:rPr lang="en-US" sz="2200" baseline="-25000" dirty="0" err="1"/>
              <a:t>i</a:t>
            </a:r>
            <a:r>
              <a:rPr lang="fr-FR" sz="2200" dirty="0"/>
              <a:t> &lt; 10  </a:t>
            </a:r>
            <a:r>
              <a:rPr lang="fr-FR" sz="2200" dirty="0">
                <a:solidFill>
                  <a:srgbClr val="0070C0"/>
                </a:solidFill>
              </a:rPr>
              <a:t>{0,1,2,3,4,5,6,7,8,9}</a:t>
            </a:r>
          </a:p>
          <a:p>
            <a:pPr marL="0" indent="0">
              <a:buNone/>
            </a:pPr>
            <a:endParaRPr lang="fr-FR" sz="2200" dirty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sz="2200" b="1" i="1" dirty="0">
                <a:solidFill>
                  <a:srgbClr val="C00000"/>
                </a:solidFill>
              </a:rPr>
              <a:t>Système octal</a:t>
            </a:r>
          </a:p>
          <a:p>
            <a:pPr>
              <a:buNone/>
            </a:pPr>
            <a:r>
              <a:rPr lang="fr-FR" sz="2200" b="1" i="1" dirty="0"/>
              <a:t>	</a:t>
            </a:r>
            <a:r>
              <a:rPr lang="fr-FR" sz="2200" dirty="0"/>
              <a:t> A= {</a:t>
            </a:r>
            <a:r>
              <a:rPr lang="en-US" sz="2200" dirty="0"/>
              <a:t>a</a:t>
            </a:r>
            <a:r>
              <a:rPr lang="en-US" sz="2200" baseline="-25000" dirty="0"/>
              <a:t>0</a:t>
            </a:r>
            <a:r>
              <a:rPr lang="en-US" sz="2200" dirty="0"/>
              <a:t> , a</a:t>
            </a:r>
            <a:r>
              <a:rPr lang="en-US" sz="2200" baseline="-25000" dirty="0"/>
              <a:t>1,</a:t>
            </a:r>
            <a:r>
              <a:rPr lang="en-US" sz="2200" dirty="0"/>
              <a:t> a</a:t>
            </a:r>
            <a:r>
              <a:rPr lang="en-US" sz="2200" baseline="-25000" dirty="0"/>
              <a:t>2,</a:t>
            </a:r>
            <a:r>
              <a:rPr lang="en-US" sz="2200" dirty="0"/>
              <a:t> … a</a:t>
            </a:r>
            <a:r>
              <a:rPr lang="en-US" sz="2200" baseline="-25000" dirty="0"/>
              <a:t>7</a:t>
            </a:r>
            <a:r>
              <a:rPr lang="fr-FR" sz="2200" dirty="0"/>
              <a:t>}     avec    0 ≤ </a:t>
            </a:r>
            <a:r>
              <a:rPr lang="en-US" sz="2200" dirty="0" err="1"/>
              <a:t>a</a:t>
            </a:r>
            <a:r>
              <a:rPr lang="en-US" sz="2200" baseline="-25000" dirty="0" err="1"/>
              <a:t>i</a:t>
            </a:r>
            <a:r>
              <a:rPr lang="fr-FR" sz="2200" dirty="0"/>
              <a:t> &lt; 8  </a:t>
            </a:r>
            <a:r>
              <a:rPr lang="fr-FR" sz="2200" dirty="0">
                <a:solidFill>
                  <a:srgbClr val="0070C0"/>
                </a:solidFill>
              </a:rPr>
              <a:t>{0,1,2,3,4,5,6,7}</a:t>
            </a:r>
          </a:p>
          <a:p>
            <a:pPr>
              <a:buNone/>
            </a:pPr>
            <a:endParaRPr lang="fr-FR" sz="2200" b="1" i="1" dirty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sz="2200" b="1" i="1" dirty="0">
                <a:solidFill>
                  <a:srgbClr val="C00000"/>
                </a:solidFill>
              </a:rPr>
              <a:t>Système hexadécimal</a:t>
            </a:r>
          </a:p>
          <a:p>
            <a:pPr>
              <a:buNone/>
            </a:pPr>
            <a:r>
              <a:rPr lang="fr-FR" sz="2200" b="1" i="1" dirty="0"/>
              <a:t>	</a:t>
            </a:r>
            <a:r>
              <a:rPr lang="fr-FR" sz="2200" dirty="0"/>
              <a:t> A= {</a:t>
            </a:r>
            <a:r>
              <a:rPr lang="en-US" sz="2200" dirty="0"/>
              <a:t>a</a:t>
            </a:r>
            <a:r>
              <a:rPr lang="en-US" sz="2200" baseline="-25000" dirty="0"/>
              <a:t>0</a:t>
            </a:r>
            <a:r>
              <a:rPr lang="en-US" sz="2200" dirty="0"/>
              <a:t>, …, a</a:t>
            </a:r>
            <a:r>
              <a:rPr lang="en-US" sz="2200" baseline="-25000" dirty="0"/>
              <a:t>9</a:t>
            </a:r>
            <a:r>
              <a:rPr lang="fr-FR" sz="2200" dirty="0"/>
              <a:t>, A, B, C, D, E, F}    avec   0 ≤ </a:t>
            </a:r>
            <a:r>
              <a:rPr lang="en-US" sz="2200" dirty="0" err="1"/>
              <a:t>a</a:t>
            </a:r>
            <a:r>
              <a:rPr lang="en-US" sz="2200" baseline="-25000" dirty="0" err="1"/>
              <a:t>i</a:t>
            </a:r>
            <a:r>
              <a:rPr lang="en-US" sz="2200" baseline="-25000" dirty="0"/>
              <a:t> </a:t>
            </a:r>
            <a:r>
              <a:rPr lang="fr-FR" sz="2200" dirty="0"/>
              <a:t>&lt; 16              					    </a:t>
            </a:r>
            <a:r>
              <a:rPr lang="fr-FR" sz="2200" dirty="0">
                <a:solidFill>
                  <a:srgbClr val="0070C0"/>
                </a:solidFill>
              </a:rPr>
              <a:t>{0,1,2,3,4,5,6,7,8,9,A,B,C,D,E,F}</a:t>
            </a:r>
            <a:endParaRPr lang="fr-FR" sz="2200" b="1" i="1" dirty="0">
              <a:solidFill>
                <a:srgbClr val="0070C0"/>
              </a:solidFill>
            </a:endParaRPr>
          </a:p>
          <a:p>
            <a:endParaRPr lang="fr-FR" sz="2100" dirty="0"/>
          </a:p>
          <a:p>
            <a:endParaRPr lang="fr-FR" sz="28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septembre 2019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 1CP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947A-FF5B-4F6F-AACC-8B6D5F24824E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>
                <a:solidFill>
                  <a:srgbClr val="FF0000"/>
                </a:solidFill>
              </a:rPr>
              <a:t>B. Représentation des informations</a:t>
            </a:r>
            <a:endParaRPr lang="fr-FR" sz="4000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None/>
            </a:pPr>
            <a:r>
              <a:rPr lang="fr-FR" sz="2800" b="1" dirty="0"/>
              <a:t>3. Codage des données: </a:t>
            </a:r>
          </a:p>
          <a:p>
            <a:pPr marL="742950" indent="-742950">
              <a:buNone/>
            </a:pPr>
            <a:r>
              <a:rPr lang="fr-FR" sz="3600" b="1" i="1" dirty="0"/>
              <a:t>	</a:t>
            </a:r>
            <a:r>
              <a:rPr lang="fr-FR" sz="2400" dirty="0"/>
              <a:t>On distingue 2 types de données:</a:t>
            </a:r>
          </a:p>
          <a:p>
            <a:pPr marL="742950" indent="-742950">
              <a:buNone/>
            </a:pPr>
            <a:endParaRPr lang="fr-FR" sz="2400" dirty="0"/>
          </a:p>
          <a:p>
            <a:pPr marL="971550" lvl="1" indent="-514350">
              <a:buFont typeface="Wingdings" pitchFamily="2" charset="2"/>
              <a:buChar char="ü"/>
            </a:pPr>
            <a:r>
              <a:rPr lang="fr-FR" sz="2400" b="1" i="1" dirty="0">
                <a:solidFill>
                  <a:srgbClr val="C00000"/>
                </a:solidFill>
              </a:rPr>
              <a:t>non numériques: </a:t>
            </a:r>
            <a:r>
              <a:rPr lang="fr-FR" sz="2400" dirty="0"/>
              <a:t>Leur codage est simple car aucune opération arithmétique, ou logique, ne sera appliquée sur ces données, une table de correspondance suffit);</a:t>
            </a:r>
          </a:p>
          <a:p>
            <a:pPr marL="971550" lvl="1" indent="-514350"/>
            <a:endParaRPr lang="fr-FR" sz="2400" dirty="0"/>
          </a:p>
          <a:p>
            <a:pPr marL="971550" lvl="1" indent="-514350">
              <a:buFont typeface="Wingdings" pitchFamily="2" charset="2"/>
              <a:buChar char="ü"/>
            </a:pPr>
            <a:r>
              <a:rPr lang="fr-FR" sz="2400" b="1" i="1" dirty="0">
                <a:solidFill>
                  <a:srgbClr val="C00000"/>
                </a:solidFill>
              </a:rPr>
              <a:t>Numériques:</a:t>
            </a:r>
            <a:r>
              <a:rPr lang="fr-FR" sz="2400" dirty="0"/>
              <a:t> Leur codage est complexe mais il facilite la mise en place de circuits réalisant les opérations arithmétiques).</a:t>
            </a:r>
          </a:p>
          <a:p>
            <a:pPr marL="971550" lvl="1" indent="-514350"/>
            <a:endParaRPr lang="fr-FR" sz="2400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septembre 2019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947A-FF5B-4F6F-AACC-8B6D5F24824E}" type="slidenum">
              <a:rPr lang="fr-FR" smtClean="0"/>
              <a:pPr/>
              <a:t>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 1CP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>
                <a:solidFill>
                  <a:srgbClr val="FF0000"/>
                </a:solidFill>
              </a:rPr>
              <a:t>B. Représentation des informations</a:t>
            </a:r>
            <a:endParaRPr lang="fr-FR" sz="4000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fr-FR" sz="2800" b="1" dirty="0"/>
              <a:t>Données non numériques:</a:t>
            </a:r>
          </a:p>
          <a:p>
            <a:pPr>
              <a:buNone/>
            </a:pPr>
            <a:endParaRPr lang="fr-FR" sz="1400" dirty="0">
              <a:solidFill>
                <a:srgbClr val="C00000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sz="2200" dirty="0"/>
              <a:t>Afin de faciliter les échanges entre machines, des codages binaires normalisés ont été établis (EBCDIC, ASCII, Unicode, </a:t>
            </a:r>
            <a:r>
              <a:rPr lang="fr-FR" sz="2200" dirty="0" err="1"/>
              <a:t>etc</a:t>
            </a:r>
            <a:r>
              <a:rPr lang="fr-FR" sz="2200" dirty="0"/>
              <a:t>…);</a:t>
            </a:r>
          </a:p>
          <a:p>
            <a:pPr>
              <a:buFont typeface="Wingdings" pitchFamily="2" charset="2"/>
              <a:buChar char="ü"/>
            </a:pPr>
            <a:endParaRPr lang="fr-FR" sz="2200" dirty="0"/>
          </a:p>
          <a:p>
            <a:pPr>
              <a:buFont typeface="Wingdings" pitchFamily="2" charset="2"/>
              <a:buChar char="ü"/>
            </a:pPr>
            <a:r>
              <a:rPr lang="fr-FR" sz="2200" dirty="0"/>
              <a:t>Leur taille possède un nombre variables de bits, 6, 7, 8, 16, 32, 64;</a:t>
            </a:r>
          </a:p>
          <a:p>
            <a:pPr>
              <a:buFont typeface="Wingdings" pitchFamily="2" charset="2"/>
              <a:buChar char="ü"/>
            </a:pPr>
            <a:endParaRPr lang="fr-FR" sz="2200" dirty="0"/>
          </a:p>
          <a:p>
            <a:pPr>
              <a:buFont typeface="Wingdings" pitchFamily="2" charset="2"/>
              <a:buChar char="ü"/>
            </a:pPr>
            <a:r>
              <a:rPr lang="fr-FR" sz="2200" dirty="0"/>
              <a:t>De plus, certains bits sont réservés au "contrôle" ou à la "correction" des autres (exemple : la parité).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septembre 2019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947A-FF5B-4F6F-AACC-8B6D5F24824E}" type="slidenum">
              <a:rPr lang="fr-FR" smtClean="0"/>
              <a:pPr/>
              <a:t>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 1CP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>
                <a:solidFill>
                  <a:srgbClr val="FF0000"/>
                </a:solidFill>
              </a:rPr>
              <a:t>B. Représentation des informations</a:t>
            </a:r>
            <a:endParaRPr lang="fr-FR" sz="4000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txBody>
          <a:bodyPr/>
          <a:lstStyle/>
          <a:p>
            <a:pPr marL="514350" indent="-514350">
              <a:buNone/>
            </a:pPr>
            <a:r>
              <a:rPr lang="fr-FR" sz="2800" b="1" dirty="0"/>
              <a:t>b)  Données numériques:</a:t>
            </a:r>
            <a:endParaRPr lang="fr-FR" sz="2800" dirty="0"/>
          </a:p>
          <a:p>
            <a:pPr>
              <a:buNone/>
            </a:pPr>
            <a:endParaRPr lang="fr-FR" sz="1600" dirty="0"/>
          </a:p>
          <a:p>
            <a:pPr>
              <a:buFont typeface="Wingdings" pitchFamily="2" charset="2"/>
              <a:buChar char="ü"/>
            </a:pPr>
            <a:r>
              <a:rPr lang="fr-FR" sz="2600" dirty="0"/>
              <a:t>  </a:t>
            </a:r>
            <a:r>
              <a:rPr lang="fr-FR" sz="2400" dirty="0"/>
              <a:t>Nombres entiers positifs ou nuls.  </a:t>
            </a:r>
            <a:r>
              <a:rPr lang="fr-FR" sz="2400" i="1" dirty="0" err="1"/>
              <a:t>Exp</a:t>
            </a:r>
            <a:r>
              <a:rPr lang="fr-FR" sz="2400" i="1" dirty="0"/>
              <a:t>:</a:t>
            </a:r>
            <a:r>
              <a:rPr lang="fr-FR" sz="2400" dirty="0"/>
              <a:t> 0 ; 1 ; 315</a:t>
            </a:r>
          </a:p>
          <a:p>
            <a:pPr>
              <a:buFont typeface="Wingdings" pitchFamily="2" charset="2"/>
              <a:buChar char="ü"/>
            </a:pPr>
            <a:r>
              <a:rPr lang="fr-FR" sz="2400" dirty="0"/>
              <a:t>  Nombres entiers négatifs.  </a:t>
            </a:r>
            <a:r>
              <a:rPr lang="fr-FR" sz="2400" i="1" dirty="0" err="1"/>
              <a:t>Exp</a:t>
            </a:r>
            <a:r>
              <a:rPr lang="fr-FR" sz="2400" i="1" dirty="0"/>
              <a:t>: </a:t>
            </a:r>
            <a:r>
              <a:rPr lang="fr-FR" sz="2400" dirty="0"/>
              <a:t>-1 ; -1255</a:t>
            </a:r>
          </a:p>
          <a:p>
            <a:pPr>
              <a:buFont typeface="Wingdings" pitchFamily="2" charset="2"/>
              <a:buChar char="ü"/>
            </a:pPr>
            <a:r>
              <a:rPr lang="fr-FR" sz="2400" dirty="0"/>
              <a:t>  Nombres fractionnaires.  </a:t>
            </a:r>
            <a:r>
              <a:rPr lang="fr-FR" sz="2400" i="1" dirty="0" err="1"/>
              <a:t>Exp</a:t>
            </a:r>
            <a:r>
              <a:rPr lang="fr-FR" sz="2400" i="1" dirty="0"/>
              <a:t>:</a:t>
            </a:r>
            <a:r>
              <a:rPr lang="fr-FR" sz="2400" dirty="0"/>
              <a:t> 3,1415 ; - 0,5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fr-FR" sz="2400" dirty="0"/>
              <a:t>Les opérations arithmétiques (+, -, *, /) sont effectuées en arithmétique binaire.</a:t>
            </a:r>
          </a:p>
          <a:p>
            <a:pPr>
              <a:buNone/>
            </a:pPr>
            <a:endParaRPr lang="fr-FR" sz="24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septembre 2019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947A-FF5B-4F6F-AACC-8B6D5F24824E}" type="slidenum">
              <a:rPr lang="fr-FR" smtClean="0"/>
              <a:pPr/>
              <a:t>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 1CP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>
                <a:solidFill>
                  <a:srgbClr val="FF0000"/>
                </a:solidFill>
              </a:rPr>
              <a:t>B. Représentation des informations</a:t>
            </a:r>
            <a:endParaRPr lang="fr-FR" sz="4000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sz="2800" b="1" dirty="0"/>
              <a:t>4. Entiers positifs ou nuls:</a:t>
            </a:r>
            <a:endParaRPr lang="fr-FR" sz="2800" dirty="0"/>
          </a:p>
          <a:p>
            <a:pPr>
              <a:buNone/>
            </a:pPr>
            <a:r>
              <a:rPr lang="fr-FR" sz="2600" dirty="0"/>
              <a:t>	</a:t>
            </a:r>
            <a:r>
              <a:rPr lang="fr-FR" sz="2200" dirty="0"/>
              <a:t>Tout nombre entier positif (de </a:t>
            </a:r>
            <a:r>
              <a:rPr lang="fr-FR" sz="2200" b="1" i="1" dirty="0"/>
              <a:t>n</a:t>
            </a:r>
            <a:r>
              <a:rPr lang="fr-FR" sz="2200" dirty="0"/>
              <a:t> chiffres a</a:t>
            </a:r>
            <a:r>
              <a:rPr lang="fr-FR" sz="2200" baseline="-25000" dirty="0"/>
              <a:t>i</a:t>
            </a:r>
            <a:r>
              <a:rPr lang="fr-FR" sz="2200" dirty="0"/>
              <a:t>) peut être représenté, en base</a:t>
            </a:r>
            <a:r>
              <a:rPr lang="fr-FR" sz="2200" b="1" i="1" dirty="0"/>
              <a:t> b</a:t>
            </a:r>
            <a:r>
              <a:rPr lang="fr-FR" sz="2200" dirty="0"/>
              <a:t>, par l’expression polynomiale suivante:  </a:t>
            </a:r>
          </a:p>
          <a:p>
            <a:pPr>
              <a:buNone/>
            </a:pPr>
            <a:r>
              <a:rPr lang="fr-FR" sz="2200" dirty="0"/>
              <a:t>	X = a</a:t>
            </a:r>
            <a:r>
              <a:rPr lang="fr-FR" sz="2200" baseline="-25000" dirty="0"/>
              <a:t>n-1</a:t>
            </a:r>
            <a:r>
              <a:rPr lang="fr-FR" sz="2200" dirty="0"/>
              <a:t>* b</a:t>
            </a:r>
            <a:r>
              <a:rPr lang="fr-FR" sz="2200" baseline="30000" dirty="0"/>
              <a:t>n-1 </a:t>
            </a:r>
            <a:r>
              <a:rPr lang="fr-FR" sz="2200" dirty="0"/>
              <a:t>+ a</a:t>
            </a:r>
            <a:r>
              <a:rPr lang="fr-FR" sz="2200" baseline="-25000" dirty="0"/>
              <a:t>n-2</a:t>
            </a:r>
            <a:r>
              <a:rPr lang="fr-FR" sz="2200" dirty="0"/>
              <a:t>* b</a:t>
            </a:r>
            <a:r>
              <a:rPr lang="fr-FR" sz="2200" baseline="30000" dirty="0"/>
              <a:t>n-2</a:t>
            </a:r>
            <a:r>
              <a:rPr lang="fr-FR" sz="2200" dirty="0"/>
              <a:t> + … </a:t>
            </a:r>
            <a:r>
              <a:rPr lang="en-US" sz="2200" dirty="0"/>
              <a:t>+ a</a:t>
            </a:r>
            <a:r>
              <a:rPr lang="en-US" sz="2200" baseline="-25000" dirty="0"/>
              <a:t>1</a:t>
            </a:r>
            <a:r>
              <a:rPr lang="en-US" sz="2200" dirty="0"/>
              <a:t> * b</a:t>
            </a:r>
            <a:r>
              <a:rPr lang="en-US" sz="2200" baseline="30000" dirty="0"/>
              <a:t>1</a:t>
            </a:r>
            <a:r>
              <a:rPr lang="en-US" sz="2200" dirty="0"/>
              <a:t> + a</a:t>
            </a:r>
            <a:r>
              <a:rPr lang="en-US" sz="2200" baseline="-25000" dirty="0"/>
              <a:t>0</a:t>
            </a:r>
            <a:r>
              <a:rPr lang="en-US" sz="2200" dirty="0"/>
              <a:t>* b</a:t>
            </a:r>
            <a:r>
              <a:rPr lang="en-US" sz="2200" baseline="30000" dirty="0"/>
              <a:t>0</a:t>
            </a:r>
            <a:endParaRPr lang="fr-FR" sz="2200" dirty="0"/>
          </a:p>
          <a:p>
            <a:pPr>
              <a:buNone/>
            </a:pPr>
            <a:r>
              <a:rPr lang="en-US" sz="2200" dirty="0"/>
              <a:t>	</a:t>
            </a:r>
          </a:p>
          <a:p>
            <a:pPr>
              <a:buNone/>
            </a:pPr>
            <a:r>
              <a:rPr lang="en-US" sz="2200" dirty="0"/>
              <a:t>	</a:t>
            </a:r>
            <a:r>
              <a:rPr lang="en-US" sz="2200" i="1" dirty="0"/>
              <a:t>Exp</a:t>
            </a:r>
            <a:r>
              <a:rPr lang="en-US" sz="2200" dirty="0"/>
              <a:t>:  </a:t>
            </a:r>
            <a:r>
              <a:rPr lang="en-US" sz="2200" i="1" dirty="0">
                <a:solidFill>
                  <a:srgbClr val="0070C0"/>
                </a:solidFill>
              </a:rPr>
              <a:t>335</a:t>
            </a:r>
            <a:r>
              <a:rPr lang="en-US" sz="2200" i="1" dirty="0"/>
              <a:t> en base 10 </a:t>
            </a:r>
            <a:endParaRPr lang="fr-FR" sz="2200" i="1" dirty="0"/>
          </a:p>
          <a:p>
            <a:pPr>
              <a:buNone/>
            </a:pPr>
            <a:r>
              <a:rPr lang="en-US" sz="2200" dirty="0"/>
              <a:t>	335 = </a:t>
            </a:r>
            <a:r>
              <a:rPr lang="en-US" sz="2200" b="1" dirty="0">
                <a:solidFill>
                  <a:srgbClr val="0070C0"/>
                </a:solidFill>
              </a:rPr>
              <a:t>3</a:t>
            </a:r>
            <a:r>
              <a:rPr lang="en-US" sz="2200" dirty="0"/>
              <a:t> * 10</a:t>
            </a:r>
            <a:r>
              <a:rPr lang="en-US" sz="2200" baseline="30000" dirty="0"/>
              <a:t>2</a:t>
            </a:r>
            <a:r>
              <a:rPr lang="en-US" sz="2200" dirty="0"/>
              <a:t> + </a:t>
            </a:r>
            <a:r>
              <a:rPr lang="en-US" sz="2200" b="1" dirty="0">
                <a:solidFill>
                  <a:srgbClr val="0070C0"/>
                </a:solidFill>
              </a:rPr>
              <a:t>3</a:t>
            </a:r>
            <a:r>
              <a:rPr lang="en-US" sz="2200" b="1" dirty="0">
                <a:solidFill>
                  <a:srgbClr val="FFFF00"/>
                </a:solidFill>
              </a:rPr>
              <a:t> </a:t>
            </a:r>
            <a:r>
              <a:rPr lang="en-US" sz="2200" dirty="0"/>
              <a:t>* 10</a:t>
            </a:r>
            <a:r>
              <a:rPr lang="en-US" sz="2200" baseline="30000" dirty="0"/>
              <a:t>1</a:t>
            </a:r>
            <a:r>
              <a:rPr lang="en-US" sz="2200" dirty="0"/>
              <a:t> + </a:t>
            </a:r>
            <a:r>
              <a:rPr lang="en-US" sz="2200" b="1" dirty="0">
                <a:solidFill>
                  <a:srgbClr val="0070C0"/>
                </a:solidFill>
              </a:rPr>
              <a:t>5</a:t>
            </a:r>
            <a:r>
              <a:rPr lang="en-US" sz="2200" b="1" dirty="0">
                <a:solidFill>
                  <a:srgbClr val="FFFF00"/>
                </a:solidFill>
              </a:rPr>
              <a:t> </a:t>
            </a:r>
            <a:r>
              <a:rPr lang="en-US" sz="2200" dirty="0"/>
              <a:t>* 10</a:t>
            </a:r>
            <a:r>
              <a:rPr lang="en-US" sz="2200" baseline="30000" dirty="0"/>
              <a:t>0</a:t>
            </a:r>
            <a:r>
              <a:rPr lang="en-US" sz="2200" dirty="0"/>
              <a:t>  =&gt; </a:t>
            </a:r>
            <a:r>
              <a:rPr lang="en-US" sz="2200" b="1" dirty="0">
                <a:solidFill>
                  <a:srgbClr val="0070C0"/>
                </a:solidFill>
              </a:rPr>
              <a:t>335</a:t>
            </a:r>
            <a:endParaRPr lang="fr-FR" sz="2200" b="1" dirty="0">
              <a:solidFill>
                <a:srgbClr val="0070C0"/>
              </a:solidFill>
            </a:endParaRPr>
          </a:p>
          <a:p>
            <a:pPr>
              <a:buNone/>
            </a:pPr>
            <a:endParaRPr lang="en-US" sz="2200" dirty="0"/>
          </a:p>
          <a:p>
            <a:pPr>
              <a:buNone/>
            </a:pPr>
            <a:r>
              <a:rPr lang="en-US" sz="2200" i="1" dirty="0"/>
              <a:t>	335 en base 2</a:t>
            </a:r>
            <a:endParaRPr lang="fr-FR" sz="2200" i="1" dirty="0"/>
          </a:p>
          <a:p>
            <a:pPr>
              <a:buNone/>
            </a:pPr>
            <a:r>
              <a:rPr lang="en-US" sz="2200" dirty="0"/>
              <a:t>	335 = </a:t>
            </a:r>
            <a:r>
              <a:rPr lang="en-US" sz="2200" b="1" dirty="0">
                <a:solidFill>
                  <a:srgbClr val="00B050"/>
                </a:solidFill>
              </a:rPr>
              <a:t>1</a:t>
            </a:r>
            <a:r>
              <a:rPr lang="en-US" sz="2200" dirty="0"/>
              <a:t>*2</a:t>
            </a:r>
            <a:r>
              <a:rPr lang="en-US" sz="2200" baseline="30000" dirty="0"/>
              <a:t>8</a:t>
            </a:r>
            <a:r>
              <a:rPr lang="en-US" sz="2200" dirty="0"/>
              <a:t> + </a:t>
            </a:r>
            <a:r>
              <a:rPr lang="en-US" sz="2200" b="1" dirty="0">
                <a:solidFill>
                  <a:srgbClr val="00B050"/>
                </a:solidFill>
              </a:rPr>
              <a:t>0</a:t>
            </a:r>
            <a:r>
              <a:rPr lang="en-US" sz="2200" dirty="0"/>
              <a:t>*2</a:t>
            </a:r>
            <a:r>
              <a:rPr lang="en-US" sz="2200" baseline="30000" dirty="0"/>
              <a:t>7</a:t>
            </a:r>
            <a:r>
              <a:rPr lang="en-US" sz="2200" dirty="0"/>
              <a:t> + </a:t>
            </a:r>
            <a:r>
              <a:rPr lang="en-US" sz="2200" b="1" dirty="0">
                <a:solidFill>
                  <a:srgbClr val="00B050"/>
                </a:solidFill>
              </a:rPr>
              <a:t>1</a:t>
            </a:r>
            <a:r>
              <a:rPr lang="en-US" sz="2200" dirty="0"/>
              <a:t>*2</a:t>
            </a:r>
            <a:r>
              <a:rPr lang="en-US" sz="2200" baseline="30000" dirty="0"/>
              <a:t>6</a:t>
            </a:r>
            <a:r>
              <a:rPr lang="en-US" sz="2200" dirty="0"/>
              <a:t> +</a:t>
            </a:r>
            <a:r>
              <a:rPr lang="en-US" sz="2200" b="1" dirty="0">
                <a:solidFill>
                  <a:srgbClr val="00B050"/>
                </a:solidFill>
              </a:rPr>
              <a:t>0</a:t>
            </a:r>
            <a:r>
              <a:rPr lang="en-US" sz="2200" dirty="0"/>
              <a:t>*2</a:t>
            </a:r>
            <a:r>
              <a:rPr lang="en-US" sz="2200" baseline="30000" dirty="0"/>
              <a:t>5</a:t>
            </a:r>
            <a:r>
              <a:rPr lang="en-US" sz="2200" dirty="0"/>
              <a:t> + </a:t>
            </a:r>
            <a:r>
              <a:rPr lang="en-US" sz="2200" b="1" dirty="0">
                <a:solidFill>
                  <a:srgbClr val="00B050"/>
                </a:solidFill>
              </a:rPr>
              <a:t>0</a:t>
            </a:r>
            <a:r>
              <a:rPr lang="en-US" sz="2200" dirty="0"/>
              <a:t>*2</a:t>
            </a:r>
            <a:r>
              <a:rPr lang="en-US" sz="2200" baseline="30000" dirty="0"/>
              <a:t>4</a:t>
            </a:r>
            <a:r>
              <a:rPr lang="en-US" sz="2200" dirty="0"/>
              <a:t> + </a:t>
            </a:r>
            <a:r>
              <a:rPr lang="en-US" sz="2200" b="1" dirty="0">
                <a:solidFill>
                  <a:srgbClr val="00B050"/>
                </a:solidFill>
              </a:rPr>
              <a:t>1</a:t>
            </a:r>
            <a:r>
              <a:rPr lang="en-US" sz="2200" dirty="0"/>
              <a:t>*2</a:t>
            </a:r>
            <a:r>
              <a:rPr lang="en-US" sz="2200" baseline="30000" dirty="0"/>
              <a:t>3</a:t>
            </a:r>
            <a:r>
              <a:rPr lang="en-US" sz="2200" dirty="0"/>
              <a:t> + </a:t>
            </a:r>
            <a:r>
              <a:rPr lang="en-US" sz="2200" b="1" dirty="0">
                <a:solidFill>
                  <a:srgbClr val="00B050"/>
                </a:solidFill>
              </a:rPr>
              <a:t>1</a:t>
            </a:r>
            <a:r>
              <a:rPr lang="en-US" sz="2200" dirty="0"/>
              <a:t>*2</a:t>
            </a:r>
            <a:r>
              <a:rPr lang="en-US" sz="2200" baseline="30000" dirty="0"/>
              <a:t>2</a:t>
            </a:r>
            <a:r>
              <a:rPr lang="en-US" sz="2200" dirty="0"/>
              <a:t> + </a:t>
            </a:r>
            <a:r>
              <a:rPr lang="en-US" sz="2200" b="1" dirty="0">
                <a:solidFill>
                  <a:srgbClr val="00B050"/>
                </a:solidFill>
              </a:rPr>
              <a:t>1</a:t>
            </a:r>
            <a:r>
              <a:rPr lang="en-US" sz="2200" dirty="0"/>
              <a:t>*2</a:t>
            </a:r>
            <a:r>
              <a:rPr lang="en-US" sz="2200" baseline="30000" dirty="0"/>
              <a:t>1</a:t>
            </a:r>
            <a:r>
              <a:rPr lang="en-US" sz="2200" dirty="0"/>
              <a:t> + </a:t>
            </a:r>
            <a:r>
              <a:rPr lang="en-US" sz="2200" b="1" dirty="0">
                <a:solidFill>
                  <a:srgbClr val="00B050"/>
                </a:solidFill>
              </a:rPr>
              <a:t>1</a:t>
            </a:r>
            <a:r>
              <a:rPr lang="en-US" sz="2200" dirty="0"/>
              <a:t>*2</a:t>
            </a:r>
            <a:r>
              <a:rPr lang="en-US" sz="2200" baseline="30000" dirty="0"/>
              <a:t>0</a:t>
            </a:r>
            <a:r>
              <a:rPr lang="en-US" sz="2200" dirty="0"/>
              <a:t>   =&gt; </a:t>
            </a:r>
            <a:r>
              <a:rPr lang="en-US" sz="2200" b="1" dirty="0">
                <a:solidFill>
                  <a:srgbClr val="00B050"/>
                </a:solidFill>
              </a:rPr>
              <a:t> 101001111</a:t>
            </a:r>
            <a:endParaRPr lang="fr-FR" sz="2200" b="1" dirty="0">
              <a:solidFill>
                <a:srgbClr val="00B050"/>
              </a:solidFill>
            </a:endParaRP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septembre 2019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947A-FF5B-4F6F-AACC-8B6D5F24824E}" type="slidenum">
              <a:rPr lang="fr-FR" smtClean="0"/>
              <a:pPr/>
              <a:t>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 1CP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>
                <a:solidFill>
                  <a:srgbClr val="FF0000"/>
                </a:solidFill>
              </a:rPr>
              <a:t>B. Représentation des informations</a:t>
            </a:r>
            <a:endParaRPr lang="fr-FR" sz="4000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i="1" dirty="0"/>
              <a:t>	</a:t>
            </a:r>
            <a:r>
              <a:rPr lang="en-US" sz="2400" i="1" dirty="0"/>
              <a:t>335 en base 2</a:t>
            </a:r>
            <a:endParaRPr lang="fr-FR" sz="2400" i="1" dirty="0"/>
          </a:p>
          <a:p>
            <a:pPr>
              <a:buNone/>
            </a:pPr>
            <a:r>
              <a:rPr lang="en-US" sz="2400" dirty="0"/>
              <a:t>	</a:t>
            </a:r>
            <a:r>
              <a:rPr lang="en-US" sz="2200" dirty="0"/>
              <a:t>335 = </a:t>
            </a:r>
            <a:r>
              <a:rPr lang="en-US" sz="2200" b="1" dirty="0">
                <a:solidFill>
                  <a:srgbClr val="00B050"/>
                </a:solidFill>
              </a:rPr>
              <a:t>1</a:t>
            </a:r>
            <a:r>
              <a:rPr lang="en-US" sz="2200" dirty="0"/>
              <a:t>*2</a:t>
            </a:r>
            <a:r>
              <a:rPr lang="en-US" sz="2200" baseline="30000" dirty="0"/>
              <a:t>8</a:t>
            </a:r>
            <a:r>
              <a:rPr lang="en-US" sz="2200" dirty="0"/>
              <a:t> + </a:t>
            </a:r>
            <a:r>
              <a:rPr lang="en-US" sz="2200" b="1" dirty="0">
                <a:solidFill>
                  <a:srgbClr val="00B050"/>
                </a:solidFill>
              </a:rPr>
              <a:t>0</a:t>
            </a:r>
            <a:r>
              <a:rPr lang="en-US" sz="2200" dirty="0"/>
              <a:t>*2</a:t>
            </a:r>
            <a:r>
              <a:rPr lang="en-US" sz="2200" baseline="30000" dirty="0"/>
              <a:t>7</a:t>
            </a:r>
            <a:r>
              <a:rPr lang="en-US" sz="2200" dirty="0"/>
              <a:t> + </a:t>
            </a:r>
            <a:r>
              <a:rPr lang="en-US" sz="2200" b="1" dirty="0">
                <a:solidFill>
                  <a:srgbClr val="00B050"/>
                </a:solidFill>
              </a:rPr>
              <a:t>1</a:t>
            </a:r>
            <a:r>
              <a:rPr lang="en-US" sz="2200" dirty="0"/>
              <a:t>*2</a:t>
            </a:r>
            <a:r>
              <a:rPr lang="en-US" sz="2200" baseline="30000" dirty="0"/>
              <a:t>6</a:t>
            </a:r>
            <a:r>
              <a:rPr lang="en-US" sz="2200" dirty="0"/>
              <a:t> +</a:t>
            </a:r>
            <a:r>
              <a:rPr lang="en-US" sz="2200" b="1" dirty="0">
                <a:solidFill>
                  <a:srgbClr val="00B050"/>
                </a:solidFill>
              </a:rPr>
              <a:t>0</a:t>
            </a:r>
            <a:r>
              <a:rPr lang="en-US" sz="2200" dirty="0"/>
              <a:t>*2</a:t>
            </a:r>
            <a:r>
              <a:rPr lang="en-US" sz="2200" baseline="30000" dirty="0"/>
              <a:t>5</a:t>
            </a:r>
            <a:r>
              <a:rPr lang="en-US" sz="2200" dirty="0"/>
              <a:t> + </a:t>
            </a:r>
            <a:r>
              <a:rPr lang="en-US" sz="2200" b="1" dirty="0">
                <a:solidFill>
                  <a:srgbClr val="00B050"/>
                </a:solidFill>
              </a:rPr>
              <a:t>0</a:t>
            </a:r>
            <a:r>
              <a:rPr lang="en-US" sz="2200" dirty="0"/>
              <a:t>*2</a:t>
            </a:r>
            <a:r>
              <a:rPr lang="en-US" sz="2200" baseline="30000" dirty="0"/>
              <a:t>4</a:t>
            </a:r>
            <a:r>
              <a:rPr lang="en-US" sz="2200" dirty="0"/>
              <a:t> + </a:t>
            </a:r>
            <a:r>
              <a:rPr lang="en-US" sz="2200" b="1" dirty="0">
                <a:solidFill>
                  <a:srgbClr val="00B050"/>
                </a:solidFill>
              </a:rPr>
              <a:t>1</a:t>
            </a:r>
            <a:r>
              <a:rPr lang="en-US" sz="2200" dirty="0"/>
              <a:t>*2</a:t>
            </a:r>
            <a:r>
              <a:rPr lang="en-US" sz="2200" baseline="30000" dirty="0"/>
              <a:t>3</a:t>
            </a:r>
            <a:r>
              <a:rPr lang="en-US" sz="2200" dirty="0"/>
              <a:t> + </a:t>
            </a:r>
            <a:r>
              <a:rPr lang="en-US" sz="2200" b="1" dirty="0">
                <a:solidFill>
                  <a:srgbClr val="00B050"/>
                </a:solidFill>
              </a:rPr>
              <a:t>1</a:t>
            </a:r>
            <a:r>
              <a:rPr lang="en-US" sz="2200" dirty="0"/>
              <a:t>*2</a:t>
            </a:r>
            <a:r>
              <a:rPr lang="en-US" sz="2200" baseline="30000" dirty="0"/>
              <a:t>2</a:t>
            </a:r>
            <a:r>
              <a:rPr lang="en-US" sz="2200" dirty="0"/>
              <a:t> + </a:t>
            </a:r>
            <a:r>
              <a:rPr lang="en-US" sz="2200" b="1" dirty="0">
                <a:solidFill>
                  <a:srgbClr val="00B050"/>
                </a:solidFill>
              </a:rPr>
              <a:t>1</a:t>
            </a:r>
            <a:r>
              <a:rPr lang="en-US" sz="2200" dirty="0"/>
              <a:t>*2</a:t>
            </a:r>
            <a:r>
              <a:rPr lang="en-US" sz="2200" baseline="30000" dirty="0"/>
              <a:t>1</a:t>
            </a:r>
            <a:r>
              <a:rPr lang="en-US" sz="2200" dirty="0"/>
              <a:t> + </a:t>
            </a:r>
            <a:r>
              <a:rPr lang="en-US" sz="2200" b="1" dirty="0">
                <a:solidFill>
                  <a:srgbClr val="00B050"/>
                </a:solidFill>
              </a:rPr>
              <a:t>1</a:t>
            </a:r>
            <a:r>
              <a:rPr lang="en-US" sz="2200" dirty="0"/>
              <a:t>*2</a:t>
            </a:r>
            <a:r>
              <a:rPr lang="en-US" sz="2200" baseline="30000" dirty="0"/>
              <a:t>0</a:t>
            </a:r>
            <a:r>
              <a:rPr lang="en-US" sz="2200" dirty="0"/>
              <a:t>   =&gt; </a:t>
            </a:r>
            <a:r>
              <a:rPr lang="en-US" sz="2200" b="1" dirty="0">
                <a:solidFill>
                  <a:srgbClr val="00B050"/>
                </a:solidFill>
              </a:rPr>
              <a:t> 101001111</a:t>
            </a:r>
            <a:endParaRPr lang="fr-FR" sz="2200" b="1" dirty="0">
              <a:solidFill>
                <a:srgbClr val="00B050"/>
              </a:solidFill>
            </a:endParaRP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septembre 2019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947A-FF5B-4F6F-AACC-8B6D5F24824E}" type="slidenum">
              <a:rPr lang="fr-FR" smtClean="0"/>
              <a:pPr/>
              <a:t>26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 1CP</a:t>
            </a: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28462804"/>
              </p:ext>
            </p:extLst>
          </p:nvPr>
        </p:nvGraphicFramePr>
        <p:xfrm>
          <a:off x="827584" y="3429000"/>
          <a:ext cx="7608170" cy="1802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8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08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081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6081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6081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6081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6081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60817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60817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60817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52205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    2</a:t>
                      </a:r>
                      <a:r>
                        <a:rPr lang="en-US" sz="1800" baseline="30000" dirty="0"/>
                        <a:t>8</a:t>
                      </a:r>
                    </a:p>
                    <a:p>
                      <a:pPr algn="ctr"/>
                      <a:r>
                        <a:rPr lang="en-US" sz="1800" baseline="30000" dirty="0"/>
                        <a:t>    = 256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  <a:r>
                        <a:rPr lang="en-US" sz="1800" baseline="30000" dirty="0"/>
                        <a:t>7</a:t>
                      </a:r>
                    </a:p>
                    <a:p>
                      <a:pPr algn="ctr"/>
                      <a:r>
                        <a:rPr lang="en-US" sz="1800" baseline="30000" dirty="0"/>
                        <a:t>    = 128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  <a:r>
                        <a:rPr lang="en-US" sz="1800" baseline="30000" dirty="0"/>
                        <a:t>6</a:t>
                      </a:r>
                    </a:p>
                    <a:p>
                      <a:pPr algn="ctr"/>
                      <a:r>
                        <a:rPr lang="en-US" sz="1800" baseline="30000" dirty="0"/>
                        <a:t>    = 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  <a:r>
                        <a:rPr lang="en-US" sz="1800" baseline="30000" dirty="0"/>
                        <a:t>5</a:t>
                      </a:r>
                    </a:p>
                    <a:p>
                      <a:pPr algn="ctr"/>
                      <a:r>
                        <a:rPr lang="en-US" sz="1800" baseline="30000" dirty="0"/>
                        <a:t>    = 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  <a:r>
                        <a:rPr lang="en-US" sz="1800" baseline="30000" dirty="0"/>
                        <a:t>4</a:t>
                      </a:r>
                    </a:p>
                    <a:p>
                      <a:pPr algn="ctr"/>
                      <a:r>
                        <a:rPr lang="en-US" sz="1800" baseline="30000" dirty="0"/>
                        <a:t>    = 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  <a:r>
                        <a:rPr lang="en-US" sz="1800" baseline="30000" dirty="0"/>
                        <a:t>3</a:t>
                      </a:r>
                    </a:p>
                    <a:p>
                      <a:pPr algn="ctr"/>
                      <a:r>
                        <a:rPr lang="en-US" sz="1800" baseline="30000" dirty="0"/>
                        <a:t>    = 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</a:t>
                      </a:r>
                      <a:r>
                        <a:rPr lang="en-US" sz="1800" dirty="0"/>
                        <a:t>2</a:t>
                      </a:r>
                      <a:r>
                        <a:rPr lang="en-US" sz="1800" baseline="30000" dirty="0"/>
                        <a:t>2</a:t>
                      </a:r>
                    </a:p>
                    <a:p>
                      <a:pPr algn="ctr"/>
                      <a:r>
                        <a:rPr lang="en-US" sz="1800" baseline="30000" dirty="0"/>
                        <a:t>    = 4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  <a:r>
                        <a:rPr lang="en-US" sz="1800" baseline="30000" dirty="0"/>
                        <a:t>1</a:t>
                      </a:r>
                    </a:p>
                    <a:p>
                      <a:pPr algn="ctr"/>
                      <a:r>
                        <a:rPr lang="en-US" sz="1800" baseline="30000" dirty="0"/>
                        <a:t>    =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  <a:r>
                        <a:rPr lang="en-US" sz="1800" baseline="30000" dirty="0"/>
                        <a:t>0</a:t>
                      </a:r>
                    </a:p>
                    <a:p>
                      <a:pPr algn="ctr"/>
                      <a:r>
                        <a:rPr lang="en-US" sz="1800" baseline="30000" dirty="0"/>
                        <a:t>    =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220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335 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+ 64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220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1</a:t>
                      </a:r>
                      <a:r>
                        <a:rPr lang="en-US" sz="1800" dirty="0"/>
                        <a:t>×2</a:t>
                      </a:r>
                      <a:r>
                        <a:rPr lang="en-US" sz="1800" baseline="30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0</a:t>
                      </a:r>
                      <a:r>
                        <a:rPr lang="en-US" sz="1800" dirty="0"/>
                        <a:t>×2</a:t>
                      </a:r>
                      <a:r>
                        <a:rPr lang="en-US" sz="1800" baseline="30000" dirty="0"/>
                        <a:t>7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1</a:t>
                      </a:r>
                      <a:r>
                        <a:rPr lang="en-US" sz="1800" dirty="0"/>
                        <a:t>×2</a:t>
                      </a:r>
                      <a:r>
                        <a:rPr lang="en-US" sz="1800" baseline="30000" dirty="0"/>
                        <a:t>5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0</a:t>
                      </a:r>
                      <a:r>
                        <a:rPr lang="en-US" sz="1800" dirty="0"/>
                        <a:t>×2</a:t>
                      </a:r>
                      <a:r>
                        <a:rPr lang="en-US" sz="1800" baseline="30000" dirty="0"/>
                        <a:t>5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0</a:t>
                      </a:r>
                      <a:r>
                        <a:rPr lang="en-US" sz="1800" dirty="0"/>
                        <a:t>×2</a:t>
                      </a:r>
                      <a:r>
                        <a:rPr lang="en-US" sz="1800" baseline="30000" dirty="0"/>
                        <a:t>4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1</a:t>
                      </a:r>
                      <a:r>
                        <a:rPr lang="en-US" sz="1800" dirty="0"/>
                        <a:t>×2</a:t>
                      </a:r>
                      <a:r>
                        <a:rPr lang="en-US" sz="1800" baseline="30000" dirty="0"/>
                        <a:t>3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1</a:t>
                      </a:r>
                      <a:r>
                        <a:rPr lang="en-US" sz="1800" dirty="0"/>
                        <a:t>×2</a:t>
                      </a:r>
                      <a:r>
                        <a:rPr lang="en-US" sz="1800" baseline="30000" dirty="0"/>
                        <a:t>2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1</a:t>
                      </a:r>
                      <a:r>
                        <a:rPr lang="en-US" sz="1800" dirty="0"/>
                        <a:t>×2</a:t>
                      </a:r>
                      <a:r>
                        <a:rPr lang="en-US" sz="1800" baseline="30000" dirty="0"/>
                        <a:t>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1</a:t>
                      </a:r>
                      <a:r>
                        <a:rPr lang="en-US" sz="1800" dirty="0"/>
                        <a:t>×2</a:t>
                      </a:r>
                      <a:r>
                        <a:rPr lang="en-US" sz="1800" baseline="30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195736" y="5445224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2</a:t>
            </a:r>
            <a:r>
              <a:rPr lang="en-US" sz="2400" baseline="30000" dirty="0">
                <a:solidFill>
                  <a:srgbClr val="C00000"/>
                </a:solidFill>
              </a:rPr>
              <a:t>9  </a:t>
            </a:r>
            <a:r>
              <a:rPr lang="en-US" sz="2400" dirty="0">
                <a:solidFill>
                  <a:srgbClr val="C00000"/>
                </a:solidFill>
              </a:rPr>
              <a:t>= 512 ˃ 335</a:t>
            </a:r>
          </a:p>
        </p:txBody>
      </p:sp>
    </p:spTree>
    <p:extLst>
      <p:ext uri="{BB962C8B-B14F-4D97-AF65-F5344CB8AC3E}">
        <p14:creationId xmlns="" xmlns:p14="http://schemas.microsoft.com/office/powerpoint/2010/main" val="420407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>
                <a:solidFill>
                  <a:srgbClr val="FF0000"/>
                </a:solidFill>
              </a:rPr>
              <a:t>B. Représentation des informations</a:t>
            </a:r>
            <a:endParaRPr lang="fr-FR" sz="4000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800" b="1" dirty="0"/>
              <a:t>Conversions:</a:t>
            </a:r>
          </a:p>
          <a:p>
            <a:pPr>
              <a:buNone/>
            </a:pPr>
            <a:r>
              <a:rPr lang="fr-FR" sz="2400" dirty="0"/>
              <a:t>		</a:t>
            </a:r>
            <a:r>
              <a:rPr lang="fr-FR" sz="2200" i="1" dirty="0"/>
              <a:t>C’est l’opération qui permet de passer de la représentation d’un nombre exprimé dans une base </a:t>
            </a:r>
            <a:r>
              <a:rPr lang="fr-FR" sz="2200" b="1" i="1" dirty="0"/>
              <a:t>b1</a:t>
            </a:r>
            <a:r>
              <a:rPr lang="fr-FR" sz="2200" i="1" dirty="0"/>
              <a:t>, à la représentation du même nombre exprimé dans une autre base </a:t>
            </a:r>
            <a:r>
              <a:rPr lang="fr-FR" sz="2200" b="1" i="1" dirty="0"/>
              <a:t>b2</a:t>
            </a:r>
            <a:r>
              <a:rPr lang="fr-FR" sz="2200" i="1" dirty="0"/>
              <a:t>.</a:t>
            </a:r>
          </a:p>
          <a:p>
            <a:pPr>
              <a:buNone/>
            </a:pPr>
            <a:r>
              <a:rPr lang="fr-FR" sz="2200" dirty="0"/>
              <a:t>	On distingue 2 types de conversion:</a:t>
            </a:r>
          </a:p>
          <a:p>
            <a:pPr lvl="1">
              <a:buFont typeface="Wingdings" pitchFamily="2" charset="2"/>
              <a:buChar char="ü"/>
            </a:pPr>
            <a:r>
              <a:rPr lang="fr-FR" sz="2200" dirty="0">
                <a:solidFill>
                  <a:srgbClr val="C00000"/>
                </a:solidFill>
              </a:rPr>
              <a:t>Conversion directe </a:t>
            </a:r>
            <a:r>
              <a:rPr lang="fr-FR" sz="2400" dirty="0"/>
              <a:t>: </a:t>
            </a:r>
            <a:r>
              <a:rPr lang="fr-FR" sz="2000" dirty="0"/>
              <a:t>(par regroupement ou décomposition)</a:t>
            </a:r>
          </a:p>
          <a:p>
            <a:pPr lvl="2"/>
            <a:r>
              <a:rPr lang="fr-FR" sz="2000" dirty="0"/>
              <a:t>Binaire vers Octal  </a:t>
            </a:r>
            <a:r>
              <a:rPr lang="fr-FR" sz="2000" dirty="0">
                <a:solidFill>
                  <a:srgbClr val="0070C0"/>
                </a:solidFill>
              </a:rPr>
              <a:t>(1)</a:t>
            </a:r>
            <a:r>
              <a:rPr lang="fr-FR" sz="2000" dirty="0"/>
              <a:t> ou Hexadécimal </a:t>
            </a:r>
            <a:r>
              <a:rPr lang="fr-FR" sz="2000" dirty="0">
                <a:solidFill>
                  <a:srgbClr val="0070C0"/>
                </a:solidFill>
              </a:rPr>
              <a:t>(2)</a:t>
            </a:r>
            <a:r>
              <a:rPr lang="fr-FR" sz="2000" dirty="0"/>
              <a:t>;</a:t>
            </a:r>
          </a:p>
          <a:p>
            <a:pPr lvl="2"/>
            <a:r>
              <a:rPr lang="fr-FR" sz="2000" dirty="0"/>
              <a:t>Octal</a:t>
            </a:r>
            <a:r>
              <a:rPr lang="fr-FR" sz="2000" dirty="0">
                <a:solidFill>
                  <a:srgbClr val="0070C0"/>
                </a:solidFill>
              </a:rPr>
              <a:t> (3) </a:t>
            </a:r>
            <a:r>
              <a:rPr lang="fr-FR" sz="2000" dirty="0"/>
              <a:t>ou Hexadécimal </a:t>
            </a:r>
            <a:r>
              <a:rPr lang="fr-FR" sz="2000" dirty="0">
                <a:solidFill>
                  <a:srgbClr val="0070C0"/>
                </a:solidFill>
              </a:rPr>
              <a:t>(4) </a:t>
            </a:r>
            <a:r>
              <a:rPr lang="fr-FR" sz="2000" dirty="0"/>
              <a:t>vers le Binaire.</a:t>
            </a:r>
          </a:p>
          <a:p>
            <a:pPr lvl="1">
              <a:buFont typeface="Wingdings" pitchFamily="2" charset="2"/>
              <a:buChar char="ü"/>
            </a:pPr>
            <a:r>
              <a:rPr lang="fr-FR" sz="2200" dirty="0">
                <a:solidFill>
                  <a:srgbClr val="C00000"/>
                </a:solidFill>
              </a:rPr>
              <a:t>Conversion indirecte</a:t>
            </a:r>
            <a:r>
              <a:rPr lang="fr-FR" sz="2400" dirty="0"/>
              <a:t>: </a:t>
            </a:r>
            <a:r>
              <a:rPr lang="fr-FR" sz="2000" dirty="0"/>
              <a:t>(divisions successives, polynomiale)</a:t>
            </a:r>
            <a:endParaRPr lang="fr-FR" sz="2400" dirty="0"/>
          </a:p>
          <a:p>
            <a:pPr lvl="2"/>
            <a:r>
              <a:rPr lang="fr-FR" sz="2000" dirty="0"/>
              <a:t>Binaire vers Décimal </a:t>
            </a:r>
            <a:r>
              <a:rPr lang="fr-FR" sz="2000" dirty="0">
                <a:solidFill>
                  <a:srgbClr val="0070C0"/>
                </a:solidFill>
              </a:rPr>
              <a:t>(5).</a:t>
            </a:r>
          </a:p>
          <a:p>
            <a:pPr lvl="2"/>
            <a:r>
              <a:rPr lang="fr-FR" sz="2000" dirty="0"/>
              <a:t>Décimal vers le Binaire </a:t>
            </a:r>
            <a:r>
              <a:rPr lang="fr-FR" sz="2000" dirty="0">
                <a:solidFill>
                  <a:srgbClr val="0070C0"/>
                </a:solidFill>
              </a:rPr>
              <a:t>(6) </a:t>
            </a:r>
            <a:r>
              <a:rPr lang="fr-FR" sz="2000" dirty="0"/>
              <a:t>;</a:t>
            </a:r>
          </a:p>
          <a:p>
            <a:pPr lvl="2">
              <a:buNone/>
            </a:pPr>
            <a:endParaRPr lang="fr-FR" sz="1800" dirty="0"/>
          </a:p>
          <a:p>
            <a:pPr>
              <a:buNone/>
            </a:pPr>
            <a:endParaRPr lang="fr-FR" sz="2400" i="1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septembre 2019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 1CP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947A-FF5B-4F6F-AACC-8B6D5F24824E}" type="slidenum">
              <a:rPr lang="fr-FR" smtClean="0"/>
              <a:pPr/>
              <a:t>27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>
                <a:solidFill>
                  <a:srgbClr val="FF0000"/>
                </a:solidFill>
              </a:rPr>
              <a:t>B. Représentation des informations</a:t>
            </a:r>
            <a:endParaRPr lang="fr-FR" sz="4000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§"/>
            </a:pPr>
            <a:r>
              <a:rPr lang="fr-FR" sz="2600" b="1" dirty="0" err="1"/>
              <a:t>Conv</a:t>
            </a:r>
            <a:r>
              <a:rPr lang="fr-FR" sz="2600" b="1" dirty="0"/>
              <a:t>.1 </a:t>
            </a:r>
            <a:r>
              <a:rPr lang="fr-FR" sz="2600" b="1" dirty="0">
                <a:solidFill>
                  <a:srgbClr val="C00000"/>
                </a:solidFill>
              </a:rPr>
              <a:t>(regroupement)</a:t>
            </a:r>
            <a:r>
              <a:rPr lang="fr-FR" sz="2600" b="1" dirty="0"/>
              <a:t>: </a:t>
            </a:r>
            <a:r>
              <a:rPr lang="fr-FR" sz="2600" b="1" dirty="0">
                <a:solidFill>
                  <a:srgbClr val="00B050"/>
                </a:solidFill>
              </a:rPr>
              <a:t>binaire</a:t>
            </a:r>
            <a:r>
              <a:rPr lang="fr-FR" sz="2600" b="1" dirty="0"/>
              <a:t> → </a:t>
            </a:r>
            <a:r>
              <a:rPr lang="fr-FR" sz="2600" b="1" dirty="0">
                <a:solidFill>
                  <a:schemeClr val="tx2"/>
                </a:solidFill>
              </a:rPr>
              <a:t>octal</a:t>
            </a:r>
            <a:r>
              <a:rPr lang="fr-FR" sz="2600" b="1" dirty="0"/>
              <a:t> (base </a:t>
            </a:r>
            <a:r>
              <a:rPr lang="fr-FR" sz="2600" b="1" dirty="0">
                <a:solidFill>
                  <a:schemeClr val="tx2"/>
                </a:solidFill>
              </a:rPr>
              <a:t>8</a:t>
            </a:r>
            <a:r>
              <a:rPr lang="fr-FR" sz="2600" b="1" dirty="0"/>
              <a:t>, soit </a:t>
            </a:r>
            <a:r>
              <a:rPr lang="fr-FR" sz="2600" b="1" dirty="0">
                <a:solidFill>
                  <a:srgbClr val="00B050"/>
                </a:solidFill>
              </a:rPr>
              <a:t>2</a:t>
            </a:r>
            <a:r>
              <a:rPr lang="fr-FR" sz="2600" b="1" baseline="30000" dirty="0">
                <a:solidFill>
                  <a:srgbClr val="FF0000"/>
                </a:solidFill>
              </a:rPr>
              <a:t>3</a:t>
            </a:r>
            <a:r>
              <a:rPr lang="fr-FR" sz="2600" b="1" dirty="0"/>
              <a:t>) </a:t>
            </a:r>
          </a:p>
          <a:p>
            <a:pPr>
              <a:buNone/>
            </a:pPr>
            <a:r>
              <a:rPr lang="fr-FR" sz="2800" dirty="0"/>
              <a:t>	</a:t>
            </a:r>
            <a:r>
              <a:rPr lang="fr-FR" sz="2400" dirty="0"/>
              <a:t>Consiste à découper le nombre à convertir en blocs de </a:t>
            </a:r>
            <a:r>
              <a:rPr lang="fr-FR" sz="2400" dirty="0">
                <a:solidFill>
                  <a:srgbClr val="FF0000"/>
                </a:solidFill>
              </a:rPr>
              <a:t>3</a:t>
            </a:r>
            <a:r>
              <a:rPr lang="fr-FR" sz="2400" dirty="0"/>
              <a:t> chiffres</a:t>
            </a:r>
          </a:p>
          <a:p>
            <a:pPr>
              <a:buNone/>
            </a:pPr>
            <a:r>
              <a:rPr lang="fr-FR" sz="2400" dirty="0"/>
              <a:t>	 </a:t>
            </a:r>
            <a:r>
              <a:rPr lang="fr-FR" sz="2400" dirty="0" err="1"/>
              <a:t>Exp</a:t>
            </a:r>
            <a:r>
              <a:rPr lang="fr-FR" sz="2400" dirty="0"/>
              <a:t>: </a:t>
            </a:r>
            <a:r>
              <a:rPr lang="fr-FR" sz="2400" dirty="0">
                <a:solidFill>
                  <a:srgbClr val="00B050"/>
                </a:solidFill>
              </a:rPr>
              <a:t>1010011101</a:t>
            </a:r>
            <a:r>
              <a:rPr lang="fr-FR" sz="2400" baseline="-25000" dirty="0">
                <a:solidFill>
                  <a:srgbClr val="00B050"/>
                </a:solidFill>
              </a:rPr>
              <a:t>2</a:t>
            </a:r>
            <a:r>
              <a:rPr lang="fr-FR" sz="2400" dirty="0">
                <a:solidFill>
                  <a:srgbClr val="00B050"/>
                </a:solidFill>
              </a:rPr>
              <a:t> </a:t>
            </a:r>
          </a:p>
          <a:p>
            <a:pPr>
              <a:buNone/>
            </a:pPr>
            <a:r>
              <a:rPr lang="fr-FR" sz="2400" dirty="0"/>
              <a:t>                          </a:t>
            </a:r>
            <a:r>
              <a:rPr lang="fr-FR" sz="2400" dirty="0">
                <a:solidFill>
                  <a:srgbClr val="00B050"/>
                </a:solidFill>
              </a:rPr>
              <a:t>001   010   011   101</a:t>
            </a:r>
          </a:p>
          <a:p>
            <a:pPr>
              <a:buNone/>
            </a:pPr>
            <a:r>
              <a:rPr lang="fr-FR" sz="2400" dirty="0"/>
              <a:t>		             </a:t>
            </a:r>
            <a:r>
              <a:rPr lang="fr-FR" sz="2400" dirty="0">
                <a:solidFill>
                  <a:schemeClr val="tx2"/>
                </a:solidFill>
              </a:rPr>
              <a:t>1        2        3        5      =    1235</a:t>
            </a:r>
            <a:r>
              <a:rPr lang="fr-FR" sz="2400" baseline="-25000" dirty="0">
                <a:solidFill>
                  <a:schemeClr val="tx2"/>
                </a:solidFill>
              </a:rPr>
              <a:t>8</a:t>
            </a:r>
            <a:endParaRPr lang="fr-FR" sz="2400" dirty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fr-FR" sz="2600" b="1" dirty="0" err="1"/>
              <a:t>Conv</a:t>
            </a:r>
            <a:r>
              <a:rPr lang="fr-FR" sz="2600" b="1" dirty="0"/>
              <a:t>. 2 </a:t>
            </a:r>
            <a:r>
              <a:rPr lang="fr-FR" sz="2600" b="1" dirty="0">
                <a:solidFill>
                  <a:srgbClr val="C00000"/>
                </a:solidFill>
              </a:rPr>
              <a:t>(regroupement): </a:t>
            </a:r>
            <a:r>
              <a:rPr lang="fr-FR" sz="2600" b="1" dirty="0">
                <a:solidFill>
                  <a:srgbClr val="00B050"/>
                </a:solidFill>
              </a:rPr>
              <a:t>binaire</a:t>
            </a:r>
            <a:r>
              <a:rPr lang="fr-FR" sz="2600" b="1" dirty="0"/>
              <a:t> →</a:t>
            </a:r>
            <a:r>
              <a:rPr lang="fr-FR" sz="2600" b="1" dirty="0" err="1">
                <a:solidFill>
                  <a:schemeClr val="tx2"/>
                </a:solidFill>
              </a:rPr>
              <a:t>hexadec</a:t>
            </a:r>
            <a:r>
              <a:rPr lang="fr-FR" sz="2600" b="1" dirty="0"/>
              <a:t> (base </a:t>
            </a:r>
            <a:r>
              <a:rPr lang="fr-FR" sz="2600" b="1" dirty="0">
                <a:solidFill>
                  <a:schemeClr val="tx2"/>
                </a:solidFill>
              </a:rPr>
              <a:t>16</a:t>
            </a:r>
            <a:r>
              <a:rPr lang="fr-FR" sz="2600" b="1" dirty="0"/>
              <a:t>, soit </a:t>
            </a:r>
            <a:r>
              <a:rPr lang="fr-FR" sz="2600" b="1" dirty="0">
                <a:solidFill>
                  <a:srgbClr val="00B050"/>
                </a:solidFill>
              </a:rPr>
              <a:t>2</a:t>
            </a:r>
            <a:r>
              <a:rPr lang="fr-FR" sz="2600" b="1" baseline="30000" dirty="0">
                <a:solidFill>
                  <a:srgbClr val="FF0000"/>
                </a:solidFill>
              </a:rPr>
              <a:t>4</a:t>
            </a:r>
            <a:r>
              <a:rPr lang="fr-FR" sz="2600" b="1" dirty="0"/>
              <a:t>)</a:t>
            </a:r>
          </a:p>
          <a:p>
            <a:pPr>
              <a:buNone/>
            </a:pPr>
            <a:r>
              <a:rPr lang="fr-FR" sz="2800" b="1" dirty="0"/>
              <a:t>	</a:t>
            </a:r>
            <a:r>
              <a:rPr lang="fr-FR" sz="2400" dirty="0"/>
              <a:t>Consiste à découper le nombre à convertir en blocs de </a:t>
            </a:r>
            <a:r>
              <a:rPr lang="fr-FR" sz="2400" dirty="0">
                <a:solidFill>
                  <a:srgbClr val="FF0000"/>
                </a:solidFill>
              </a:rPr>
              <a:t>4</a:t>
            </a:r>
            <a:r>
              <a:rPr lang="fr-FR" sz="2400" dirty="0"/>
              <a:t> chiffres</a:t>
            </a:r>
            <a:endParaRPr lang="fr-FR" sz="2400" b="1" dirty="0"/>
          </a:p>
          <a:p>
            <a:pPr>
              <a:buNone/>
            </a:pPr>
            <a:r>
              <a:rPr lang="fr-FR" sz="2400" dirty="0"/>
              <a:t>	 </a:t>
            </a:r>
            <a:r>
              <a:rPr lang="fr-FR" sz="2400" dirty="0" err="1"/>
              <a:t>Exp</a:t>
            </a:r>
            <a:r>
              <a:rPr lang="fr-FR" sz="2400" dirty="0"/>
              <a:t>: </a:t>
            </a:r>
            <a:r>
              <a:rPr lang="fr-FR" sz="2400" dirty="0">
                <a:solidFill>
                  <a:srgbClr val="00B050"/>
                </a:solidFill>
              </a:rPr>
              <a:t>1010011101</a:t>
            </a:r>
            <a:r>
              <a:rPr lang="fr-FR" sz="2400" baseline="-25000" dirty="0">
                <a:solidFill>
                  <a:srgbClr val="00B050"/>
                </a:solidFill>
              </a:rPr>
              <a:t>2</a:t>
            </a:r>
            <a:r>
              <a:rPr lang="fr-FR" sz="2400" dirty="0"/>
              <a:t> </a:t>
            </a:r>
          </a:p>
          <a:p>
            <a:pPr>
              <a:buNone/>
            </a:pPr>
            <a:r>
              <a:rPr lang="fr-FR" sz="2400" b="1" dirty="0"/>
              <a:t>			   </a:t>
            </a:r>
            <a:r>
              <a:rPr lang="fr-FR" sz="2400" dirty="0">
                <a:solidFill>
                  <a:srgbClr val="00B050"/>
                </a:solidFill>
              </a:rPr>
              <a:t>0010    1001    1101</a:t>
            </a:r>
          </a:p>
          <a:p>
            <a:pPr>
              <a:buNone/>
            </a:pPr>
            <a:r>
              <a:rPr lang="fr-FR" sz="2400" b="1" dirty="0"/>
              <a:t>			        </a:t>
            </a:r>
            <a:r>
              <a:rPr lang="fr-FR" sz="2400" dirty="0">
                <a:solidFill>
                  <a:schemeClr val="tx2"/>
                </a:solidFill>
              </a:rPr>
              <a:t>2          9          D   =  29D</a:t>
            </a:r>
            <a:r>
              <a:rPr lang="fr-FR" sz="2400" baseline="-25000" dirty="0">
                <a:solidFill>
                  <a:schemeClr val="tx2"/>
                </a:solidFill>
              </a:rPr>
              <a:t>16</a:t>
            </a:r>
            <a:r>
              <a:rPr lang="fr-FR" sz="2800" b="1" dirty="0">
                <a:solidFill>
                  <a:schemeClr val="tx2"/>
                </a:solidFill>
              </a:rPr>
              <a:t>	</a:t>
            </a:r>
            <a:endParaRPr lang="fr-FR" sz="2800" dirty="0">
              <a:solidFill>
                <a:schemeClr val="tx2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septembre 2019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57488" y="6215082"/>
            <a:ext cx="2895600" cy="365125"/>
          </a:xfrm>
        </p:spPr>
        <p:txBody>
          <a:bodyPr/>
          <a:lstStyle/>
          <a:p>
            <a:r>
              <a:rPr lang="fr-FR" dirty="0"/>
              <a:t>Architecture des ordinateurs 1CP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947A-FF5B-4F6F-AACC-8B6D5F24824E}" type="slidenum">
              <a:rPr lang="fr-FR" smtClean="0"/>
              <a:pPr/>
              <a:t>28</a:t>
            </a:fld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2051720" y="2924944"/>
            <a:ext cx="648072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/>
          <p:cNvSpPr/>
          <p:nvPr/>
        </p:nvSpPr>
        <p:spPr>
          <a:xfrm>
            <a:off x="2699792" y="2924944"/>
            <a:ext cx="648072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/>
          <p:cNvSpPr/>
          <p:nvPr/>
        </p:nvSpPr>
        <p:spPr>
          <a:xfrm>
            <a:off x="3347864" y="2924944"/>
            <a:ext cx="648072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/>
          <p:cNvSpPr/>
          <p:nvPr/>
        </p:nvSpPr>
        <p:spPr>
          <a:xfrm>
            <a:off x="3995936" y="2924944"/>
            <a:ext cx="648072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/>
          <p:cNvSpPr/>
          <p:nvPr/>
        </p:nvSpPr>
        <p:spPr>
          <a:xfrm>
            <a:off x="2411760" y="5085184"/>
            <a:ext cx="792088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/>
          <p:cNvSpPr/>
          <p:nvPr/>
        </p:nvSpPr>
        <p:spPr>
          <a:xfrm>
            <a:off x="3275856" y="5085184"/>
            <a:ext cx="792088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/>
          <p:cNvSpPr/>
          <p:nvPr/>
        </p:nvSpPr>
        <p:spPr>
          <a:xfrm>
            <a:off x="4067944" y="5085184"/>
            <a:ext cx="792088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>
                <a:solidFill>
                  <a:srgbClr val="FF0000"/>
                </a:solidFill>
              </a:rPr>
              <a:t>B. Représentation des informations</a:t>
            </a:r>
            <a:endParaRPr lang="fr-FR" sz="4000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fr-FR" sz="2400" b="1" dirty="0" err="1"/>
              <a:t>Conv</a:t>
            </a:r>
            <a:r>
              <a:rPr lang="fr-FR" sz="2400" b="1" dirty="0"/>
              <a:t>. 3</a:t>
            </a:r>
            <a:r>
              <a:rPr lang="fr-FR" sz="2400" b="1" dirty="0">
                <a:solidFill>
                  <a:srgbClr val="C00000"/>
                </a:solidFill>
              </a:rPr>
              <a:t>(Décomposition)</a:t>
            </a:r>
            <a:r>
              <a:rPr lang="fr-FR" sz="2400" b="1" dirty="0"/>
              <a:t>: </a:t>
            </a:r>
            <a:r>
              <a:rPr lang="fr-FR" sz="2400" b="1" dirty="0">
                <a:solidFill>
                  <a:schemeClr val="tx2"/>
                </a:solidFill>
              </a:rPr>
              <a:t>octal </a:t>
            </a:r>
            <a:r>
              <a:rPr lang="fr-FR" sz="2400" b="1" dirty="0"/>
              <a:t>(base </a:t>
            </a:r>
            <a:r>
              <a:rPr lang="fr-FR" sz="2400" b="1" dirty="0">
                <a:solidFill>
                  <a:schemeClr val="tx2"/>
                </a:solidFill>
              </a:rPr>
              <a:t>8</a:t>
            </a:r>
            <a:r>
              <a:rPr lang="fr-FR" sz="2400" b="1" dirty="0"/>
              <a:t>, soit </a:t>
            </a:r>
            <a:r>
              <a:rPr lang="fr-FR" sz="2400" b="1" dirty="0">
                <a:solidFill>
                  <a:srgbClr val="00B050"/>
                </a:solidFill>
              </a:rPr>
              <a:t>2</a:t>
            </a:r>
            <a:r>
              <a:rPr lang="fr-FR" sz="2400" b="1" baseline="30000" dirty="0">
                <a:solidFill>
                  <a:srgbClr val="FF0000"/>
                </a:solidFill>
              </a:rPr>
              <a:t>3</a:t>
            </a:r>
            <a:r>
              <a:rPr lang="fr-FR" sz="2400" b="1" dirty="0"/>
              <a:t>) → </a:t>
            </a:r>
            <a:r>
              <a:rPr lang="fr-FR" sz="2400" b="1" dirty="0">
                <a:solidFill>
                  <a:srgbClr val="00B050"/>
                </a:solidFill>
              </a:rPr>
              <a:t>binaire</a:t>
            </a:r>
          </a:p>
          <a:p>
            <a:pPr>
              <a:buNone/>
            </a:pPr>
            <a:r>
              <a:rPr lang="fr-FR" sz="2400" b="1" dirty="0"/>
              <a:t>	</a:t>
            </a:r>
            <a:r>
              <a:rPr lang="fr-FR" sz="2200" dirty="0"/>
              <a:t>Consiste à décomposer chaque chiffre octal en </a:t>
            </a:r>
            <a:r>
              <a:rPr lang="fr-FR" sz="2200" dirty="0">
                <a:solidFill>
                  <a:srgbClr val="FF0000"/>
                </a:solidFill>
              </a:rPr>
              <a:t>3</a:t>
            </a:r>
            <a:r>
              <a:rPr lang="fr-FR" sz="2200" dirty="0"/>
              <a:t> bits</a:t>
            </a:r>
          </a:p>
          <a:p>
            <a:pPr>
              <a:buNone/>
            </a:pPr>
            <a:r>
              <a:rPr lang="fr-FR" sz="2200" dirty="0"/>
              <a:t>	</a:t>
            </a:r>
            <a:r>
              <a:rPr lang="fr-FR" sz="2200" i="1" dirty="0"/>
              <a:t> </a:t>
            </a:r>
            <a:r>
              <a:rPr lang="fr-FR" sz="2200" i="1" dirty="0" err="1"/>
              <a:t>Exp</a:t>
            </a:r>
            <a:r>
              <a:rPr lang="fr-FR" sz="2200" i="1" dirty="0"/>
              <a:t>:</a:t>
            </a:r>
            <a:r>
              <a:rPr lang="fr-FR" sz="2200" dirty="0"/>
              <a:t>                          </a:t>
            </a:r>
            <a:r>
              <a:rPr lang="fr-FR" sz="2200" dirty="0">
                <a:solidFill>
                  <a:schemeClr val="tx2"/>
                </a:solidFill>
              </a:rPr>
              <a:t>3672</a:t>
            </a:r>
            <a:r>
              <a:rPr lang="fr-FR" sz="2200" baseline="-25000" dirty="0">
                <a:solidFill>
                  <a:schemeClr val="tx2"/>
                </a:solidFill>
              </a:rPr>
              <a:t>8</a:t>
            </a:r>
            <a:r>
              <a:rPr lang="fr-FR" sz="2200" baseline="-25000" dirty="0"/>
              <a:t>        </a:t>
            </a:r>
          </a:p>
          <a:p>
            <a:pPr>
              <a:buNone/>
            </a:pPr>
            <a:endParaRPr lang="fr-FR" sz="2200" baseline="-25000" dirty="0"/>
          </a:p>
          <a:p>
            <a:pPr>
              <a:buNone/>
            </a:pPr>
            <a:r>
              <a:rPr lang="fr-FR" sz="2200" baseline="-25000" dirty="0"/>
              <a:t>                                  </a:t>
            </a:r>
            <a:r>
              <a:rPr lang="fr-FR" sz="2200" dirty="0">
                <a:solidFill>
                  <a:srgbClr val="00B050"/>
                </a:solidFill>
              </a:rPr>
              <a:t>011   110   111   010</a:t>
            </a:r>
            <a:r>
              <a:rPr lang="fr-FR" sz="2200" baseline="-25000" dirty="0">
                <a:solidFill>
                  <a:srgbClr val="00B050"/>
                </a:solidFill>
              </a:rPr>
              <a:t>2</a:t>
            </a:r>
            <a:endParaRPr lang="fr-FR" sz="2200" dirty="0"/>
          </a:p>
          <a:p>
            <a:pPr>
              <a:buFont typeface="Wingdings" pitchFamily="2" charset="2"/>
              <a:buChar char="§"/>
            </a:pPr>
            <a:r>
              <a:rPr lang="fr-FR" sz="2400" b="1" dirty="0" err="1"/>
              <a:t>Conv</a:t>
            </a:r>
            <a:r>
              <a:rPr lang="fr-FR" sz="2400" b="1" dirty="0"/>
              <a:t>. 4</a:t>
            </a:r>
            <a:r>
              <a:rPr lang="fr-FR" sz="2400" b="1" dirty="0">
                <a:solidFill>
                  <a:srgbClr val="C00000"/>
                </a:solidFill>
              </a:rPr>
              <a:t>(Décomposition)</a:t>
            </a:r>
            <a:r>
              <a:rPr lang="fr-FR" sz="2400" b="1" dirty="0"/>
              <a:t>: </a:t>
            </a:r>
            <a:r>
              <a:rPr lang="fr-FR" sz="2400" b="1" dirty="0" err="1">
                <a:solidFill>
                  <a:schemeClr val="tx2"/>
                </a:solidFill>
              </a:rPr>
              <a:t>hexadec</a:t>
            </a:r>
            <a:r>
              <a:rPr lang="fr-FR" sz="2400" b="1" dirty="0"/>
              <a:t> (base </a:t>
            </a:r>
            <a:r>
              <a:rPr lang="fr-FR" sz="2400" b="1" dirty="0">
                <a:solidFill>
                  <a:schemeClr val="tx2"/>
                </a:solidFill>
              </a:rPr>
              <a:t>16</a:t>
            </a:r>
            <a:r>
              <a:rPr lang="fr-FR" sz="2400" b="1" dirty="0"/>
              <a:t>, soit </a:t>
            </a:r>
            <a:r>
              <a:rPr lang="fr-FR" sz="2400" b="1" dirty="0">
                <a:solidFill>
                  <a:srgbClr val="00B050"/>
                </a:solidFill>
              </a:rPr>
              <a:t>2</a:t>
            </a:r>
            <a:r>
              <a:rPr lang="fr-FR" sz="2400" b="1" baseline="30000" dirty="0">
                <a:solidFill>
                  <a:srgbClr val="FF0000"/>
                </a:solidFill>
              </a:rPr>
              <a:t>4</a:t>
            </a:r>
            <a:r>
              <a:rPr lang="fr-FR" sz="2400" b="1" dirty="0"/>
              <a:t>) → </a:t>
            </a:r>
            <a:r>
              <a:rPr lang="fr-FR" sz="2400" b="1" dirty="0">
                <a:solidFill>
                  <a:srgbClr val="00B050"/>
                </a:solidFill>
              </a:rPr>
              <a:t>binaire</a:t>
            </a:r>
          </a:p>
          <a:p>
            <a:pPr>
              <a:buNone/>
            </a:pPr>
            <a:r>
              <a:rPr lang="fr-FR" sz="2400" b="1" dirty="0"/>
              <a:t>	</a:t>
            </a:r>
            <a:r>
              <a:rPr lang="fr-FR" sz="2200" dirty="0"/>
              <a:t>Consiste à décomposer chaque chiffre hexadécimal en </a:t>
            </a:r>
            <a:r>
              <a:rPr lang="fr-FR" sz="2200" dirty="0">
                <a:solidFill>
                  <a:srgbClr val="FF0000"/>
                </a:solidFill>
              </a:rPr>
              <a:t>4</a:t>
            </a:r>
            <a:r>
              <a:rPr lang="fr-FR" sz="2200" dirty="0"/>
              <a:t> bits</a:t>
            </a:r>
          </a:p>
          <a:p>
            <a:pPr>
              <a:buNone/>
            </a:pPr>
            <a:r>
              <a:rPr lang="fr-FR" sz="2200" dirty="0"/>
              <a:t>	</a:t>
            </a:r>
            <a:r>
              <a:rPr lang="fr-FR" sz="2200" i="1" dirty="0"/>
              <a:t> </a:t>
            </a:r>
            <a:r>
              <a:rPr lang="fr-FR" sz="2200" i="1" dirty="0" err="1"/>
              <a:t>Exp</a:t>
            </a:r>
            <a:r>
              <a:rPr lang="fr-FR" sz="2200" i="1" dirty="0"/>
              <a:t>:</a:t>
            </a:r>
            <a:r>
              <a:rPr lang="fr-FR" sz="2200" dirty="0"/>
              <a:t>                          </a:t>
            </a:r>
            <a:r>
              <a:rPr lang="fr-FR" sz="2200" dirty="0">
                <a:solidFill>
                  <a:schemeClr val="tx2"/>
                </a:solidFill>
              </a:rPr>
              <a:t>A48</a:t>
            </a:r>
            <a:r>
              <a:rPr lang="fr-FR" sz="2200" baseline="-25000" dirty="0">
                <a:solidFill>
                  <a:schemeClr val="tx2"/>
                </a:solidFill>
              </a:rPr>
              <a:t>16</a:t>
            </a:r>
            <a:r>
              <a:rPr lang="fr-FR" sz="2200" baseline="-25000" dirty="0"/>
              <a:t>  </a:t>
            </a:r>
            <a:endParaRPr lang="fr-FR" sz="2200" dirty="0"/>
          </a:p>
          <a:p>
            <a:pPr>
              <a:buNone/>
            </a:pPr>
            <a:r>
              <a:rPr lang="fr-FR" sz="2200" dirty="0">
                <a:solidFill>
                  <a:srgbClr val="00B050"/>
                </a:solidFill>
              </a:rPr>
              <a:t>   </a:t>
            </a:r>
          </a:p>
          <a:p>
            <a:pPr>
              <a:buNone/>
            </a:pPr>
            <a:r>
              <a:rPr lang="fr-FR" sz="2200" dirty="0">
                <a:solidFill>
                  <a:srgbClr val="00B050"/>
                </a:solidFill>
              </a:rPr>
              <a:t>                          1010   0100    1000</a:t>
            </a:r>
            <a:r>
              <a:rPr lang="fr-FR" sz="2200" baseline="-25000" dirty="0">
                <a:solidFill>
                  <a:srgbClr val="00B050"/>
                </a:solidFill>
              </a:rPr>
              <a:t>2</a:t>
            </a:r>
          </a:p>
          <a:p>
            <a:pPr>
              <a:buNone/>
            </a:pPr>
            <a:endParaRPr lang="fr-FR" sz="2400" dirty="0"/>
          </a:p>
          <a:p>
            <a:pPr>
              <a:buNone/>
            </a:pPr>
            <a:endParaRPr lang="fr-FR" sz="2400" dirty="0"/>
          </a:p>
          <a:p>
            <a:pPr>
              <a:buNone/>
            </a:pPr>
            <a:endParaRPr lang="fr-FR" sz="24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septembre 2019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 1CP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947A-FF5B-4F6F-AACC-8B6D5F24824E}" type="slidenum">
              <a:rPr lang="fr-FR" smtClean="0"/>
              <a:pPr/>
              <a:t>29</a:t>
            </a:fld>
            <a:endParaRPr lang="fr-FR" dirty="0"/>
          </a:p>
        </p:txBody>
      </p:sp>
      <p:cxnSp>
        <p:nvCxnSpPr>
          <p:cNvPr id="8" name="Connecteur droit avec flèche 7"/>
          <p:cNvCxnSpPr/>
          <p:nvPr/>
        </p:nvCxnSpPr>
        <p:spPr>
          <a:xfrm flipH="1">
            <a:off x="2357422" y="2857496"/>
            <a:ext cx="72008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rot="5400000">
            <a:off x="2821769" y="2893215"/>
            <a:ext cx="42862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rot="5400000">
            <a:off x="3251191" y="303529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3571868" y="2857496"/>
            <a:ext cx="42862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H="1">
            <a:off x="2500298" y="4786322"/>
            <a:ext cx="576064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H="1">
            <a:off x="3214678" y="4786322"/>
            <a:ext cx="7200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3500430" y="4786322"/>
            <a:ext cx="50405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 smtClean="0"/>
              <a:t>Programme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sz="2800" dirty="0"/>
              <a:t>	</a:t>
            </a:r>
            <a:r>
              <a:rPr lang="fr-FR" sz="2800" dirty="0">
                <a:solidFill>
                  <a:srgbClr val="FF0000"/>
                </a:solidFill>
              </a:rPr>
              <a:t>1. Eléments de base (</a:t>
            </a:r>
            <a:r>
              <a:rPr lang="fr-FR" sz="2800" i="1" dirty="0">
                <a:solidFill>
                  <a:srgbClr val="FF0000"/>
                </a:solidFill>
              </a:rPr>
              <a:t>Numération, Algèbre de Boole</a:t>
            </a:r>
            <a:r>
              <a:rPr lang="fr-FR" sz="2800" dirty="0">
                <a:solidFill>
                  <a:srgbClr val="FF0000"/>
                </a:solidFill>
              </a:rPr>
              <a:t>);</a:t>
            </a:r>
          </a:p>
          <a:p>
            <a:pPr>
              <a:buNone/>
            </a:pPr>
            <a:endParaRPr lang="fr-FR" sz="2800" dirty="0"/>
          </a:p>
          <a:p>
            <a:pPr>
              <a:buNone/>
            </a:pPr>
            <a:r>
              <a:rPr lang="fr-FR" sz="2800" dirty="0"/>
              <a:t>	</a:t>
            </a:r>
            <a:r>
              <a:rPr lang="fr-FR" sz="2800" dirty="0">
                <a:solidFill>
                  <a:srgbClr val="00B050"/>
                </a:solidFill>
              </a:rPr>
              <a:t>2. Logique  Combinatoire  et  Séquentielle (</a:t>
            </a:r>
            <a:r>
              <a:rPr lang="fr-FR" sz="2800" i="1" dirty="0">
                <a:solidFill>
                  <a:srgbClr val="00B050"/>
                </a:solidFill>
              </a:rPr>
              <a:t>Circuits       Combinatoire  et Séquentiels , Circuits Mémoire);</a:t>
            </a:r>
          </a:p>
          <a:p>
            <a:pPr>
              <a:buNone/>
            </a:pPr>
            <a:endParaRPr lang="fr-FR" sz="2800" i="1" dirty="0"/>
          </a:p>
          <a:p>
            <a:pPr>
              <a:buNone/>
            </a:pPr>
            <a:r>
              <a:rPr lang="fr-FR" sz="2800" dirty="0"/>
              <a:t>	</a:t>
            </a:r>
            <a:r>
              <a:rPr lang="fr-FR" sz="2800" dirty="0">
                <a:solidFill>
                  <a:srgbClr val="0070C0"/>
                </a:solidFill>
              </a:rPr>
              <a:t>3. Principaux  éléments  d’un ordinateur;</a:t>
            </a:r>
          </a:p>
          <a:p>
            <a:pPr>
              <a:buNone/>
            </a:pPr>
            <a:endParaRPr lang="fr-FR" sz="2800" dirty="0"/>
          </a:p>
          <a:p>
            <a:pPr>
              <a:buNone/>
            </a:pPr>
            <a:r>
              <a:rPr lang="fr-FR" sz="2800" dirty="0"/>
              <a:t>	</a:t>
            </a:r>
            <a:r>
              <a:rPr lang="fr-FR" sz="2800" dirty="0">
                <a:solidFill>
                  <a:schemeClr val="accent6"/>
                </a:solidFill>
              </a:rPr>
              <a:t>4. Etude  d’une  machine  pédagogique.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septembre 2019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947A-FF5B-4F6F-AACC-8B6D5F24824E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 1CP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>
                <a:solidFill>
                  <a:srgbClr val="FF0000"/>
                </a:solidFill>
              </a:rPr>
              <a:t>B. Représentation des informations</a:t>
            </a:r>
            <a:endParaRPr lang="fr-FR" sz="4000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401080" cy="4241068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fr-FR" sz="2400" b="1" dirty="0" err="1"/>
              <a:t>Conv</a:t>
            </a:r>
            <a:r>
              <a:rPr lang="fr-FR" sz="2400" b="1" dirty="0"/>
              <a:t>. 5</a:t>
            </a:r>
            <a:r>
              <a:rPr lang="fr-FR" sz="2400" dirty="0">
                <a:solidFill>
                  <a:srgbClr val="C00000"/>
                </a:solidFill>
              </a:rPr>
              <a:t> (indirecte)</a:t>
            </a:r>
            <a:r>
              <a:rPr lang="fr-FR" sz="2400" b="1" dirty="0"/>
              <a:t> méthode polynomiale </a:t>
            </a:r>
            <a:r>
              <a:rPr lang="fr-FR" sz="2400" b="1" dirty="0">
                <a:solidFill>
                  <a:srgbClr val="00B050"/>
                </a:solidFill>
              </a:rPr>
              <a:t>binaire </a:t>
            </a:r>
            <a:r>
              <a:rPr lang="fr-FR" sz="2400" b="1" dirty="0"/>
              <a:t>→</a:t>
            </a:r>
            <a:r>
              <a:rPr lang="fr-FR" sz="2400" b="1" dirty="0">
                <a:solidFill>
                  <a:srgbClr val="C00000"/>
                </a:solidFill>
              </a:rPr>
              <a:t>décimal</a:t>
            </a:r>
            <a:r>
              <a:rPr lang="fr-FR" sz="2400" b="1" dirty="0"/>
              <a:t>:</a:t>
            </a:r>
          </a:p>
          <a:p>
            <a:pPr>
              <a:buFont typeface="Wingdings" pitchFamily="2" charset="2"/>
              <a:buChar char="§"/>
            </a:pPr>
            <a:endParaRPr lang="fr-FR" sz="2400" dirty="0"/>
          </a:p>
          <a:p>
            <a:pPr>
              <a:buNone/>
            </a:pPr>
            <a:r>
              <a:rPr lang="fr-FR" sz="2200" dirty="0"/>
              <a:t>	Additionner les puissances de 2 correspondants aux bits de valeur 1.</a:t>
            </a:r>
          </a:p>
          <a:p>
            <a:pPr>
              <a:buNone/>
            </a:pPr>
            <a:r>
              <a:rPr lang="fr-FR" sz="2200" dirty="0">
                <a:solidFill>
                  <a:srgbClr val="00B050"/>
                </a:solidFill>
              </a:rPr>
              <a:t>101001111</a:t>
            </a:r>
            <a:r>
              <a:rPr lang="fr-FR" sz="2200" dirty="0"/>
              <a:t>=</a:t>
            </a:r>
            <a:r>
              <a:rPr lang="fr-FR" sz="2200" b="1" dirty="0">
                <a:solidFill>
                  <a:srgbClr val="00B050"/>
                </a:solidFill>
              </a:rPr>
              <a:t>1</a:t>
            </a:r>
            <a:r>
              <a:rPr lang="fr-FR" sz="2200" dirty="0"/>
              <a:t>*2</a:t>
            </a:r>
            <a:r>
              <a:rPr lang="fr-FR" sz="2200" baseline="30000" dirty="0"/>
              <a:t>8 </a:t>
            </a:r>
            <a:r>
              <a:rPr lang="fr-FR" sz="2200" dirty="0"/>
              <a:t>+ </a:t>
            </a:r>
            <a:r>
              <a:rPr lang="fr-FR" sz="2200" b="1" dirty="0">
                <a:solidFill>
                  <a:srgbClr val="00B050"/>
                </a:solidFill>
              </a:rPr>
              <a:t>0</a:t>
            </a:r>
            <a:r>
              <a:rPr lang="fr-FR" sz="2200" dirty="0"/>
              <a:t>*2</a:t>
            </a:r>
            <a:r>
              <a:rPr lang="fr-FR" sz="2200" baseline="30000" dirty="0"/>
              <a:t>7 </a:t>
            </a:r>
            <a:r>
              <a:rPr lang="fr-FR" sz="2200" dirty="0"/>
              <a:t>+ </a:t>
            </a:r>
            <a:r>
              <a:rPr lang="fr-FR" sz="2200" b="1" dirty="0">
                <a:solidFill>
                  <a:srgbClr val="00B050"/>
                </a:solidFill>
              </a:rPr>
              <a:t>1</a:t>
            </a:r>
            <a:r>
              <a:rPr lang="fr-FR" sz="2200" dirty="0"/>
              <a:t>*2</a:t>
            </a:r>
            <a:r>
              <a:rPr lang="fr-FR" sz="2200" baseline="30000" dirty="0"/>
              <a:t>6 </a:t>
            </a:r>
            <a:r>
              <a:rPr lang="fr-FR" sz="2200" dirty="0"/>
              <a:t>+ </a:t>
            </a:r>
            <a:r>
              <a:rPr lang="fr-FR" sz="2200" b="1" dirty="0">
                <a:solidFill>
                  <a:srgbClr val="00B050"/>
                </a:solidFill>
              </a:rPr>
              <a:t>0</a:t>
            </a:r>
            <a:r>
              <a:rPr lang="fr-FR" sz="2200" dirty="0"/>
              <a:t>*2</a:t>
            </a:r>
            <a:r>
              <a:rPr lang="fr-FR" sz="2200" baseline="30000" dirty="0"/>
              <a:t>5 </a:t>
            </a:r>
            <a:r>
              <a:rPr lang="fr-FR" sz="2200" dirty="0"/>
              <a:t>+ </a:t>
            </a:r>
            <a:r>
              <a:rPr lang="fr-FR" sz="2200" b="1" dirty="0">
                <a:solidFill>
                  <a:srgbClr val="00B050"/>
                </a:solidFill>
              </a:rPr>
              <a:t>0</a:t>
            </a:r>
            <a:r>
              <a:rPr lang="fr-FR" sz="2200" dirty="0"/>
              <a:t>*2</a:t>
            </a:r>
            <a:r>
              <a:rPr lang="fr-FR" sz="2200" baseline="30000" dirty="0"/>
              <a:t>4 </a:t>
            </a:r>
            <a:r>
              <a:rPr lang="fr-FR" sz="2200" dirty="0"/>
              <a:t>+ </a:t>
            </a:r>
            <a:r>
              <a:rPr lang="fr-FR" sz="2200" b="1" dirty="0">
                <a:solidFill>
                  <a:srgbClr val="00B050"/>
                </a:solidFill>
              </a:rPr>
              <a:t>1</a:t>
            </a:r>
            <a:r>
              <a:rPr lang="fr-FR" sz="2200" dirty="0"/>
              <a:t>*2</a:t>
            </a:r>
            <a:r>
              <a:rPr lang="fr-FR" sz="2200" baseline="30000" dirty="0"/>
              <a:t>3 </a:t>
            </a:r>
            <a:r>
              <a:rPr lang="fr-FR" sz="2200" dirty="0"/>
              <a:t>+ </a:t>
            </a:r>
            <a:r>
              <a:rPr lang="fr-FR" sz="2200" b="1" dirty="0">
                <a:solidFill>
                  <a:srgbClr val="00B050"/>
                </a:solidFill>
              </a:rPr>
              <a:t>1</a:t>
            </a:r>
            <a:r>
              <a:rPr lang="fr-FR" sz="2200" dirty="0"/>
              <a:t>*2</a:t>
            </a:r>
            <a:r>
              <a:rPr lang="fr-FR" sz="2200" baseline="30000" dirty="0"/>
              <a:t>2 </a:t>
            </a:r>
            <a:r>
              <a:rPr lang="fr-FR" sz="2200" dirty="0"/>
              <a:t>+ </a:t>
            </a:r>
            <a:r>
              <a:rPr lang="fr-FR" sz="2200" b="1" dirty="0">
                <a:solidFill>
                  <a:srgbClr val="00B050"/>
                </a:solidFill>
              </a:rPr>
              <a:t>1</a:t>
            </a:r>
            <a:r>
              <a:rPr lang="fr-FR" sz="2200" dirty="0"/>
              <a:t>*2</a:t>
            </a:r>
            <a:r>
              <a:rPr lang="fr-FR" sz="2200" baseline="30000" dirty="0"/>
              <a:t>1</a:t>
            </a:r>
            <a:r>
              <a:rPr lang="fr-FR" sz="2200" dirty="0"/>
              <a:t>+</a:t>
            </a:r>
            <a:r>
              <a:rPr lang="fr-FR" sz="2200" b="1" dirty="0">
                <a:solidFill>
                  <a:srgbClr val="00B050"/>
                </a:solidFill>
              </a:rPr>
              <a:t>1</a:t>
            </a:r>
            <a:r>
              <a:rPr lang="fr-FR" sz="2200" dirty="0"/>
              <a:t>*2</a:t>
            </a:r>
            <a:r>
              <a:rPr lang="fr-FR" sz="2200" baseline="30000" dirty="0"/>
              <a:t>0</a:t>
            </a:r>
            <a:r>
              <a:rPr lang="fr-FR" sz="2200" dirty="0"/>
              <a:t> = 256 + 64 + 8 + 4 + 2 + 1 = </a:t>
            </a:r>
            <a:r>
              <a:rPr lang="fr-FR" sz="2200" b="1" dirty="0">
                <a:solidFill>
                  <a:srgbClr val="C00000"/>
                </a:solidFill>
              </a:rPr>
              <a:t>335</a:t>
            </a:r>
          </a:p>
          <a:p>
            <a:pPr>
              <a:buNone/>
            </a:pPr>
            <a:endParaRPr lang="fr-FR" sz="2200" b="1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fr-FR" sz="2200" b="1" i="1" dirty="0"/>
              <a:t>	</a:t>
            </a:r>
            <a:r>
              <a:rPr lang="fr-FR" sz="2200" b="1" i="1" u="sng" dirty="0"/>
              <a:t>Attention au poids </a:t>
            </a:r>
            <a:r>
              <a:rPr lang="fr-FR" sz="2200" i="1" dirty="0"/>
              <a:t>!</a:t>
            </a:r>
            <a:endParaRPr lang="fr-FR" sz="2200" dirty="0"/>
          </a:p>
          <a:p>
            <a:pPr>
              <a:buFont typeface="Wingdings" pitchFamily="2" charset="2"/>
              <a:buChar char="ü"/>
            </a:pPr>
            <a:r>
              <a:rPr lang="fr-FR" sz="2200" i="1" dirty="0"/>
              <a:t>bit de poids faible </a:t>
            </a:r>
            <a:r>
              <a:rPr lang="fr-FR" sz="2200" dirty="0"/>
              <a:t>: le bit ayant la moindre valeur (i.e., celui de droite);</a:t>
            </a:r>
          </a:p>
          <a:p>
            <a:pPr>
              <a:buFont typeface="Wingdings" pitchFamily="2" charset="2"/>
              <a:buChar char="ü"/>
            </a:pPr>
            <a:r>
              <a:rPr lang="fr-FR" sz="2200" i="1" dirty="0"/>
              <a:t>bit de poids fort</a:t>
            </a:r>
            <a:r>
              <a:rPr lang="fr-FR" sz="2200" dirty="0"/>
              <a:t>: le bit ayant la plus grande valeur (i.e., celui de gauche).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septembre 2019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947A-FF5B-4F6F-AACC-8B6D5F24824E}" type="slidenum">
              <a:rPr lang="fr-FR" smtClean="0"/>
              <a:pPr/>
              <a:t>30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Architecture des ordinateurs 1CP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923928" y="5589240"/>
            <a:ext cx="216024" cy="288032"/>
          </a:xfrm>
          <a:prstGeom prst="rect">
            <a:avLst/>
          </a:prstGeom>
          <a:solidFill>
            <a:srgbClr val="FFFF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940152" y="5589240"/>
            <a:ext cx="216024" cy="288032"/>
          </a:xfrm>
          <a:prstGeom prst="rect">
            <a:avLst/>
          </a:prstGeom>
          <a:solidFill>
            <a:srgbClr val="FFFF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74848" y="1340768"/>
            <a:ext cx="8229600" cy="5040560"/>
          </a:xfrm>
        </p:spPr>
        <p:txBody>
          <a:bodyPr>
            <a:normAutofit lnSpcReduction="10000"/>
          </a:bodyPr>
          <a:lstStyle/>
          <a:p>
            <a:r>
              <a:rPr lang="fr-FR" sz="2600" b="1" dirty="0"/>
              <a:t>Conversion 6 </a:t>
            </a:r>
            <a:r>
              <a:rPr lang="fr-FR" sz="2600" b="1" dirty="0">
                <a:solidFill>
                  <a:srgbClr val="C00000"/>
                </a:solidFill>
              </a:rPr>
              <a:t>(</a:t>
            </a:r>
            <a:r>
              <a:rPr lang="fr-FR" sz="2600" dirty="0">
                <a:solidFill>
                  <a:srgbClr val="C00000"/>
                </a:solidFill>
              </a:rPr>
              <a:t>divisions successives)</a:t>
            </a:r>
            <a:r>
              <a:rPr lang="fr-FR" sz="2600" b="1" dirty="0"/>
              <a:t>: décimal → </a:t>
            </a:r>
            <a:r>
              <a:rPr lang="fr-FR" sz="2600" b="1" dirty="0">
                <a:solidFill>
                  <a:srgbClr val="00B050"/>
                </a:solidFill>
              </a:rPr>
              <a:t>binaire</a:t>
            </a:r>
          </a:p>
          <a:p>
            <a:pPr>
              <a:buNone/>
            </a:pPr>
            <a:r>
              <a:rPr lang="fr-FR" sz="2400" dirty="0"/>
              <a:t>    Quotient</a:t>
            </a:r>
          </a:p>
          <a:p>
            <a:pPr>
              <a:buNone/>
            </a:pPr>
            <a:r>
              <a:rPr lang="fr-FR" sz="2400" dirty="0"/>
              <a:t>	</a:t>
            </a:r>
            <a:r>
              <a:rPr lang="fr-FR" sz="2200" dirty="0"/>
              <a:t>  </a:t>
            </a:r>
            <a:r>
              <a:rPr lang="fr-FR" sz="2200" b="1" dirty="0">
                <a:solidFill>
                  <a:srgbClr val="FFFF00"/>
                </a:solidFill>
              </a:rPr>
              <a:t> </a:t>
            </a:r>
            <a:r>
              <a:rPr lang="fr-FR" sz="2200" b="1" dirty="0">
                <a:solidFill>
                  <a:srgbClr val="0070C0"/>
                </a:solidFill>
              </a:rPr>
              <a:t>335 </a:t>
            </a:r>
            <a:r>
              <a:rPr lang="fr-FR" sz="2200" dirty="0"/>
              <a:t>/ 2  reste  </a:t>
            </a:r>
            <a:r>
              <a:rPr lang="fr-FR" sz="2200" b="1" dirty="0">
                <a:solidFill>
                  <a:srgbClr val="00B050"/>
                </a:solidFill>
              </a:rPr>
              <a:t>1</a:t>
            </a:r>
          </a:p>
          <a:p>
            <a:pPr>
              <a:buNone/>
            </a:pPr>
            <a:r>
              <a:rPr lang="fr-FR" sz="2200" dirty="0"/>
              <a:t>     = </a:t>
            </a:r>
            <a:r>
              <a:rPr lang="fr-FR" sz="2200" b="1" dirty="0">
                <a:solidFill>
                  <a:srgbClr val="0070C0"/>
                </a:solidFill>
              </a:rPr>
              <a:t>167</a:t>
            </a:r>
            <a:r>
              <a:rPr lang="fr-FR" sz="2200" dirty="0"/>
              <a:t> / 2  reste  </a:t>
            </a:r>
            <a:r>
              <a:rPr lang="fr-FR" sz="2200" b="1" dirty="0">
                <a:solidFill>
                  <a:srgbClr val="00B050"/>
                </a:solidFill>
              </a:rPr>
              <a:t>1</a:t>
            </a:r>
          </a:p>
          <a:p>
            <a:pPr>
              <a:buNone/>
            </a:pPr>
            <a:r>
              <a:rPr lang="fr-FR" sz="2200" dirty="0"/>
              <a:t>     =  </a:t>
            </a:r>
            <a:r>
              <a:rPr lang="fr-FR" sz="2200" b="1" dirty="0">
                <a:solidFill>
                  <a:srgbClr val="0070C0"/>
                </a:solidFill>
              </a:rPr>
              <a:t> 83 </a:t>
            </a:r>
            <a:r>
              <a:rPr lang="fr-FR" sz="2200" dirty="0"/>
              <a:t>/ 2  reste  </a:t>
            </a:r>
            <a:r>
              <a:rPr lang="fr-FR" sz="2200" b="1" dirty="0">
                <a:solidFill>
                  <a:srgbClr val="00B050"/>
                </a:solidFill>
              </a:rPr>
              <a:t>1</a:t>
            </a:r>
          </a:p>
          <a:p>
            <a:pPr>
              <a:buNone/>
            </a:pPr>
            <a:r>
              <a:rPr lang="fr-FR" sz="2200" dirty="0"/>
              <a:t>     =   </a:t>
            </a:r>
            <a:r>
              <a:rPr lang="fr-FR" sz="2200" b="1" dirty="0">
                <a:solidFill>
                  <a:srgbClr val="0070C0"/>
                </a:solidFill>
              </a:rPr>
              <a:t>41</a:t>
            </a:r>
            <a:r>
              <a:rPr lang="fr-FR" sz="2200" dirty="0"/>
              <a:t> / 2  reste </a:t>
            </a:r>
            <a:r>
              <a:rPr lang="fr-FR" sz="2200" b="1" dirty="0">
                <a:solidFill>
                  <a:srgbClr val="00B050"/>
                </a:solidFill>
              </a:rPr>
              <a:t> 1</a:t>
            </a:r>
          </a:p>
          <a:p>
            <a:pPr>
              <a:buNone/>
            </a:pPr>
            <a:r>
              <a:rPr lang="fr-FR" sz="2200" dirty="0"/>
              <a:t>     =  </a:t>
            </a:r>
            <a:r>
              <a:rPr lang="fr-FR" sz="2200" b="1" dirty="0">
                <a:solidFill>
                  <a:srgbClr val="0070C0"/>
                </a:solidFill>
              </a:rPr>
              <a:t> 20 </a:t>
            </a:r>
            <a:r>
              <a:rPr lang="fr-FR" sz="2200" dirty="0"/>
              <a:t>/ 2  reste  </a:t>
            </a:r>
            <a:r>
              <a:rPr lang="fr-FR" sz="2200" b="1" dirty="0">
                <a:solidFill>
                  <a:srgbClr val="00B050"/>
                </a:solidFill>
              </a:rPr>
              <a:t>0</a:t>
            </a:r>
          </a:p>
          <a:p>
            <a:pPr>
              <a:buNone/>
            </a:pPr>
            <a:r>
              <a:rPr lang="fr-FR" sz="2200" dirty="0"/>
              <a:t>     =   </a:t>
            </a:r>
            <a:r>
              <a:rPr lang="fr-FR" sz="2200" b="1" dirty="0">
                <a:solidFill>
                  <a:srgbClr val="0070C0"/>
                </a:solidFill>
              </a:rPr>
              <a:t>10</a:t>
            </a:r>
            <a:r>
              <a:rPr lang="fr-FR" sz="2200" dirty="0"/>
              <a:t> / 2  reste  </a:t>
            </a:r>
            <a:r>
              <a:rPr lang="fr-FR" sz="2200" b="1" dirty="0">
                <a:solidFill>
                  <a:srgbClr val="00B050"/>
                </a:solidFill>
              </a:rPr>
              <a:t>0</a:t>
            </a:r>
          </a:p>
          <a:p>
            <a:pPr>
              <a:buNone/>
            </a:pPr>
            <a:r>
              <a:rPr lang="fr-FR" sz="2200" dirty="0"/>
              <a:t>     =    </a:t>
            </a:r>
            <a:r>
              <a:rPr lang="fr-FR" sz="2200" b="1" dirty="0">
                <a:solidFill>
                  <a:srgbClr val="FFFF00"/>
                </a:solidFill>
              </a:rPr>
              <a:t> </a:t>
            </a:r>
            <a:r>
              <a:rPr lang="fr-FR" sz="2200" b="1" dirty="0">
                <a:solidFill>
                  <a:srgbClr val="0070C0"/>
                </a:solidFill>
              </a:rPr>
              <a:t>5</a:t>
            </a:r>
            <a:r>
              <a:rPr lang="fr-FR" sz="2200" b="1" dirty="0">
                <a:solidFill>
                  <a:srgbClr val="FFFF00"/>
                </a:solidFill>
              </a:rPr>
              <a:t> </a:t>
            </a:r>
            <a:r>
              <a:rPr lang="fr-FR" sz="2200" dirty="0"/>
              <a:t>/ 2  reste  </a:t>
            </a:r>
            <a:r>
              <a:rPr lang="fr-FR" sz="2200" b="1" dirty="0">
                <a:solidFill>
                  <a:srgbClr val="00B050"/>
                </a:solidFill>
              </a:rPr>
              <a:t>1</a:t>
            </a:r>
          </a:p>
          <a:p>
            <a:pPr>
              <a:buNone/>
            </a:pPr>
            <a:r>
              <a:rPr lang="fr-FR" sz="2200" dirty="0"/>
              <a:t>     =     </a:t>
            </a:r>
            <a:r>
              <a:rPr lang="fr-FR" sz="2200" b="1" dirty="0">
                <a:solidFill>
                  <a:srgbClr val="0070C0"/>
                </a:solidFill>
              </a:rPr>
              <a:t>2</a:t>
            </a:r>
            <a:r>
              <a:rPr lang="fr-FR" sz="2200" b="1" dirty="0">
                <a:solidFill>
                  <a:srgbClr val="FFFF00"/>
                </a:solidFill>
              </a:rPr>
              <a:t> </a:t>
            </a:r>
            <a:r>
              <a:rPr lang="fr-FR" sz="2200" dirty="0"/>
              <a:t>/ 2  reste  </a:t>
            </a:r>
            <a:r>
              <a:rPr lang="fr-FR" sz="2200" b="1" dirty="0">
                <a:solidFill>
                  <a:srgbClr val="00B050"/>
                </a:solidFill>
              </a:rPr>
              <a:t>0</a:t>
            </a:r>
          </a:p>
          <a:p>
            <a:pPr>
              <a:buNone/>
            </a:pPr>
            <a:r>
              <a:rPr lang="fr-FR" sz="2200" dirty="0"/>
              <a:t>     =     </a:t>
            </a:r>
            <a:r>
              <a:rPr lang="fr-FR" sz="2200" b="1" dirty="0">
                <a:solidFill>
                  <a:srgbClr val="0070C0"/>
                </a:solidFill>
              </a:rPr>
              <a:t>1</a:t>
            </a:r>
            <a:r>
              <a:rPr lang="fr-FR" sz="2200" dirty="0"/>
              <a:t> / 2  reste  </a:t>
            </a:r>
            <a:r>
              <a:rPr lang="fr-FR" sz="2200" b="1" dirty="0">
                <a:solidFill>
                  <a:srgbClr val="00B050"/>
                </a:solidFill>
              </a:rPr>
              <a:t>1</a:t>
            </a:r>
          </a:p>
          <a:p>
            <a:pPr marL="504000">
              <a:buNone/>
            </a:pPr>
            <a:r>
              <a:rPr lang="fr-FR" sz="2200" dirty="0"/>
              <a:t> 			             </a:t>
            </a:r>
            <a:r>
              <a:rPr lang="fr-FR" sz="2200" b="1" dirty="0">
                <a:solidFill>
                  <a:srgbClr val="0070C0"/>
                </a:solidFill>
              </a:rPr>
              <a:t>335 </a:t>
            </a:r>
            <a:r>
              <a:rPr lang="fr-FR" sz="2200" dirty="0"/>
              <a:t>=   </a:t>
            </a:r>
            <a:r>
              <a:rPr lang="fr-FR" sz="2200" b="1" dirty="0">
                <a:solidFill>
                  <a:srgbClr val="7030A0"/>
                </a:solidFill>
              </a:rPr>
              <a:t>1</a:t>
            </a:r>
            <a:r>
              <a:rPr lang="fr-FR" sz="2200" dirty="0">
                <a:solidFill>
                  <a:srgbClr val="00B050"/>
                </a:solidFill>
              </a:rPr>
              <a:t> 0  1 0  0  1  1  1 </a:t>
            </a:r>
            <a:r>
              <a:rPr lang="fr-FR" sz="2200" dirty="0">
                <a:solidFill>
                  <a:srgbClr val="FFFF00"/>
                </a:solidFill>
              </a:rPr>
              <a:t> </a:t>
            </a:r>
            <a:r>
              <a:rPr lang="fr-FR" sz="2200" b="1" dirty="0">
                <a:solidFill>
                  <a:srgbClr val="FF0000"/>
                </a:solidFill>
              </a:rPr>
              <a:t>1</a:t>
            </a:r>
            <a:r>
              <a:rPr lang="fr-FR" sz="2200" dirty="0">
                <a:solidFill>
                  <a:srgbClr val="FF0000"/>
                </a:solidFill>
              </a:rPr>
              <a:t> </a:t>
            </a:r>
            <a:r>
              <a:rPr lang="fr-FR" sz="2200" dirty="0">
                <a:solidFill>
                  <a:srgbClr val="FFFF00"/>
                </a:solidFill>
              </a:rPr>
              <a:t>  </a:t>
            </a:r>
          </a:p>
          <a:p>
            <a:pPr>
              <a:buNone/>
            </a:pPr>
            <a:r>
              <a:rPr lang="fr-FR" sz="2000" dirty="0"/>
              <a:t>		(Dernière opération) </a:t>
            </a:r>
            <a:r>
              <a:rPr lang="fr-FR" sz="2000" b="1" dirty="0">
                <a:solidFill>
                  <a:srgbClr val="7030A0"/>
                </a:solidFill>
              </a:rPr>
              <a:t>poids Fort </a:t>
            </a:r>
            <a:r>
              <a:rPr lang="fr-FR" sz="2000" dirty="0"/>
              <a:t>	        </a:t>
            </a:r>
            <a:r>
              <a:rPr lang="fr-FR" sz="2000" b="1" dirty="0">
                <a:solidFill>
                  <a:srgbClr val="FF0000"/>
                </a:solidFill>
              </a:rPr>
              <a:t>poids faible </a:t>
            </a:r>
            <a:r>
              <a:rPr lang="fr-FR" sz="2000" dirty="0"/>
              <a:t>(1ere opération)</a:t>
            </a:r>
            <a:endParaRPr lang="fr-FR" sz="22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fr-FR" sz="4000" b="1" dirty="0">
                <a:solidFill>
                  <a:srgbClr val="FF0000"/>
                </a:solidFill>
              </a:rPr>
              <a:t>B. Représentation des informations</a:t>
            </a:r>
            <a:endParaRPr lang="fr-FR" sz="4000" dirty="0">
              <a:solidFill>
                <a:srgbClr val="FF0000"/>
              </a:solidFill>
            </a:endParaRPr>
          </a:p>
        </p:txBody>
      </p:sp>
      <p:cxnSp>
        <p:nvCxnSpPr>
          <p:cNvPr id="15" name="Connecteur droit 14"/>
          <p:cNvCxnSpPr/>
          <p:nvPr/>
        </p:nvCxnSpPr>
        <p:spPr>
          <a:xfrm rot="10800000">
            <a:off x="2857488" y="5286388"/>
            <a:ext cx="1143008" cy="285752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rot="10800000">
            <a:off x="2857488" y="4929198"/>
            <a:ext cx="1428760" cy="642942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rot="10800000">
            <a:off x="2857488" y="4572008"/>
            <a:ext cx="1643074" cy="928694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rot="10800000">
            <a:off x="2857488" y="4214818"/>
            <a:ext cx="1857388" cy="1285884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rot="10800000">
            <a:off x="2857488" y="3857628"/>
            <a:ext cx="2143140" cy="1714512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rot="10800000">
            <a:off x="2857488" y="3429000"/>
            <a:ext cx="2357454" cy="214314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rot="10800000">
            <a:off x="2857488" y="3071810"/>
            <a:ext cx="2643206" cy="250033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rot="10800000">
            <a:off x="2857488" y="2714620"/>
            <a:ext cx="2928958" cy="285752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rot="16200000" flipV="1">
            <a:off x="2857488" y="2357430"/>
            <a:ext cx="3214710" cy="321471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e la date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septembre 2019</a:t>
            </a:r>
            <a:endParaRPr lang="fr-FR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947A-FF5B-4F6F-AACC-8B6D5F24824E}" type="slidenum">
              <a:rPr lang="fr-FR" smtClean="0"/>
              <a:pPr/>
              <a:t>31</a:t>
            </a:fld>
            <a:endParaRPr lang="fr-FR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 1CP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>
                <a:solidFill>
                  <a:srgbClr val="FF0000"/>
                </a:solidFill>
              </a:rPr>
              <a:t>B. Représentation des informations</a:t>
            </a:r>
            <a:endParaRPr lang="fr-FR" sz="4000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639341"/>
            <a:ext cx="6501408" cy="4525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fr-FR" sz="2400" b="1" dirty="0"/>
              <a:t>Correspondance entre les systèmes les plus utilisés:</a:t>
            </a:r>
          </a:p>
          <a:p>
            <a:pPr>
              <a:buNone/>
            </a:pPr>
            <a:r>
              <a:rPr lang="fr-FR" sz="2100" b="1" i="1" dirty="0">
                <a:solidFill>
                  <a:srgbClr val="C00000"/>
                </a:solidFill>
              </a:rPr>
              <a:t>Décimal</a:t>
            </a:r>
            <a:r>
              <a:rPr lang="fr-FR" sz="2100" i="1" dirty="0">
                <a:solidFill>
                  <a:srgbClr val="C00000"/>
                </a:solidFill>
              </a:rPr>
              <a:t>	                </a:t>
            </a:r>
            <a:r>
              <a:rPr lang="fr-FR" sz="2100" b="1" i="1" dirty="0">
                <a:solidFill>
                  <a:srgbClr val="C00000"/>
                </a:solidFill>
              </a:rPr>
              <a:t> </a:t>
            </a:r>
            <a:r>
              <a:rPr lang="fr-FR" sz="2100" b="1" i="1" dirty="0">
                <a:solidFill>
                  <a:schemeClr val="tx2"/>
                </a:solidFill>
              </a:rPr>
              <a:t>Octal </a:t>
            </a:r>
            <a:r>
              <a:rPr lang="fr-FR" sz="2100" i="1" dirty="0"/>
              <a:t>	               </a:t>
            </a:r>
            <a:r>
              <a:rPr lang="fr-FR" sz="2100" b="1" i="1" dirty="0">
                <a:solidFill>
                  <a:srgbClr val="00B050"/>
                </a:solidFill>
              </a:rPr>
              <a:t>Binaire</a:t>
            </a:r>
            <a:r>
              <a:rPr lang="fr-FR" sz="2100" i="1" dirty="0"/>
              <a:t>	    </a:t>
            </a:r>
            <a:r>
              <a:rPr lang="fr-FR" sz="2100" b="1" i="1" dirty="0">
                <a:solidFill>
                  <a:schemeClr val="tx2"/>
                </a:solidFill>
              </a:rPr>
              <a:t>Hexadécimal</a:t>
            </a:r>
          </a:p>
          <a:p>
            <a:pPr>
              <a:buNone/>
            </a:pPr>
            <a:r>
              <a:rPr lang="fr-FR" sz="1800" dirty="0"/>
              <a:t>	0		      0		       0                                      0              </a:t>
            </a:r>
          </a:p>
          <a:p>
            <a:pPr>
              <a:buNone/>
            </a:pPr>
            <a:r>
              <a:rPr lang="fr-FR" sz="1800" dirty="0"/>
              <a:t>	1                                      1                                          1                                      1</a:t>
            </a:r>
          </a:p>
          <a:p>
            <a:pPr>
              <a:buNone/>
            </a:pPr>
            <a:r>
              <a:rPr lang="fr-FR" sz="1800" dirty="0"/>
              <a:t>	2                                      2		     10                                      2</a:t>
            </a:r>
          </a:p>
          <a:p>
            <a:pPr>
              <a:buNone/>
            </a:pPr>
            <a:r>
              <a:rPr lang="fr-FR" sz="1800" dirty="0"/>
              <a:t>	3		     3		     11		     3   </a:t>
            </a:r>
          </a:p>
          <a:p>
            <a:pPr>
              <a:buNone/>
            </a:pPr>
            <a:r>
              <a:rPr lang="fr-FR" sz="1800" dirty="0"/>
              <a:t>	4		     4		   100		     4</a:t>
            </a:r>
          </a:p>
          <a:p>
            <a:pPr>
              <a:buNone/>
            </a:pPr>
            <a:r>
              <a:rPr lang="fr-FR" sz="1800" dirty="0"/>
              <a:t>	5		     5  		   101		     5</a:t>
            </a:r>
          </a:p>
          <a:p>
            <a:pPr>
              <a:buNone/>
            </a:pPr>
            <a:r>
              <a:rPr lang="fr-FR" sz="1800" dirty="0"/>
              <a:t>	6		     6		   110		     6</a:t>
            </a:r>
          </a:p>
          <a:p>
            <a:pPr>
              <a:buNone/>
            </a:pPr>
            <a:r>
              <a:rPr lang="fr-FR" sz="1800" dirty="0"/>
              <a:t>	7		     7		   111		     7</a:t>
            </a:r>
          </a:p>
          <a:p>
            <a:pPr>
              <a:buNone/>
            </a:pPr>
            <a:r>
              <a:rPr lang="fr-FR" sz="1800" dirty="0"/>
              <a:t>	8		   10		 1000		     8</a:t>
            </a:r>
          </a:p>
          <a:p>
            <a:pPr>
              <a:buNone/>
            </a:pPr>
            <a:r>
              <a:rPr lang="fr-FR" sz="1800" dirty="0"/>
              <a:t>	9		   11		 1001		     9</a:t>
            </a:r>
          </a:p>
          <a:p>
            <a:pPr>
              <a:buNone/>
            </a:pPr>
            <a:r>
              <a:rPr lang="fr-FR" sz="1800" dirty="0"/>
              <a:t>      10		   12	                      1010		     A</a:t>
            </a:r>
          </a:p>
          <a:p>
            <a:pPr>
              <a:buNone/>
            </a:pPr>
            <a:r>
              <a:rPr lang="fr-FR" sz="1800" dirty="0"/>
              <a:t>      11		   13		 1011		     B</a:t>
            </a:r>
          </a:p>
          <a:p>
            <a:pPr>
              <a:buNone/>
            </a:pPr>
            <a:r>
              <a:rPr lang="fr-FR" sz="1800" dirty="0"/>
              <a:t>      12		   14		 1100		     C</a:t>
            </a:r>
          </a:p>
          <a:p>
            <a:pPr>
              <a:buNone/>
            </a:pPr>
            <a:r>
              <a:rPr lang="fr-FR" sz="1800" dirty="0"/>
              <a:t>      13		   15		 1101  		     D</a:t>
            </a:r>
          </a:p>
          <a:p>
            <a:pPr>
              <a:buNone/>
            </a:pPr>
            <a:r>
              <a:rPr lang="fr-FR" sz="1800" dirty="0"/>
              <a:t>      14		   16		 1110		     E</a:t>
            </a:r>
          </a:p>
          <a:p>
            <a:pPr>
              <a:buNone/>
            </a:pPr>
            <a:r>
              <a:rPr lang="fr-FR" sz="1800" dirty="0"/>
              <a:t>      15		   17		 1111		     F</a:t>
            </a:r>
          </a:p>
          <a:p>
            <a:pPr>
              <a:buNone/>
            </a:pPr>
            <a:r>
              <a:rPr lang="fr-FR" sz="1800" dirty="0"/>
              <a:t>     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septembre 2019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947A-FF5B-4F6F-AACC-8B6D5F24824E}" type="slidenum">
              <a:rPr lang="fr-FR" smtClean="0"/>
              <a:pPr/>
              <a:t>32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 1CP</a:t>
            </a:r>
          </a:p>
        </p:txBody>
      </p:sp>
      <p:sp>
        <p:nvSpPr>
          <p:cNvPr id="7" name="Rectangle 6"/>
          <p:cNvSpPr/>
          <p:nvPr/>
        </p:nvSpPr>
        <p:spPr>
          <a:xfrm>
            <a:off x="755576" y="3789040"/>
            <a:ext cx="5688632" cy="21602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55576" y="4221088"/>
            <a:ext cx="5688632" cy="21602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55576" y="4689140"/>
            <a:ext cx="5688632" cy="21602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55576" y="5121188"/>
            <a:ext cx="5688632" cy="21602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55576" y="5625244"/>
            <a:ext cx="5688632" cy="21602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5576" y="3320988"/>
            <a:ext cx="5688632" cy="21602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55576" y="2852936"/>
            <a:ext cx="5688632" cy="21602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55576" y="2420888"/>
            <a:ext cx="5688632" cy="21602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>
                <a:solidFill>
                  <a:srgbClr val="FF0000"/>
                </a:solidFill>
              </a:rPr>
              <a:t>B. Représentation des informations</a:t>
            </a:r>
            <a:endParaRPr lang="fr-FR" sz="4000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b="1" dirty="0"/>
              <a:t>Exercice 1:  </a:t>
            </a:r>
            <a:r>
              <a:rPr lang="fr-FR" sz="2400" dirty="0"/>
              <a:t>Compléter le </a:t>
            </a:r>
            <a:r>
              <a:rPr lang="fr-FR" sz="2400" b="1" dirty="0"/>
              <a:t>tableau</a:t>
            </a:r>
          </a:p>
          <a:p>
            <a:endParaRPr lang="fr-FR" sz="28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septembre 2019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 1CP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947A-FF5B-4F6F-AACC-8B6D5F24824E}" type="slidenum">
              <a:rPr lang="fr-FR" smtClean="0"/>
              <a:pPr/>
              <a:t>33</a:t>
            </a:fld>
            <a:endParaRPr lang="fr-FR"/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05165007"/>
              </p:ext>
            </p:extLst>
          </p:nvPr>
        </p:nvGraphicFramePr>
        <p:xfrm>
          <a:off x="1547664" y="2492896"/>
          <a:ext cx="6096000" cy="2358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defTabSz="360000"/>
                      <a:r>
                        <a:rPr lang="fr-FR" b="1" dirty="0">
                          <a:solidFill>
                            <a:srgbClr val="FFFF00"/>
                          </a:solidFill>
                        </a:rPr>
                        <a:t>Décimal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Binaire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FFC000"/>
                          </a:solidFill>
                        </a:rPr>
                        <a:t>Octal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Hexadécimal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000000001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111001010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>
                <a:solidFill>
                  <a:srgbClr val="FF0000"/>
                </a:solidFill>
              </a:rPr>
              <a:t>B. Représentation des informations</a:t>
            </a:r>
            <a:endParaRPr lang="fr-FR" sz="4000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b="1" dirty="0"/>
              <a:t>Exercice 1:  </a:t>
            </a:r>
            <a:r>
              <a:rPr lang="fr-FR" sz="2400" dirty="0"/>
              <a:t>Compléter le tableau</a:t>
            </a:r>
          </a:p>
          <a:p>
            <a:endParaRPr lang="fr-FR" sz="28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septembre 2019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 1CP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947A-FF5B-4F6F-AACC-8B6D5F24824E}" type="slidenum">
              <a:rPr lang="fr-FR" smtClean="0"/>
              <a:pPr/>
              <a:t>34</a:t>
            </a:fld>
            <a:endParaRPr lang="fr-FR"/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15164977"/>
              </p:ext>
            </p:extLst>
          </p:nvPr>
        </p:nvGraphicFramePr>
        <p:xfrm>
          <a:off x="1691680" y="2564904"/>
          <a:ext cx="6096000" cy="2348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94366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FFFF00"/>
                          </a:solidFill>
                        </a:rPr>
                        <a:t>Décimal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Binaire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FFC000"/>
                          </a:solidFill>
                        </a:rPr>
                        <a:t>Octal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Hexadécimal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000000001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    </a:t>
                      </a:r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 000011011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                  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                  01B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                 </a:t>
                      </a:r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458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111001010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                  </a:t>
                      </a:r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712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                 </a:t>
                      </a:r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1CA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                  </a:t>
                      </a:r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     001110101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                 </a:t>
                      </a:r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075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                 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     </a:t>
                      </a:r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010000101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                  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8292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>
                <a:solidFill>
                  <a:srgbClr val="FF0000"/>
                </a:solidFill>
              </a:rPr>
              <a:t>B. Représentation des informations</a:t>
            </a:r>
            <a:endParaRPr lang="fr-FR" sz="4000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 fontScale="4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fr-FR" sz="6500" b="1" dirty="0"/>
              <a:t>Opérations arithmétiques en binaire (base 2):</a:t>
            </a:r>
          </a:p>
          <a:p>
            <a:pPr>
              <a:buNone/>
            </a:pPr>
            <a:r>
              <a:rPr lang="fr-FR" sz="5900" b="1" dirty="0"/>
              <a:t>	</a:t>
            </a:r>
          </a:p>
          <a:p>
            <a:pPr>
              <a:buNone/>
            </a:pPr>
            <a:r>
              <a:rPr lang="fr-FR" sz="2400" dirty="0"/>
              <a:t>	</a:t>
            </a:r>
          </a:p>
          <a:p>
            <a:pPr>
              <a:buNone/>
            </a:pPr>
            <a:r>
              <a:rPr lang="fr-FR" sz="2400" dirty="0"/>
              <a:t>	</a:t>
            </a:r>
            <a:r>
              <a:rPr lang="fr-FR" sz="4200" dirty="0"/>
              <a:t>      </a:t>
            </a:r>
            <a:r>
              <a:rPr lang="fr-FR" sz="4200" b="1" i="1" dirty="0">
                <a:solidFill>
                  <a:srgbClr val="0070C0"/>
                </a:solidFill>
              </a:rPr>
              <a:t>Addition</a:t>
            </a:r>
            <a:r>
              <a:rPr lang="fr-FR" sz="4200" i="1" dirty="0">
                <a:solidFill>
                  <a:srgbClr val="0070C0"/>
                </a:solidFill>
              </a:rPr>
              <a:t> </a:t>
            </a:r>
            <a:r>
              <a:rPr lang="fr-FR" sz="2400" dirty="0"/>
              <a:t>			                   </a:t>
            </a:r>
            <a:r>
              <a:rPr lang="fr-FR" sz="4200" b="1" i="1" dirty="0">
                <a:solidFill>
                  <a:srgbClr val="00B050"/>
                </a:solidFill>
              </a:rPr>
              <a:t>Multiplication</a:t>
            </a:r>
          </a:p>
          <a:p>
            <a:pPr>
              <a:buNone/>
            </a:pPr>
            <a:r>
              <a:rPr lang="fr-FR" sz="2400" dirty="0"/>
              <a:t>	</a:t>
            </a:r>
          </a:p>
          <a:p>
            <a:pPr>
              <a:buNone/>
            </a:pPr>
            <a:r>
              <a:rPr lang="fr-FR" sz="4200" dirty="0"/>
              <a:t>            1 1 0 0        </a:t>
            </a:r>
            <a:r>
              <a:rPr lang="fr-FR" sz="4200" b="1" dirty="0">
                <a:solidFill>
                  <a:srgbClr val="0070C0"/>
                </a:solidFill>
              </a:rPr>
              <a:t>a </a:t>
            </a:r>
            <a:r>
              <a:rPr lang="fr-FR" sz="4200" dirty="0"/>
              <a:t>                                                             1 1 0 0       </a:t>
            </a:r>
            <a:r>
              <a:rPr lang="fr-FR" sz="4200" b="1" dirty="0">
                <a:solidFill>
                  <a:srgbClr val="00B050"/>
                </a:solidFill>
              </a:rPr>
              <a:t>a</a:t>
            </a:r>
            <a:r>
              <a:rPr lang="fr-FR" sz="4200" dirty="0"/>
              <a:t>        </a:t>
            </a:r>
          </a:p>
          <a:p>
            <a:pPr>
              <a:spcAft>
                <a:spcPts val="600"/>
              </a:spcAft>
              <a:buNone/>
            </a:pPr>
            <a:r>
              <a:rPr lang="fr-FR" sz="4200" dirty="0">
                <a:solidFill>
                  <a:srgbClr val="0070C0"/>
                </a:solidFill>
              </a:rPr>
              <a:t>     +</a:t>
            </a:r>
            <a:r>
              <a:rPr lang="fr-FR" sz="4200" dirty="0"/>
              <a:t>     1 0 1 0        </a:t>
            </a:r>
            <a:r>
              <a:rPr lang="fr-FR" sz="4200" b="1" dirty="0">
                <a:solidFill>
                  <a:srgbClr val="0070C0"/>
                </a:solidFill>
              </a:rPr>
              <a:t>b</a:t>
            </a:r>
            <a:r>
              <a:rPr lang="fr-FR" sz="4200" dirty="0">
                <a:solidFill>
                  <a:srgbClr val="0070C0"/>
                </a:solidFill>
              </a:rPr>
              <a:t>                                                       </a:t>
            </a:r>
            <a:r>
              <a:rPr lang="fr-FR" sz="4200" dirty="0">
                <a:solidFill>
                  <a:srgbClr val="00B050"/>
                </a:solidFill>
              </a:rPr>
              <a:t>× </a:t>
            </a:r>
            <a:r>
              <a:rPr lang="fr-FR" sz="4200" dirty="0"/>
              <a:t>    1 0 1 0      </a:t>
            </a:r>
            <a:r>
              <a:rPr lang="fr-FR" sz="4200" b="1" dirty="0">
                <a:solidFill>
                  <a:srgbClr val="00B050"/>
                </a:solidFill>
              </a:rPr>
              <a:t>b</a:t>
            </a:r>
          </a:p>
          <a:p>
            <a:pPr>
              <a:buNone/>
            </a:pPr>
            <a:r>
              <a:rPr lang="fr-FR" sz="4200" dirty="0">
                <a:solidFill>
                  <a:srgbClr val="0070C0"/>
                </a:solidFill>
              </a:rPr>
              <a:t>   =   </a:t>
            </a:r>
            <a:r>
              <a:rPr lang="fr-FR" sz="4200" dirty="0">
                <a:solidFill>
                  <a:srgbClr val="C00000"/>
                </a:solidFill>
              </a:rPr>
              <a:t>1</a:t>
            </a:r>
            <a:r>
              <a:rPr lang="fr-FR" sz="4200" dirty="0">
                <a:solidFill>
                  <a:srgbClr val="0070C0"/>
                </a:solidFill>
              </a:rPr>
              <a:t> 0 1 1 0      </a:t>
            </a:r>
            <a:r>
              <a:rPr lang="fr-FR" sz="4200" b="1" dirty="0">
                <a:solidFill>
                  <a:srgbClr val="0070C0"/>
                </a:solidFill>
              </a:rPr>
              <a:t>(</a:t>
            </a:r>
            <a:r>
              <a:rPr lang="fr-FR" sz="4200" b="1" dirty="0" err="1">
                <a:solidFill>
                  <a:srgbClr val="0070C0"/>
                </a:solidFill>
              </a:rPr>
              <a:t>a+b</a:t>
            </a:r>
            <a:r>
              <a:rPr lang="fr-FR" sz="4200" b="1" dirty="0">
                <a:solidFill>
                  <a:srgbClr val="0070C0"/>
                </a:solidFill>
              </a:rPr>
              <a:t>)                                                          </a:t>
            </a:r>
            <a:r>
              <a:rPr lang="fr-FR" sz="4200" dirty="0"/>
              <a:t>0 0 0 0 </a:t>
            </a:r>
          </a:p>
          <a:p>
            <a:pPr>
              <a:buNone/>
            </a:pPr>
            <a:r>
              <a:rPr lang="fr-FR" sz="4200" dirty="0"/>
              <a:t>                                                                                             1 1 0 0  .</a:t>
            </a:r>
          </a:p>
          <a:p>
            <a:pPr>
              <a:buNone/>
            </a:pPr>
            <a:r>
              <a:rPr lang="fr-FR" sz="4200" dirty="0"/>
              <a:t>                                                                                          0 0 0 0  .  .          </a:t>
            </a:r>
          </a:p>
          <a:p>
            <a:pPr>
              <a:spcAft>
                <a:spcPts val="600"/>
              </a:spcAft>
              <a:buNone/>
            </a:pPr>
            <a:r>
              <a:rPr lang="fr-FR" sz="4200" dirty="0"/>
              <a:t>                      </a:t>
            </a:r>
            <a:r>
              <a:rPr lang="fr-FR" sz="4200" dirty="0">
                <a:solidFill>
                  <a:srgbClr val="C00000"/>
                </a:solidFill>
              </a:rPr>
              <a:t>retenue </a:t>
            </a:r>
            <a:r>
              <a:rPr lang="fr-FR" sz="4200" dirty="0"/>
              <a:t>                                                  1 1 0 0  .  .  .</a:t>
            </a:r>
          </a:p>
          <a:p>
            <a:pPr>
              <a:buNone/>
            </a:pPr>
            <a:r>
              <a:rPr lang="fr-FR" sz="4200" dirty="0"/>
              <a:t>                                                                                    0 1 1 1 1 0 0 0     </a:t>
            </a:r>
            <a:r>
              <a:rPr lang="fr-FR" sz="4200" b="1" dirty="0">
                <a:solidFill>
                  <a:srgbClr val="00B050"/>
                </a:solidFill>
              </a:rPr>
              <a:t>(</a:t>
            </a:r>
            <a:r>
              <a:rPr lang="fr-FR" sz="4200" b="1" dirty="0" err="1">
                <a:solidFill>
                  <a:srgbClr val="00B050"/>
                </a:solidFill>
              </a:rPr>
              <a:t>a×b</a:t>
            </a:r>
            <a:r>
              <a:rPr lang="fr-FR" sz="4200" b="1" dirty="0">
                <a:solidFill>
                  <a:srgbClr val="00B050"/>
                </a:solidFill>
              </a:rPr>
              <a:t>)</a:t>
            </a:r>
          </a:p>
          <a:p>
            <a:pPr>
              <a:buNone/>
            </a:pPr>
            <a:endParaRPr lang="fr-FR" sz="2900" dirty="0"/>
          </a:p>
          <a:p>
            <a:pPr>
              <a:buNone/>
            </a:pPr>
            <a:r>
              <a:rPr lang="fr-FR" sz="2900" b="1" dirty="0">
                <a:solidFill>
                  <a:srgbClr val="C00000"/>
                </a:solidFill>
              </a:rPr>
              <a:t>                                                                                                                               </a:t>
            </a:r>
            <a:r>
              <a:rPr lang="fr-FR" sz="5100" b="1" dirty="0">
                <a:solidFill>
                  <a:srgbClr val="C00000"/>
                </a:solidFill>
              </a:rPr>
              <a:t>8 bits</a:t>
            </a:r>
          </a:p>
          <a:p>
            <a:pPr>
              <a:buNone/>
            </a:pPr>
            <a:endParaRPr lang="fr-FR" sz="2400" dirty="0"/>
          </a:p>
          <a:p>
            <a:pPr>
              <a:buNone/>
            </a:pPr>
            <a:r>
              <a:rPr lang="fr-FR" sz="2400" b="1" dirty="0"/>
              <a:t>	</a:t>
            </a:r>
            <a:r>
              <a:rPr lang="fr-FR" sz="2400" dirty="0"/>
              <a:t>	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septembre 2019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947A-FF5B-4F6F-AACC-8B6D5F24824E}" type="slidenum">
              <a:rPr lang="fr-FR" smtClean="0"/>
              <a:pPr/>
              <a:t>35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 1CP</a:t>
            </a:r>
          </a:p>
        </p:txBody>
      </p:sp>
      <p:cxnSp>
        <p:nvCxnSpPr>
          <p:cNvPr id="8" name="Connecteur droit 7"/>
          <p:cNvCxnSpPr/>
          <p:nvPr/>
        </p:nvCxnSpPr>
        <p:spPr>
          <a:xfrm>
            <a:off x="755576" y="3356992"/>
            <a:ext cx="194421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4643438" y="3429000"/>
            <a:ext cx="1944216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4643438" y="4500570"/>
            <a:ext cx="1944216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rot="16200000" flipV="1">
            <a:off x="1000100" y="3714752"/>
            <a:ext cx="571504" cy="57150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ccolade fermante 14"/>
          <p:cNvSpPr/>
          <p:nvPr/>
        </p:nvSpPr>
        <p:spPr>
          <a:xfrm rot="5400000">
            <a:off x="5059194" y="4084814"/>
            <a:ext cx="288032" cy="1548172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ccolade fermante 15"/>
          <p:cNvSpPr/>
          <p:nvPr/>
        </p:nvSpPr>
        <p:spPr>
          <a:xfrm>
            <a:off x="7308304" y="2816932"/>
            <a:ext cx="144016" cy="432048"/>
          </a:xfrm>
          <a:prstGeom prst="righ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ZoneTexte 16"/>
          <p:cNvSpPr txBox="1"/>
          <p:nvPr/>
        </p:nvSpPr>
        <p:spPr>
          <a:xfrm>
            <a:off x="7488324" y="2816932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 4 bits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>
                <a:solidFill>
                  <a:srgbClr val="FF0000"/>
                </a:solidFill>
              </a:rPr>
              <a:t>B. Représentation des informations</a:t>
            </a:r>
            <a:endParaRPr lang="fr-FR" sz="4000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200" b="1" dirty="0"/>
              <a:t>Remarque</a:t>
            </a:r>
          </a:p>
          <a:p>
            <a:pPr>
              <a:buNone/>
            </a:pPr>
            <a:r>
              <a:rPr lang="fr-FR" sz="2200" dirty="0"/>
              <a:t>	L'entier maximal pouvant être codé dépendra du nombre de bits que l'on réserve pour coder un nombre.	</a:t>
            </a:r>
          </a:p>
          <a:p>
            <a:pPr>
              <a:buNone/>
            </a:pPr>
            <a:r>
              <a:rPr lang="fr-FR" sz="2200" dirty="0"/>
              <a:t> 	En général les entiers sont codés sur un mot:</a:t>
            </a:r>
          </a:p>
          <a:p>
            <a:pPr>
              <a:buNone/>
            </a:pPr>
            <a:r>
              <a:rPr lang="fr-FR" sz="2200" dirty="0"/>
              <a:t> </a:t>
            </a:r>
            <a:r>
              <a:rPr lang="fr-FR" sz="2200" i="1" dirty="0"/>
              <a:t>    </a:t>
            </a:r>
            <a:r>
              <a:rPr lang="fr-FR" sz="2200" i="1" dirty="0" err="1"/>
              <a:t>Exp</a:t>
            </a:r>
            <a:r>
              <a:rPr lang="fr-FR" sz="2200" i="1" dirty="0"/>
              <a:t>: </a:t>
            </a:r>
            <a:r>
              <a:rPr lang="fr-FR" sz="2200" dirty="0"/>
              <a:t>Pour un ordinateur 32 bits </a:t>
            </a:r>
            <a:r>
              <a:rPr lang="fr-FR" sz="2200" b="1" dirty="0">
                <a:solidFill>
                  <a:srgbClr val="C00000"/>
                </a:solidFill>
                <a:sym typeface="Wingdings" pitchFamily="2" charset="2"/>
              </a:rPr>
              <a:t>(un nombre est codé </a:t>
            </a:r>
            <a:r>
              <a:rPr lang="fr-FR" sz="2200" b="1" dirty="0">
                <a:solidFill>
                  <a:srgbClr val="C00000"/>
                </a:solidFill>
              </a:rPr>
              <a:t>sur 32 bits)</a:t>
            </a:r>
          </a:p>
          <a:p>
            <a:pPr>
              <a:buNone/>
            </a:pPr>
            <a:r>
              <a:rPr lang="fr-FR" sz="2200" dirty="0"/>
              <a:t>     La valeur maximale est: </a:t>
            </a:r>
            <a:r>
              <a:rPr lang="fr-FR" sz="2200" dirty="0">
                <a:solidFill>
                  <a:srgbClr val="C00000"/>
                </a:solidFill>
              </a:rPr>
              <a:t>(2</a:t>
            </a:r>
            <a:r>
              <a:rPr lang="fr-FR" sz="2200" baseline="30000" dirty="0">
                <a:solidFill>
                  <a:srgbClr val="C00000"/>
                </a:solidFill>
              </a:rPr>
              <a:t>32</a:t>
            </a:r>
            <a:r>
              <a:rPr lang="fr-FR" sz="2200" dirty="0">
                <a:solidFill>
                  <a:srgbClr val="C00000"/>
                </a:solidFill>
              </a:rPr>
              <a:t> – 1) </a:t>
            </a:r>
            <a:r>
              <a:rPr lang="fr-FR" sz="2200" dirty="0"/>
              <a:t>= </a:t>
            </a:r>
            <a:r>
              <a:rPr lang="fr-FR" sz="2200" dirty="0">
                <a:solidFill>
                  <a:schemeClr val="tx2"/>
                </a:solidFill>
              </a:rPr>
              <a:t>4 294 967 295</a:t>
            </a:r>
            <a:r>
              <a:rPr lang="fr-FR" sz="2200" dirty="0"/>
              <a:t>.</a:t>
            </a:r>
          </a:p>
          <a:p>
            <a:pPr>
              <a:buNone/>
            </a:pPr>
            <a:endParaRPr lang="fr-FR" sz="2200" dirty="0"/>
          </a:p>
          <a:p>
            <a:r>
              <a:rPr lang="fr-FR" sz="2200" b="1" dirty="0"/>
              <a:t>Dépassement de capacité</a:t>
            </a:r>
          </a:p>
          <a:p>
            <a:pPr>
              <a:buNone/>
            </a:pPr>
            <a:r>
              <a:rPr lang="fr-FR" sz="2200" dirty="0"/>
              <a:t>	Lorsque par exemple le résultat d'une opération sur des nombres produit un nombre plus grand que la taille du mot prévu pour  le représenter (</a:t>
            </a:r>
            <a:r>
              <a:rPr lang="fr-FR" sz="2200" i="1" dirty="0" err="1"/>
              <a:t>Exp</a:t>
            </a:r>
            <a:r>
              <a:rPr lang="fr-FR" sz="2200" i="1" dirty="0"/>
              <a:t>: </a:t>
            </a:r>
            <a:r>
              <a:rPr lang="fr-FR" sz="2200" dirty="0"/>
              <a:t>bit de retenue).</a:t>
            </a:r>
          </a:p>
          <a:p>
            <a:pPr>
              <a:buNone/>
            </a:pPr>
            <a:endParaRPr lang="fr-FR" sz="24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septembre 2019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 1CP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947A-FF5B-4F6F-AACC-8B6D5F24824E}" type="slidenum">
              <a:rPr lang="fr-FR" smtClean="0"/>
              <a:pPr/>
              <a:t>36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>
                <a:solidFill>
                  <a:srgbClr val="FF0000"/>
                </a:solidFill>
              </a:rPr>
              <a:t>B. Représentation des informations</a:t>
            </a:r>
            <a:endParaRPr lang="fr-FR" sz="4000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sz="2600" b="1" dirty="0"/>
              <a:t>Exercice 2: </a:t>
            </a:r>
            <a:r>
              <a:rPr lang="fr-FR" sz="2400" b="1" dirty="0"/>
              <a:t>Changement de base</a:t>
            </a:r>
          </a:p>
          <a:p>
            <a:pPr>
              <a:buNone/>
            </a:pPr>
            <a:r>
              <a:rPr lang="fr-FR" sz="2400" dirty="0"/>
              <a:t>	</a:t>
            </a:r>
            <a:r>
              <a:rPr lang="fr-FR" sz="2400" b="1" dirty="0"/>
              <a:t>a) </a:t>
            </a:r>
            <a:r>
              <a:rPr lang="fr-FR" sz="2400" dirty="0"/>
              <a:t>On se donne le nombre 32745 en base 8.</a:t>
            </a:r>
          </a:p>
          <a:p>
            <a:pPr>
              <a:buNone/>
            </a:pPr>
            <a:r>
              <a:rPr lang="fr-FR" sz="2400" dirty="0"/>
              <a:t>	Comment s’écrit-il en base 16 ?</a:t>
            </a:r>
          </a:p>
          <a:p>
            <a:pPr>
              <a:buNone/>
            </a:pPr>
            <a:r>
              <a:rPr lang="fr-FR" sz="2800" dirty="0"/>
              <a:t>	</a:t>
            </a:r>
            <a:r>
              <a:rPr lang="fr-FR" sz="2400" i="1" dirty="0"/>
              <a:t>Indication : </a:t>
            </a:r>
            <a:r>
              <a:rPr lang="fr-FR" sz="2400" dirty="0"/>
              <a:t>passer par l’intermédiaire de la base 2.</a:t>
            </a:r>
          </a:p>
          <a:p>
            <a:pPr>
              <a:buNone/>
            </a:pPr>
            <a:r>
              <a:rPr lang="fr-FR" sz="2400" dirty="0"/>
              <a:t>	</a:t>
            </a:r>
            <a:r>
              <a:rPr lang="fr-FR" sz="2400" dirty="0">
                <a:solidFill>
                  <a:srgbClr val="FF0000"/>
                </a:solidFill>
              </a:rPr>
              <a:t>011 010 111 100 101 = 0011 0101 1110 0101 Soit 35E5 en base 16.                 </a:t>
            </a:r>
          </a:p>
          <a:p>
            <a:pPr>
              <a:buNone/>
            </a:pPr>
            <a:endParaRPr lang="fr-FR" sz="2400" b="1" dirty="0"/>
          </a:p>
          <a:p>
            <a:pPr>
              <a:buNone/>
            </a:pPr>
            <a:r>
              <a:rPr lang="fr-FR" sz="2400" b="1" dirty="0"/>
              <a:t>	b) </a:t>
            </a:r>
            <a:r>
              <a:rPr lang="fr-FR" sz="2400" dirty="0"/>
              <a:t>Un nombre s’écrit 1EB en base 16. Comment s’écrit-il en base 8 ?</a:t>
            </a:r>
          </a:p>
          <a:p>
            <a:pPr>
              <a:buNone/>
            </a:pPr>
            <a:r>
              <a:rPr lang="fr-FR" sz="2400" b="1" dirty="0"/>
              <a:t>	c) </a:t>
            </a:r>
            <a:r>
              <a:rPr lang="fr-FR" sz="2400" dirty="0"/>
              <a:t>On considère ces opérations écrites en base 10 :</a:t>
            </a:r>
          </a:p>
          <a:p>
            <a:pPr>
              <a:buNone/>
            </a:pPr>
            <a:r>
              <a:rPr lang="fr-FR" sz="2400" b="1" dirty="0"/>
              <a:t>		61 + 44 = ?  , 61 + 72 = ? ,  99 + 35 = ? , 18 × 17 = ?</a:t>
            </a:r>
          </a:p>
          <a:p>
            <a:pPr>
              <a:buNone/>
            </a:pPr>
            <a:r>
              <a:rPr lang="fr-FR" sz="2400" dirty="0"/>
              <a:t>	On dispose d’une machine travaillant sur des nombres binaires de longueur 8 (8 bits). Faire l’opération manuellement, et donner les</a:t>
            </a:r>
          </a:p>
          <a:p>
            <a:pPr>
              <a:buNone/>
            </a:pPr>
            <a:r>
              <a:rPr lang="fr-FR" sz="2400" dirty="0"/>
              <a:t>	résultats obtenus en binaire. </a:t>
            </a:r>
            <a:endParaRPr lang="fr-FR" sz="2400" b="1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septembre 2019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 1CP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947A-FF5B-4F6F-AACC-8B6D5F24824E}" type="slidenum">
              <a:rPr lang="fr-FR" smtClean="0"/>
              <a:pPr/>
              <a:t>37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>
                <a:solidFill>
                  <a:srgbClr val="FF0000"/>
                </a:solidFill>
              </a:rPr>
              <a:t>B. Représentation des informations</a:t>
            </a:r>
            <a:endParaRPr lang="fr-FR" sz="4000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04964"/>
          </a:xfrm>
        </p:spPr>
        <p:txBody>
          <a:bodyPr/>
          <a:lstStyle/>
          <a:p>
            <a:pPr>
              <a:buNone/>
            </a:pPr>
            <a:r>
              <a:rPr lang="fr-FR" sz="2800" b="1" dirty="0"/>
              <a:t>5. Codage des entiers négatifs:</a:t>
            </a:r>
            <a:endParaRPr lang="fr-FR" sz="2400" dirty="0"/>
          </a:p>
          <a:p>
            <a:pPr>
              <a:buNone/>
            </a:pPr>
            <a:endParaRPr lang="fr-FR" sz="2600" dirty="0"/>
          </a:p>
          <a:p>
            <a:pPr>
              <a:buNone/>
            </a:pPr>
            <a:r>
              <a:rPr lang="fr-FR" sz="2400" dirty="0"/>
              <a:t>Plusieurs façons de représenter un nombre négatif :</a:t>
            </a:r>
          </a:p>
          <a:p>
            <a:pPr>
              <a:buFont typeface="Wingdings" pitchFamily="2" charset="2"/>
              <a:buChar char="ü"/>
            </a:pPr>
            <a:r>
              <a:rPr lang="fr-FR" sz="2200" dirty="0"/>
              <a:t>Valeur absolue signée (</a:t>
            </a:r>
            <a:r>
              <a:rPr lang="fr-FR" sz="2200" b="1" dirty="0">
                <a:solidFill>
                  <a:schemeClr val="tx2"/>
                </a:solidFill>
              </a:rPr>
              <a:t>S + VA</a:t>
            </a:r>
            <a:r>
              <a:rPr lang="fr-FR" sz="2200" dirty="0"/>
              <a:t>);</a:t>
            </a:r>
          </a:p>
          <a:p>
            <a:pPr>
              <a:buFont typeface="Wingdings" pitchFamily="2" charset="2"/>
              <a:buChar char="ü"/>
            </a:pPr>
            <a:r>
              <a:rPr lang="fr-FR" sz="2200" dirty="0"/>
              <a:t>Complément  à 1 (ou </a:t>
            </a:r>
            <a:r>
              <a:rPr lang="fr-FR" sz="2200" b="1" dirty="0">
                <a:solidFill>
                  <a:srgbClr val="00B050"/>
                </a:solidFill>
              </a:rPr>
              <a:t>C restreint</a:t>
            </a:r>
            <a:r>
              <a:rPr lang="fr-FR" sz="2200" dirty="0"/>
              <a:t>);  </a:t>
            </a:r>
            <a:r>
              <a:rPr lang="fr-FR" sz="2200" b="1" dirty="0">
                <a:solidFill>
                  <a:srgbClr val="00B050"/>
                </a:solidFill>
              </a:rPr>
              <a:t>C à 1</a:t>
            </a:r>
          </a:p>
          <a:p>
            <a:pPr>
              <a:buFont typeface="Wingdings" pitchFamily="2" charset="2"/>
              <a:buChar char="ü"/>
            </a:pPr>
            <a:r>
              <a:rPr lang="fr-FR" sz="2200" dirty="0"/>
              <a:t>Complément  à 2 (ou </a:t>
            </a:r>
            <a:r>
              <a:rPr lang="fr-FR" sz="2200" b="1" dirty="0">
                <a:solidFill>
                  <a:srgbClr val="FF0000"/>
                </a:solidFill>
              </a:rPr>
              <a:t>C vrai</a:t>
            </a:r>
            <a:r>
              <a:rPr lang="fr-FR" sz="2200" dirty="0"/>
              <a:t>).  </a:t>
            </a:r>
            <a:r>
              <a:rPr lang="fr-FR" sz="2200" b="1" dirty="0">
                <a:solidFill>
                  <a:srgbClr val="00B050"/>
                </a:solidFill>
              </a:rPr>
              <a:t>C à 2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septembre 2019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 1CP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947A-FF5B-4F6F-AACC-8B6D5F24824E}" type="slidenum">
              <a:rPr lang="fr-FR" smtClean="0"/>
              <a:pPr/>
              <a:t>38</a:t>
            </a:fld>
            <a:endParaRPr lang="fr-FR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>
                <a:solidFill>
                  <a:srgbClr val="FF0000"/>
                </a:solidFill>
              </a:rPr>
              <a:t>B. Représentation des informations</a:t>
            </a:r>
            <a:endParaRPr lang="fr-FR" sz="4000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lphaLcParenR"/>
            </a:pPr>
            <a:r>
              <a:rPr lang="fr-FR" sz="3000" b="1" dirty="0"/>
              <a:t>Représentation </a:t>
            </a:r>
            <a:r>
              <a:rPr lang="fr-FR" sz="3000" b="1" dirty="0">
                <a:solidFill>
                  <a:schemeClr val="tx2"/>
                </a:solidFill>
              </a:rPr>
              <a:t>S + VA</a:t>
            </a:r>
            <a:r>
              <a:rPr lang="fr-FR" sz="3000" b="1" dirty="0"/>
              <a:t>:</a:t>
            </a:r>
          </a:p>
          <a:p>
            <a:pPr>
              <a:buNone/>
            </a:pPr>
            <a:r>
              <a:rPr lang="fr-FR" sz="2400" dirty="0"/>
              <a:t>	Les nombres sont codés comme des entiers positifs avec le sacrifice du bit de poids fort pour coder le signe :</a:t>
            </a:r>
          </a:p>
          <a:p>
            <a:pPr lvl="1">
              <a:buFont typeface="Wingdings" pitchFamily="2" charset="2"/>
              <a:buChar char="ü"/>
            </a:pPr>
            <a:r>
              <a:rPr lang="fr-FR" sz="2200" dirty="0"/>
              <a:t>Bit de poids (n – 1) pour le signe (signe </a:t>
            </a:r>
            <a:r>
              <a:rPr lang="fr-FR" sz="2200" b="1" dirty="0">
                <a:solidFill>
                  <a:srgbClr val="C00000"/>
                </a:solidFill>
              </a:rPr>
              <a:t>+</a:t>
            </a:r>
            <a:r>
              <a:rPr lang="fr-FR" sz="2200" b="1" dirty="0">
                <a:solidFill>
                  <a:schemeClr val="tx2"/>
                </a:solidFill>
              </a:rPr>
              <a:t> = </a:t>
            </a:r>
            <a:r>
              <a:rPr lang="fr-FR" sz="2200" b="1" dirty="0">
                <a:solidFill>
                  <a:srgbClr val="C00000"/>
                </a:solidFill>
              </a:rPr>
              <a:t>0</a:t>
            </a:r>
            <a:r>
              <a:rPr lang="fr-FR" sz="2200" b="1" dirty="0">
                <a:solidFill>
                  <a:schemeClr val="tx2"/>
                </a:solidFill>
              </a:rPr>
              <a:t> </a:t>
            </a:r>
            <a:r>
              <a:rPr lang="fr-FR" sz="2200" dirty="0"/>
              <a:t>, signe </a:t>
            </a:r>
            <a:r>
              <a:rPr lang="fr-FR" sz="2200" b="1" dirty="0">
                <a:solidFill>
                  <a:srgbClr val="C00000"/>
                </a:solidFill>
              </a:rPr>
              <a:t>-</a:t>
            </a:r>
            <a:r>
              <a:rPr lang="fr-FR" sz="2200" b="1" dirty="0">
                <a:solidFill>
                  <a:schemeClr val="tx2"/>
                </a:solidFill>
              </a:rPr>
              <a:t> = </a:t>
            </a:r>
            <a:r>
              <a:rPr lang="fr-FR" sz="2200" b="1" dirty="0">
                <a:solidFill>
                  <a:srgbClr val="C00000"/>
                </a:solidFill>
              </a:rPr>
              <a:t>1</a:t>
            </a:r>
            <a:r>
              <a:rPr lang="fr-FR" sz="2200" dirty="0"/>
              <a:t>)</a:t>
            </a:r>
          </a:p>
          <a:p>
            <a:pPr lvl="1">
              <a:buFont typeface="Wingdings" pitchFamily="2" charset="2"/>
              <a:buChar char="ü"/>
            </a:pPr>
            <a:r>
              <a:rPr lang="fr-FR" sz="2200" dirty="0"/>
              <a:t>Bits (n – 2, … 0) pour la valeur absolue</a:t>
            </a:r>
          </a:p>
          <a:p>
            <a:pPr lvl="1">
              <a:buFont typeface="Wingdings" pitchFamily="2" charset="2"/>
              <a:buChar char="ü"/>
            </a:pPr>
            <a:r>
              <a:rPr lang="fr-FR" sz="2400" i="1" dirty="0" err="1"/>
              <a:t>Exp</a:t>
            </a:r>
            <a:r>
              <a:rPr lang="fr-FR" sz="2400" i="1" dirty="0"/>
              <a:t>:   </a:t>
            </a:r>
            <a:r>
              <a:rPr lang="nn-NO" sz="2200" b="1" dirty="0">
                <a:solidFill>
                  <a:srgbClr val="C00000"/>
                </a:solidFill>
              </a:rPr>
              <a:t>+</a:t>
            </a:r>
            <a:r>
              <a:rPr lang="nn-NO" sz="2200" dirty="0"/>
              <a:t> 6 = </a:t>
            </a:r>
            <a:r>
              <a:rPr lang="nn-NO" sz="2200" b="1" dirty="0">
                <a:solidFill>
                  <a:srgbClr val="C00000"/>
                </a:solidFill>
              </a:rPr>
              <a:t>0</a:t>
            </a:r>
            <a:r>
              <a:rPr lang="nn-NO" sz="2200" dirty="0"/>
              <a:t>110                   </a:t>
            </a:r>
            <a:r>
              <a:rPr lang="nn-NO" sz="2200" b="1" dirty="0">
                <a:solidFill>
                  <a:srgbClr val="C00000"/>
                </a:solidFill>
              </a:rPr>
              <a:t>-</a:t>
            </a:r>
            <a:r>
              <a:rPr lang="nn-NO" sz="2200" dirty="0">
                <a:solidFill>
                  <a:srgbClr val="C00000"/>
                </a:solidFill>
              </a:rPr>
              <a:t> </a:t>
            </a:r>
            <a:r>
              <a:rPr lang="nn-NO" sz="2200" dirty="0"/>
              <a:t>6 = </a:t>
            </a:r>
            <a:r>
              <a:rPr lang="nn-NO" sz="2200" b="1" dirty="0">
                <a:solidFill>
                  <a:srgbClr val="C00000"/>
                </a:solidFill>
              </a:rPr>
              <a:t>1</a:t>
            </a:r>
            <a:r>
              <a:rPr lang="nn-NO" sz="2200" dirty="0"/>
              <a:t>110             (sur 4 bits)</a:t>
            </a:r>
          </a:p>
          <a:p>
            <a:r>
              <a:rPr lang="fr-FR" sz="2400" b="1" dirty="0">
                <a:solidFill>
                  <a:srgbClr val="00B050"/>
                </a:solidFill>
              </a:rPr>
              <a:t>Avantage</a:t>
            </a:r>
          </a:p>
          <a:p>
            <a:pPr>
              <a:buNone/>
            </a:pPr>
            <a:r>
              <a:rPr lang="fr-FR" sz="2200" dirty="0"/>
              <a:t>	</a:t>
            </a:r>
            <a:r>
              <a:rPr lang="fr-FR" sz="2400" i="1" dirty="0"/>
              <a:t>Symétrie</a:t>
            </a:r>
            <a:r>
              <a:rPr lang="fr-FR" sz="2200" dirty="0"/>
              <a:t> : autant de négatifs que de positifs.</a:t>
            </a:r>
          </a:p>
          <a:p>
            <a:r>
              <a:rPr lang="fr-FR" sz="2400" b="1" dirty="0">
                <a:solidFill>
                  <a:srgbClr val="C00000"/>
                </a:solidFill>
              </a:rPr>
              <a:t>Inconvénients</a:t>
            </a:r>
          </a:p>
          <a:p>
            <a:pPr lvl="1">
              <a:buFont typeface="Wingdings" pitchFamily="2" charset="2"/>
              <a:buChar char="ü"/>
            </a:pPr>
            <a:r>
              <a:rPr lang="fr-FR" sz="2000" dirty="0"/>
              <a:t>2 représentations du 0 : </a:t>
            </a:r>
            <a:r>
              <a:rPr lang="fr-FR" sz="2000" b="1" dirty="0">
                <a:solidFill>
                  <a:srgbClr val="C00000"/>
                </a:solidFill>
              </a:rPr>
              <a:t>0</a:t>
            </a:r>
            <a:r>
              <a:rPr lang="fr-FR" sz="2000" dirty="0"/>
              <a:t>0000000 et </a:t>
            </a:r>
            <a:r>
              <a:rPr lang="fr-FR" sz="2000" b="1" dirty="0">
                <a:solidFill>
                  <a:srgbClr val="C00000"/>
                </a:solidFill>
              </a:rPr>
              <a:t>1</a:t>
            </a:r>
            <a:r>
              <a:rPr lang="fr-FR" sz="2000" dirty="0"/>
              <a:t>0000000 (sur 8 bits);</a:t>
            </a:r>
          </a:p>
          <a:p>
            <a:pPr lvl="1">
              <a:buFont typeface="Wingdings" pitchFamily="2" charset="2"/>
              <a:buChar char="ü"/>
            </a:pPr>
            <a:r>
              <a:rPr lang="fr-FR" sz="2000" dirty="0"/>
              <a:t>Le bit de signe doit être traité de façon particulière.</a:t>
            </a:r>
          </a:p>
          <a:p>
            <a:pPr>
              <a:buNone/>
            </a:pPr>
            <a:r>
              <a:rPr lang="fr-FR" sz="2200" dirty="0"/>
              <a:t> 	=&gt; </a:t>
            </a:r>
            <a:r>
              <a:rPr lang="fr-FR" sz="2200" i="1" dirty="0"/>
              <a:t>opérations  arithmétiques non aisées</a:t>
            </a:r>
            <a:endParaRPr lang="fr-FR" sz="2200" b="1" i="1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septembre 2019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 1CP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947A-FF5B-4F6F-AACC-8B6D5F24824E}" type="slidenum">
              <a:rPr lang="fr-FR" smtClean="0"/>
              <a:pPr/>
              <a:t>39</a:t>
            </a:fld>
            <a:endParaRPr lang="fr-FR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Principales ressources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septembre 2019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 1CP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947A-FF5B-4F6F-AACC-8B6D5F24824E}" type="slidenum">
              <a:rPr lang="fr-FR" smtClean="0"/>
              <a:pPr/>
              <a:t>4</a:t>
            </a:fld>
            <a:endParaRPr lang="fr-FR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988840"/>
            <a:ext cx="2016224" cy="2002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627784" y="2132856"/>
            <a:ext cx="576064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Architecture et technologie des ordinateurs, </a:t>
            </a:r>
            <a:r>
              <a:rPr lang="fr-FR" sz="2200" dirty="0"/>
              <a:t>Paolo   </a:t>
            </a:r>
            <a:r>
              <a:rPr lang="fr-FR" sz="2200" dirty="0" err="1"/>
              <a:t>Zanella</a:t>
            </a:r>
            <a:r>
              <a:rPr lang="fr-FR" sz="2200" dirty="0"/>
              <a:t> &amp; Yves Ligier, </a:t>
            </a:r>
            <a:r>
              <a:rPr lang="fr-FR" sz="2200" dirty="0" err="1"/>
              <a:t>Dunod</a:t>
            </a:r>
            <a:r>
              <a:rPr lang="fr-FR" sz="2200" dirty="0"/>
              <a:t>, 3</a:t>
            </a:r>
            <a:r>
              <a:rPr lang="fr-FR" sz="2200" baseline="30000" dirty="0"/>
              <a:t>eme</a:t>
            </a:r>
            <a:r>
              <a:rPr lang="fr-FR" sz="2200" dirty="0"/>
              <a:t> </a:t>
            </a:r>
            <a:r>
              <a:rPr lang="fr-FR" sz="2200" dirty="0" err="1"/>
              <a:t>edition</a:t>
            </a:r>
            <a:r>
              <a:rPr lang="fr-FR" sz="2200" dirty="0"/>
              <a:t>, 1998.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4221088"/>
            <a:ext cx="2021210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2627784" y="4941168"/>
            <a:ext cx="612068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Architecture de l'ordinateur</a:t>
            </a:r>
            <a:r>
              <a:rPr lang="fr-FR" dirty="0"/>
              <a:t>, </a:t>
            </a:r>
          </a:p>
          <a:p>
            <a:r>
              <a:rPr lang="fr-FR" sz="2200" dirty="0"/>
              <a:t>Andrew </a:t>
            </a:r>
            <a:r>
              <a:rPr lang="fr-FR" sz="2200" dirty="0" err="1"/>
              <a:t>Tanenbaum</a:t>
            </a:r>
            <a:r>
              <a:rPr lang="fr-FR" sz="2200" dirty="0"/>
              <a:t>, Pearson, 5</a:t>
            </a:r>
            <a:r>
              <a:rPr lang="fr-FR" sz="2200" baseline="30000" dirty="0"/>
              <a:t>eme</a:t>
            </a:r>
            <a:r>
              <a:rPr lang="fr-FR" sz="2200" dirty="0"/>
              <a:t> </a:t>
            </a:r>
            <a:r>
              <a:rPr lang="fr-FR" sz="2200" dirty="0" err="1"/>
              <a:t>edition</a:t>
            </a:r>
            <a:r>
              <a:rPr lang="fr-FR" sz="2200" dirty="0"/>
              <a:t>, 2009.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>
                <a:solidFill>
                  <a:srgbClr val="FF0000"/>
                </a:solidFill>
              </a:rPr>
              <a:t>B. Représentation des informations</a:t>
            </a:r>
            <a:endParaRPr lang="fr-FR" sz="4000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fr-FR" sz="3000" b="1" dirty="0"/>
              <a:t>b)  Complément à 1 (</a:t>
            </a:r>
            <a:r>
              <a:rPr lang="fr-FR" sz="3000" b="1" dirty="0">
                <a:solidFill>
                  <a:srgbClr val="00B050"/>
                </a:solidFill>
              </a:rPr>
              <a:t>CR</a:t>
            </a:r>
            <a:r>
              <a:rPr lang="fr-FR" sz="3000" b="1" dirty="0"/>
              <a:t>):  </a:t>
            </a:r>
            <a:r>
              <a:rPr lang="fr-FR" sz="3000" b="1" dirty="0">
                <a:solidFill>
                  <a:srgbClr val="00B050"/>
                </a:solidFill>
              </a:rPr>
              <a:t>C à 1</a:t>
            </a:r>
            <a:r>
              <a:rPr lang="fr-FR" sz="3000" b="1" dirty="0"/>
              <a:t>)</a:t>
            </a:r>
          </a:p>
          <a:p>
            <a:pPr>
              <a:buNone/>
            </a:pPr>
            <a:r>
              <a:rPr lang="fr-FR" sz="2200" dirty="0"/>
              <a:t>	</a:t>
            </a:r>
          </a:p>
          <a:p>
            <a:pPr>
              <a:buNone/>
            </a:pPr>
            <a:r>
              <a:rPr lang="fr-FR" sz="2200" dirty="0"/>
              <a:t>	</a:t>
            </a:r>
            <a:r>
              <a:rPr lang="fr-FR" sz="2400" dirty="0"/>
              <a:t>Les nombres positifs sont codés comme précédemment, les négatifs sont obtenus en remplaçant tous les bits à 1 par 0 et vice-versa.</a:t>
            </a:r>
          </a:p>
          <a:p>
            <a:pPr lvl="1">
              <a:buFont typeface="Wingdings" pitchFamily="2" charset="2"/>
              <a:buChar char="ü"/>
            </a:pPr>
            <a:r>
              <a:rPr lang="fr-FR" sz="2200" dirty="0"/>
              <a:t>Bit n-1 pour le signe (signe </a:t>
            </a:r>
            <a:r>
              <a:rPr lang="fr-FR" sz="2200" b="1" dirty="0">
                <a:solidFill>
                  <a:srgbClr val="00B050"/>
                </a:solidFill>
              </a:rPr>
              <a:t>+ = 0 </a:t>
            </a:r>
            <a:r>
              <a:rPr lang="fr-FR" sz="2200" dirty="0"/>
              <a:t>, signe </a:t>
            </a:r>
            <a:r>
              <a:rPr lang="fr-FR" sz="2200" b="1" dirty="0">
                <a:solidFill>
                  <a:srgbClr val="00B050"/>
                </a:solidFill>
              </a:rPr>
              <a:t>- = 1</a:t>
            </a:r>
            <a:r>
              <a:rPr lang="fr-FR" sz="2200" dirty="0"/>
              <a:t>)</a:t>
            </a:r>
          </a:p>
          <a:p>
            <a:pPr lvl="1">
              <a:buFont typeface="Wingdings" pitchFamily="2" charset="2"/>
              <a:buChar char="ü"/>
            </a:pPr>
            <a:r>
              <a:rPr lang="fr-FR" sz="2200" dirty="0"/>
              <a:t>Bits n – 2 … 0 pour les positifs et leurs compléments</a:t>
            </a:r>
          </a:p>
          <a:p>
            <a:pPr lvl="1">
              <a:buFont typeface="Wingdings" pitchFamily="2" charset="2"/>
              <a:buChar char="ü"/>
            </a:pPr>
            <a:r>
              <a:rPr lang="fr-FR" sz="2400" i="1" dirty="0" err="1"/>
              <a:t>Exp</a:t>
            </a:r>
            <a:r>
              <a:rPr lang="fr-FR" sz="2400" i="1" dirty="0"/>
              <a:t>:</a:t>
            </a:r>
            <a:r>
              <a:rPr lang="nn-NO" sz="2200" dirty="0"/>
              <a:t>      </a:t>
            </a:r>
            <a:r>
              <a:rPr lang="nn-NO" sz="2200" b="1" dirty="0"/>
              <a:t> </a:t>
            </a:r>
            <a:r>
              <a:rPr lang="nn-NO" sz="2200" b="1" dirty="0">
                <a:solidFill>
                  <a:srgbClr val="00B050"/>
                </a:solidFill>
              </a:rPr>
              <a:t>+</a:t>
            </a:r>
            <a:r>
              <a:rPr lang="nn-NO" sz="2200" b="1" dirty="0"/>
              <a:t> </a:t>
            </a:r>
            <a:r>
              <a:rPr lang="fr-FR" sz="2200" dirty="0"/>
              <a:t>6 = </a:t>
            </a:r>
            <a:r>
              <a:rPr lang="fr-FR" sz="2200" b="1" dirty="0">
                <a:solidFill>
                  <a:srgbClr val="00B050"/>
                </a:solidFill>
              </a:rPr>
              <a:t>0</a:t>
            </a:r>
            <a:r>
              <a:rPr lang="fr-FR" sz="2200" b="1" dirty="0"/>
              <a:t>110 </a:t>
            </a:r>
            <a:r>
              <a:rPr lang="fr-FR" sz="2200" dirty="0"/>
              <a:t>                            </a:t>
            </a:r>
            <a:r>
              <a:rPr lang="fr-FR" sz="2200" b="1" dirty="0"/>
              <a:t> </a:t>
            </a:r>
            <a:r>
              <a:rPr lang="fr-FR" sz="2200" b="1" dirty="0">
                <a:solidFill>
                  <a:srgbClr val="00B050"/>
                </a:solidFill>
              </a:rPr>
              <a:t>- </a:t>
            </a:r>
            <a:r>
              <a:rPr lang="fr-FR" sz="2200" dirty="0"/>
              <a:t>6 = </a:t>
            </a:r>
            <a:r>
              <a:rPr lang="fr-FR" sz="2200" b="1" dirty="0">
                <a:solidFill>
                  <a:srgbClr val="00B050"/>
                </a:solidFill>
              </a:rPr>
              <a:t>1</a:t>
            </a:r>
            <a:r>
              <a:rPr lang="fr-FR" sz="2200" b="1" dirty="0"/>
              <a:t>001</a:t>
            </a:r>
            <a:r>
              <a:rPr lang="fr-FR" sz="2200" b="1" dirty="0">
                <a:solidFill>
                  <a:srgbClr val="00B050"/>
                </a:solidFill>
              </a:rPr>
              <a:t> </a:t>
            </a:r>
            <a:r>
              <a:rPr lang="fr-FR" sz="2200" b="1" dirty="0">
                <a:solidFill>
                  <a:schemeClr val="tx2"/>
                </a:solidFill>
              </a:rPr>
              <a:t> </a:t>
            </a:r>
            <a:r>
              <a:rPr lang="fr-FR" sz="2200" dirty="0"/>
              <a:t>             (sur 4 bits)</a:t>
            </a:r>
          </a:p>
          <a:p>
            <a:r>
              <a:rPr lang="fr-FR" sz="2400" b="1" dirty="0">
                <a:solidFill>
                  <a:srgbClr val="00B050"/>
                </a:solidFill>
              </a:rPr>
              <a:t>Avantages</a:t>
            </a:r>
          </a:p>
          <a:p>
            <a:pPr lvl="1">
              <a:buFont typeface="Wingdings" pitchFamily="2" charset="2"/>
              <a:buChar char="ü"/>
            </a:pPr>
            <a:r>
              <a:rPr lang="fr-FR" sz="2200" i="1" dirty="0"/>
              <a:t>Symétrie </a:t>
            </a:r>
            <a:r>
              <a:rPr lang="fr-FR" sz="2200" dirty="0"/>
              <a:t>: autant de négatifs que de positifs;</a:t>
            </a:r>
          </a:p>
          <a:p>
            <a:pPr lvl="1">
              <a:buFont typeface="Wingdings" pitchFamily="2" charset="2"/>
              <a:buChar char="ü"/>
            </a:pPr>
            <a:r>
              <a:rPr lang="fr-FR" sz="2200" dirty="0"/>
              <a:t>Une soustraction se réduit à l'addition de son complément.</a:t>
            </a:r>
          </a:p>
          <a:p>
            <a:r>
              <a:rPr lang="fr-FR" sz="2400" b="1" dirty="0">
                <a:solidFill>
                  <a:srgbClr val="C00000"/>
                </a:solidFill>
              </a:rPr>
              <a:t>Inconvénients</a:t>
            </a:r>
          </a:p>
          <a:p>
            <a:pPr lvl="1">
              <a:buFont typeface="Wingdings" pitchFamily="2" charset="2"/>
              <a:buChar char="ü"/>
            </a:pPr>
            <a:r>
              <a:rPr lang="fr-FR" sz="2200" dirty="0"/>
              <a:t>2 représentations du 0 : </a:t>
            </a:r>
            <a:r>
              <a:rPr lang="fr-FR" sz="2200" b="1" dirty="0">
                <a:solidFill>
                  <a:srgbClr val="00B050"/>
                </a:solidFill>
              </a:rPr>
              <a:t>0</a:t>
            </a:r>
            <a:r>
              <a:rPr lang="fr-FR" sz="2200" dirty="0"/>
              <a:t>0000000 et </a:t>
            </a:r>
            <a:r>
              <a:rPr lang="fr-FR" sz="2200" b="1" dirty="0">
                <a:solidFill>
                  <a:srgbClr val="00B050"/>
                </a:solidFill>
              </a:rPr>
              <a:t>1</a:t>
            </a:r>
            <a:r>
              <a:rPr lang="fr-FR" sz="2200" dirty="0"/>
              <a:t>1111111 (sur 8 bits);</a:t>
            </a:r>
          </a:p>
          <a:p>
            <a:pPr lvl="1">
              <a:buFont typeface="Wingdings" pitchFamily="2" charset="2"/>
              <a:buChar char="ü"/>
            </a:pPr>
            <a:r>
              <a:rPr lang="fr-FR" sz="2200" dirty="0"/>
              <a:t>Le bit de retenue est à reporter lors de l'addition.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septembre 2019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 1CP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947A-FF5B-4F6F-AACC-8B6D5F24824E}" type="slidenum">
              <a:rPr lang="fr-FR" smtClean="0"/>
              <a:pPr/>
              <a:t>40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>
                <a:solidFill>
                  <a:srgbClr val="FF0000"/>
                </a:solidFill>
              </a:rPr>
              <a:t>B. Représentation des informations</a:t>
            </a:r>
            <a:endParaRPr lang="fr-FR" sz="4000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b="1" dirty="0"/>
              <a:t>Complément à 2 (</a:t>
            </a:r>
            <a:r>
              <a:rPr lang="fr-FR" sz="2800" b="1" dirty="0">
                <a:solidFill>
                  <a:srgbClr val="FF0000"/>
                </a:solidFill>
              </a:rPr>
              <a:t>CV</a:t>
            </a:r>
            <a:r>
              <a:rPr lang="fr-FR" sz="2800" b="1" dirty="0"/>
              <a:t>):   </a:t>
            </a:r>
            <a:r>
              <a:rPr lang="fr-FR" sz="2800" b="1" dirty="0">
                <a:solidFill>
                  <a:srgbClr val="FF0000"/>
                </a:solidFill>
              </a:rPr>
              <a:t>C à 2</a:t>
            </a:r>
            <a:endParaRPr lang="fr-FR" sz="2800" b="1" dirty="0"/>
          </a:p>
          <a:p>
            <a:pPr>
              <a:buNone/>
            </a:pPr>
            <a:r>
              <a:rPr lang="fr-FR" dirty="0"/>
              <a:t>	</a:t>
            </a:r>
            <a:r>
              <a:rPr lang="fr-FR" sz="2200" dirty="0"/>
              <a:t>On ajoute 1 au complément à 1, soit  </a:t>
            </a:r>
            <a:r>
              <a:rPr lang="fr-FR" sz="2200" b="1" dirty="0">
                <a:solidFill>
                  <a:srgbClr val="FF0000"/>
                </a:solidFill>
              </a:rPr>
              <a:t>CV</a:t>
            </a:r>
            <a:r>
              <a:rPr lang="fr-FR" sz="2200" dirty="0">
                <a:solidFill>
                  <a:srgbClr val="FF0000"/>
                </a:solidFill>
              </a:rPr>
              <a:t> </a:t>
            </a:r>
            <a:r>
              <a:rPr lang="fr-FR" sz="2200" dirty="0"/>
              <a:t>= </a:t>
            </a:r>
            <a:r>
              <a:rPr lang="fr-FR" sz="2200" b="1" dirty="0">
                <a:solidFill>
                  <a:srgbClr val="00B050"/>
                </a:solidFill>
              </a:rPr>
              <a:t>CR</a:t>
            </a:r>
            <a:r>
              <a:rPr lang="fr-FR" sz="2200" b="1" dirty="0">
                <a:solidFill>
                  <a:schemeClr val="tx2"/>
                </a:solidFill>
              </a:rPr>
              <a:t> </a:t>
            </a:r>
            <a:r>
              <a:rPr lang="fr-FR" sz="2200" dirty="0"/>
              <a:t>+ 1</a:t>
            </a:r>
          </a:p>
          <a:p>
            <a:pPr>
              <a:buNone/>
            </a:pPr>
            <a:r>
              <a:rPr lang="fr-FR" sz="2200" dirty="0"/>
              <a:t>	       </a:t>
            </a:r>
            <a:r>
              <a:rPr lang="fr-FR" sz="2200" b="1" dirty="0">
                <a:solidFill>
                  <a:srgbClr val="FF0000"/>
                </a:solidFill>
              </a:rPr>
              <a:t>+</a:t>
            </a:r>
            <a:r>
              <a:rPr lang="fr-FR" sz="2200" dirty="0"/>
              <a:t> 6 = </a:t>
            </a:r>
            <a:r>
              <a:rPr lang="fr-FR" sz="2200" dirty="0">
                <a:solidFill>
                  <a:srgbClr val="FF0000"/>
                </a:solidFill>
              </a:rPr>
              <a:t>0</a:t>
            </a:r>
            <a:r>
              <a:rPr lang="fr-FR" sz="2200" dirty="0"/>
              <a:t>110     </a:t>
            </a:r>
            <a:r>
              <a:rPr lang="fr-FR" sz="2200" b="1" dirty="0">
                <a:solidFill>
                  <a:srgbClr val="FF0000"/>
                </a:solidFill>
              </a:rPr>
              <a:t>-</a:t>
            </a:r>
            <a:r>
              <a:rPr lang="fr-FR" sz="2200" dirty="0"/>
              <a:t> 6 =</a:t>
            </a:r>
            <a:r>
              <a:rPr lang="fr-FR" sz="2200" dirty="0">
                <a:solidFill>
                  <a:srgbClr val="00B050"/>
                </a:solidFill>
              </a:rPr>
              <a:t> </a:t>
            </a:r>
            <a:r>
              <a:rPr lang="fr-FR" sz="2200" b="1" dirty="0">
                <a:solidFill>
                  <a:srgbClr val="FF0000"/>
                </a:solidFill>
              </a:rPr>
              <a:t>1</a:t>
            </a:r>
            <a:r>
              <a:rPr lang="fr-FR" sz="2200" b="1" dirty="0">
                <a:solidFill>
                  <a:srgbClr val="00B050"/>
                </a:solidFill>
              </a:rPr>
              <a:t>001</a:t>
            </a:r>
            <a:r>
              <a:rPr lang="fr-FR" sz="2200" dirty="0">
                <a:solidFill>
                  <a:srgbClr val="00B050"/>
                </a:solidFill>
              </a:rPr>
              <a:t> </a:t>
            </a:r>
            <a:r>
              <a:rPr lang="fr-FR" sz="2200" dirty="0"/>
              <a:t>+ 1 = </a:t>
            </a:r>
            <a:r>
              <a:rPr lang="fr-FR" sz="2200" b="1" dirty="0">
                <a:solidFill>
                  <a:srgbClr val="FF0000"/>
                </a:solidFill>
              </a:rPr>
              <a:t>1010</a:t>
            </a:r>
            <a:r>
              <a:rPr lang="fr-FR" sz="2200" dirty="0"/>
              <a:t>    (sur 4 bits)</a:t>
            </a:r>
          </a:p>
          <a:p>
            <a:r>
              <a:rPr lang="fr-FR" sz="2200" b="1" dirty="0">
                <a:solidFill>
                  <a:srgbClr val="00B050"/>
                </a:solidFill>
              </a:rPr>
              <a:t>Avantages</a:t>
            </a:r>
          </a:p>
          <a:p>
            <a:pPr lvl="1">
              <a:buFont typeface="Wingdings" pitchFamily="2" charset="2"/>
              <a:buChar char="ü"/>
            </a:pPr>
            <a:r>
              <a:rPr lang="fr-FR" sz="2200" dirty="0"/>
              <a:t>Une seule représentation du zéro;</a:t>
            </a:r>
          </a:p>
          <a:p>
            <a:pPr lvl="1">
              <a:buFont typeface="Wingdings" pitchFamily="2" charset="2"/>
              <a:buChar char="ü"/>
            </a:pPr>
            <a:r>
              <a:rPr lang="fr-FR" sz="2200" dirty="0"/>
              <a:t>La soustraction se réduit à l'addition de son complément;</a:t>
            </a:r>
          </a:p>
          <a:p>
            <a:pPr lvl="1">
              <a:buFont typeface="Wingdings" pitchFamily="2" charset="2"/>
              <a:buChar char="ü"/>
            </a:pPr>
            <a:r>
              <a:rPr lang="fr-FR" sz="2200" dirty="0"/>
              <a:t>Pas de report du bit de retenue pour l'addition.</a:t>
            </a:r>
          </a:p>
          <a:p>
            <a:r>
              <a:rPr lang="fr-FR" sz="2200" b="1" dirty="0">
                <a:solidFill>
                  <a:srgbClr val="C00000"/>
                </a:solidFill>
              </a:rPr>
              <a:t>Inconvénient</a:t>
            </a:r>
          </a:p>
          <a:p>
            <a:pPr lvl="1">
              <a:buFont typeface="Wingdings" pitchFamily="2" charset="2"/>
              <a:buChar char="ü"/>
            </a:pPr>
            <a:r>
              <a:rPr lang="fr-FR" sz="2200" dirty="0"/>
              <a:t>Dissymétrie : plus de négatifs que de positifs.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septembre 2019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 1CP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947A-FF5B-4F6F-AACC-8B6D5F24824E}" type="slidenum">
              <a:rPr lang="fr-FR" smtClean="0"/>
              <a:pPr/>
              <a:t>41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sz="2800" b="1" dirty="0"/>
              <a:t>Exemple : soustraction de nombres sur 4 bits</a:t>
            </a:r>
          </a:p>
          <a:p>
            <a:r>
              <a:rPr lang="fr-FR" sz="2400" b="1" dirty="0">
                <a:solidFill>
                  <a:srgbClr val="0070C0"/>
                </a:solidFill>
              </a:rPr>
              <a:t>Décimal</a:t>
            </a:r>
            <a:r>
              <a:rPr lang="fr-FR" sz="2400" dirty="0">
                <a:solidFill>
                  <a:srgbClr val="0070C0"/>
                </a:solidFill>
              </a:rPr>
              <a:t>   </a:t>
            </a:r>
            <a:r>
              <a:rPr lang="fr-FR" sz="2400" dirty="0"/>
              <a:t> </a:t>
            </a:r>
            <a:r>
              <a:rPr lang="fr-FR" sz="2400" b="1" dirty="0">
                <a:solidFill>
                  <a:schemeClr val="tx2"/>
                </a:solidFill>
              </a:rPr>
              <a:t>S+VA</a:t>
            </a:r>
            <a:r>
              <a:rPr lang="fr-FR" sz="2400" dirty="0"/>
              <a:t>             </a:t>
            </a:r>
            <a:r>
              <a:rPr lang="fr-FR" sz="2400" b="1" dirty="0">
                <a:solidFill>
                  <a:srgbClr val="00B050"/>
                </a:solidFill>
              </a:rPr>
              <a:t>C à 1              </a:t>
            </a:r>
            <a:r>
              <a:rPr lang="fr-FR" sz="2400" b="1" dirty="0">
                <a:solidFill>
                  <a:srgbClr val="FF0000"/>
                </a:solidFill>
              </a:rPr>
              <a:t>C à 2</a:t>
            </a:r>
          </a:p>
          <a:p>
            <a:pPr>
              <a:buNone/>
            </a:pPr>
            <a:r>
              <a:rPr lang="fr-FR" sz="2400" dirty="0"/>
              <a:t>         </a:t>
            </a:r>
            <a:r>
              <a:rPr lang="fr-FR" sz="2400" b="1" dirty="0">
                <a:solidFill>
                  <a:srgbClr val="0070C0"/>
                </a:solidFill>
              </a:rPr>
              <a:t>+7</a:t>
            </a:r>
            <a:r>
              <a:rPr lang="fr-FR" sz="2400" dirty="0">
                <a:solidFill>
                  <a:srgbClr val="0070C0"/>
                </a:solidFill>
              </a:rPr>
              <a:t>           </a:t>
            </a:r>
            <a:r>
              <a:rPr lang="fr-FR" sz="2400" dirty="0">
                <a:solidFill>
                  <a:schemeClr val="tx2"/>
                </a:solidFill>
              </a:rPr>
              <a:t>0111</a:t>
            </a:r>
            <a:r>
              <a:rPr lang="fr-FR" sz="2400" dirty="0"/>
              <a:t>              </a:t>
            </a:r>
            <a:r>
              <a:rPr lang="fr-FR" sz="2400" dirty="0" err="1">
                <a:solidFill>
                  <a:srgbClr val="00B050"/>
                </a:solidFill>
              </a:rPr>
              <a:t>0111</a:t>
            </a:r>
            <a:r>
              <a:rPr lang="fr-FR" sz="2400" dirty="0"/>
              <a:t>            </a:t>
            </a:r>
            <a:r>
              <a:rPr lang="fr-FR" sz="2400" dirty="0" err="1">
                <a:solidFill>
                  <a:srgbClr val="FF0000"/>
                </a:solidFill>
              </a:rPr>
              <a:t>0111</a:t>
            </a:r>
            <a:endParaRPr lang="fr-FR" sz="24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fr-FR" sz="2400" dirty="0"/>
              <a:t>	     </a:t>
            </a:r>
            <a:r>
              <a:rPr lang="fr-FR" sz="2400" b="1" dirty="0">
                <a:solidFill>
                  <a:srgbClr val="0070C0"/>
                </a:solidFill>
              </a:rPr>
              <a:t>-6</a:t>
            </a:r>
            <a:r>
              <a:rPr lang="fr-FR" sz="2400" dirty="0">
                <a:solidFill>
                  <a:srgbClr val="0070C0"/>
                </a:solidFill>
              </a:rPr>
              <a:t>     </a:t>
            </a:r>
            <a:r>
              <a:rPr lang="fr-FR" sz="2400" dirty="0">
                <a:solidFill>
                  <a:schemeClr val="tx2"/>
                </a:solidFill>
              </a:rPr>
              <a:t>+   1110          </a:t>
            </a:r>
            <a:r>
              <a:rPr lang="fr-FR" sz="2400" dirty="0">
                <a:solidFill>
                  <a:srgbClr val="00B050"/>
                </a:solidFill>
              </a:rPr>
              <a:t>+ 1001         </a:t>
            </a:r>
            <a:r>
              <a:rPr lang="fr-FR" sz="2400" dirty="0">
                <a:solidFill>
                  <a:srgbClr val="FF0000"/>
                </a:solidFill>
              </a:rPr>
              <a:t>+  1010</a:t>
            </a:r>
            <a:endParaRPr lang="fr-FR" sz="2400" dirty="0"/>
          </a:p>
          <a:p>
            <a:pPr>
              <a:buNone/>
            </a:pPr>
            <a:r>
              <a:rPr lang="fr-FR" sz="2400" dirty="0"/>
              <a:t>	</a:t>
            </a:r>
            <a:r>
              <a:rPr lang="fr-FR" sz="2400" dirty="0">
                <a:solidFill>
                  <a:srgbClr val="0070C0"/>
                </a:solidFill>
              </a:rPr>
              <a:t>    </a:t>
            </a:r>
            <a:r>
              <a:rPr lang="fr-FR" sz="2400" b="1" dirty="0">
                <a:solidFill>
                  <a:srgbClr val="0070C0"/>
                </a:solidFill>
              </a:rPr>
              <a:t>+1</a:t>
            </a:r>
            <a:r>
              <a:rPr lang="fr-FR" sz="2400" dirty="0"/>
              <a:t>          </a:t>
            </a:r>
            <a:r>
              <a:rPr lang="fr-FR" sz="2400" dirty="0">
                <a:solidFill>
                  <a:schemeClr val="tx2"/>
                </a:solidFill>
              </a:rPr>
              <a:t> ?101           </a:t>
            </a:r>
            <a:r>
              <a:rPr lang="fr-FR" sz="2400" dirty="0">
                <a:solidFill>
                  <a:srgbClr val="FF0000"/>
                </a:solidFill>
              </a:rPr>
              <a:t>1</a:t>
            </a:r>
            <a:r>
              <a:rPr lang="fr-FR" sz="2400" dirty="0">
                <a:solidFill>
                  <a:srgbClr val="00B050"/>
                </a:solidFill>
              </a:rPr>
              <a:t>0000</a:t>
            </a:r>
            <a:r>
              <a:rPr lang="fr-FR" sz="2400" dirty="0"/>
              <a:t>           </a:t>
            </a:r>
            <a:r>
              <a:rPr lang="fr-FR" sz="2400" dirty="0">
                <a:solidFill>
                  <a:srgbClr val="FF0000"/>
                </a:solidFill>
              </a:rPr>
              <a:t>10001</a:t>
            </a:r>
          </a:p>
          <a:p>
            <a:pPr>
              <a:buNone/>
            </a:pPr>
            <a:r>
              <a:rPr lang="fr-FR" sz="2400" dirty="0"/>
              <a:t>				   </a:t>
            </a:r>
            <a:r>
              <a:rPr lang="fr-FR" sz="2400" dirty="0">
                <a:solidFill>
                  <a:srgbClr val="FF0000"/>
                </a:solidFill>
              </a:rPr>
              <a:t>+</a:t>
            </a:r>
            <a:r>
              <a:rPr lang="fr-FR" sz="2400" dirty="0"/>
              <a:t>         </a:t>
            </a:r>
            <a:r>
              <a:rPr lang="fr-FR" sz="2400" dirty="0">
                <a:solidFill>
                  <a:srgbClr val="FF0000"/>
                </a:solidFill>
              </a:rPr>
              <a:t>1</a:t>
            </a:r>
          </a:p>
          <a:p>
            <a:pPr>
              <a:buNone/>
            </a:pPr>
            <a:r>
              <a:rPr lang="fr-FR" sz="2400" dirty="0"/>
              <a:t>				       </a:t>
            </a:r>
            <a:r>
              <a:rPr lang="fr-FR" sz="2400" dirty="0">
                <a:solidFill>
                  <a:srgbClr val="00B050"/>
                </a:solidFill>
              </a:rPr>
              <a:t>0001</a:t>
            </a:r>
            <a:r>
              <a:rPr lang="fr-FR" sz="2400" dirty="0"/>
              <a:t>            </a:t>
            </a:r>
            <a:r>
              <a:rPr lang="fr-FR" sz="2400" dirty="0" err="1">
                <a:solidFill>
                  <a:srgbClr val="FF0000"/>
                </a:solidFill>
              </a:rPr>
              <a:t>0001</a:t>
            </a:r>
            <a:endParaRPr lang="fr-FR" sz="24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fr-FR" sz="2400" dirty="0"/>
              <a:t>				</a:t>
            </a:r>
            <a:endParaRPr lang="fr-FR" sz="2400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fr-FR" sz="2400" dirty="0"/>
              <a:t>			</a:t>
            </a:r>
            <a:r>
              <a:rPr lang="fr-FR" sz="2400" dirty="0">
                <a:solidFill>
                  <a:schemeClr val="tx2"/>
                </a:solidFill>
              </a:rPr>
              <a:t> (a)  </a:t>
            </a:r>
            <a:r>
              <a:rPr lang="fr-FR" sz="2400" dirty="0"/>
              <a:t>	           </a:t>
            </a:r>
            <a:r>
              <a:rPr lang="fr-FR" sz="2400" dirty="0">
                <a:solidFill>
                  <a:srgbClr val="00B050"/>
                </a:solidFill>
              </a:rPr>
              <a:t>(b)</a:t>
            </a:r>
            <a:r>
              <a:rPr lang="fr-FR" sz="2400" dirty="0"/>
              <a:t>	     </a:t>
            </a:r>
            <a:r>
              <a:rPr lang="fr-FR" sz="2400" dirty="0">
                <a:solidFill>
                  <a:srgbClr val="FF0000"/>
                </a:solidFill>
              </a:rPr>
              <a:t>(c)</a:t>
            </a:r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>
                <a:solidFill>
                  <a:srgbClr val="FF0000"/>
                </a:solidFill>
              </a:rPr>
              <a:t>B. Représentation des informations</a:t>
            </a:r>
            <a:endParaRPr lang="fr-FR" sz="4000" dirty="0">
              <a:solidFill>
                <a:srgbClr val="FF0000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septembre 2019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 1CP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947A-FF5B-4F6F-AACC-8B6D5F24824E}" type="slidenum">
              <a:rPr lang="fr-FR" smtClean="0"/>
              <a:pPr/>
              <a:t>42</a:t>
            </a:fld>
            <a:endParaRPr lang="fr-FR"/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3643306" y="3786190"/>
            <a:ext cx="646932" cy="645222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1928794" y="3429000"/>
            <a:ext cx="104411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5000628" y="3429000"/>
            <a:ext cx="104411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3428992" y="3429000"/>
            <a:ext cx="1044116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1142976" y="3429000"/>
            <a:ext cx="428628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>
                <a:solidFill>
                  <a:srgbClr val="FF0000"/>
                </a:solidFill>
              </a:rPr>
              <a:t>B. Représentation des informations</a:t>
            </a:r>
            <a:endParaRPr lang="fr-FR" sz="4000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>
                <a:solidFill>
                  <a:schemeClr val="tx2"/>
                </a:solidFill>
              </a:rPr>
              <a:t>(a) est la plus facile à lire, par contre l’opération est précédée par le traitement du bit de signe;</a:t>
            </a:r>
          </a:p>
          <a:p>
            <a:endParaRPr lang="fr-FR" sz="2400" dirty="0"/>
          </a:p>
          <a:p>
            <a:r>
              <a:rPr lang="fr-FR" sz="2400" dirty="0">
                <a:solidFill>
                  <a:srgbClr val="00B050"/>
                </a:solidFill>
              </a:rPr>
              <a:t>(b) on effectue l'addition du complément, y compris le bit de signe, avec report de la retenue ;</a:t>
            </a:r>
          </a:p>
          <a:p>
            <a:endParaRPr lang="fr-FR" sz="2400" dirty="0"/>
          </a:p>
          <a:p>
            <a:r>
              <a:rPr lang="fr-FR" sz="2400" dirty="0">
                <a:solidFill>
                  <a:srgbClr val="FF0000"/>
                </a:solidFill>
              </a:rPr>
              <a:t>(c) on effectue une addition, y compris le bit de signe, mais sans report de la retenue.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septembre 2019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 1CP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947A-FF5B-4F6F-AACC-8B6D5F24824E}" type="slidenum">
              <a:rPr lang="fr-FR" smtClean="0"/>
              <a:pPr/>
              <a:t>43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>
                <a:solidFill>
                  <a:srgbClr val="FF0000"/>
                </a:solidFill>
              </a:rPr>
              <a:t>B. Représentation des informations</a:t>
            </a:r>
            <a:endParaRPr lang="fr-FR" sz="4000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sz="2800" b="1" dirty="0"/>
              <a:t>Intervalle de représentation des entiers N (sur n bits) :</a:t>
            </a:r>
          </a:p>
          <a:p>
            <a:pPr>
              <a:buNone/>
            </a:pPr>
            <a:endParaRPr lang="fr-FR" sz="2800" b="1" dirty="0"/>
          </a:p>
          <a:p>
            <a:r>
              <a:rPr lang="fr-FR" sz="2800" b="1" dirty="0">
                <a:solidFill>
                  <a:schemeClr val="tx2"/>
                </a:solidFill>
              </a:rPr>
              <a:t>S + VA  </a:t>
            </a:r>
            <a:r>
              <a:rPr lang="fr-FR" sz="2800" b="1" dirty="0"/>
              <a:t>:     </a:t>
            </a:r>
            <a:r>
              <a:rPr lang="fr-FR" sz="2800" b="1" dirty="0">
                <a:solidFill>
                  <a:schemeClr val="tx2"/>
                </a:solidFill>
              </a:rPr>
              <a:t>- ( 2</a:t>
            </a:r>
            <a:r>
              <a:rPr lang="fr-FR" sz="2800" b="1" baseline="30000" dirty="0">
                <a:solidFill>
                  <a:schemeClr val="tx2"/>
                </a:solidFill>
              </a:rPr>
              <a:t>n-1</a:t>
            </a:r>
            <a:r>
              <a:rPr lang="fr-FR" sz="2800" b="1" dirty="0">
                <a:solidFill>
                  <a:schemeClr val="tx2"/>
                </a:solidFill>
              </a:rPr>
              <a:t>–1) ≤ N ≤ + (2</a:t>
            </a:r>
            <a:r>
              <a:rPr lang="fr-FR" sz="2800" b="1" baseline="30000" dirty="0">
                <a:solidFill>
                  <a:schemeClr val="tx2"/>
                </a:solidFill>
              </a:rPr>
              <a:t>n-1</a:t>
            </a:r>
            <a:r>
              <a:rPr lang="fr-FR" sz="2800" b="1" dirty="0">
                <a:solidFill>
                  <a:schemeClr val="tx2"/>
                </a:solidFill>
              </a:rPr>
              <a:t> – 1) </a:t>
            </a:r>
          </a:p>
          <a:p>
            <a:endParaRPr lang="fr-FR" sz="2800" dirty="0"/>
          </a:p>
          <a:p>
            <a:r>
              <a:rPr lang="fr-FR" sz="2800" b="1" dirty="0">
                <a:solidFill>
                  <a:srgbClr val="00B050"/>
                </a:solidFill>
              </a:rPr>
              <a:t>C à 1 (CR):    - (2</a:t>
            </a:r>
            <a:r>
              <a:rPr lang="fr-FR" sz="2800" b="1" baseline="30000" dirty="0">
                <a:solidFill>
                  <a:srgbClr val="00B050"/>
                </a:solidFill>
              </a:rPr>
              <a:t>n-1</a:t>
            </a:r>
            <a:r>
              <a:rPr lang="fr-FR" sz="2800" b="1" dirty="0">
                <a:solidFill>
                  <a:srgbClr val="00B050"/>
                </a:solidFill>
              </a:rPr>
              <a:t> – 1) ≤ N ≤ + (2</a:t>
            </a:r>
            <a:r>
              <a:rPr lang="fr-FR" sz="2800" b="1" baseline="30000" dirty="0">
                <a:solidFill>
                  <a:srgbClr val="00B050"/>
                </a:solidFill>
              </a:rPr>
              <a:t>n-1</a:t>
            </a:r>
            <a:r>
              <a:rPr lang="fr-FR" sz="2800" b="1" dirty="0">
                <a:solidFill>
                  <a:srgbClr val="00B050"/>
                </a:solidFill>
              </a:rPr>
              <a:t> – 1) </a:t>
            </a:r>
          </a:p>
          <a:p>
            <a:endParaRPr lang="fr-FR" sz="2800" b="1" dirty="0"/>
          </a:p>
          <a:p>
            <a:r>
              <a:rPr lang="fr-FR" sz="2800" b="1" dirty="0">
                <a:solidFill>
                  <a:srgbClr val="FF0000"/>
                </a:solidFill>
              </a:rPr>
              <a:t>C à 2 (CV):    -2</a:t>
            </a:r>
            <a:r>
              <a:rPr lang="fr-FR" sz="2800" b="1" baseline="30000" dirty="0">
                <a:solidFill>
                  <a:srgbClr val="FF0000"/>
                </a:solidFill>
              </a:rPr>
              <a:t>n-1</a:t>
            </a:r>
            <a:r>
              <a:rPr lang="fr-FR" sz="2800" b="1" dirty="0">
                <a:solidFill>
                  <a:srgbClr val="FF0000"/>
                </a:solidFill>
              </a:rPr>
              <a:t>  ≤ N ≤ + (2</a:t>
            </a:r>
            <a:r>
              <a:rPr lang="fr-FR" sz="2800" b="1" baseline="30000" dirty="0">
                <a:solidFill>
                  <a:srgbClr val="FF0000"/>
                </a:solidFill>
              </a:rPr>
              <a:t>n-1</a:t>
            </a:r>
            <a:r>
              <a:rPr lang="fr-FR" sz="2800" b="1" dirty="0">
                <a:solidFill>
                  <a:srgbClr val="FF0000"/>
                </a:solidFill>
              </a:rPr>
              <a:t> – 1) </a:t>
            </a:r>
          </a:p>
          <a:p>
            <a:endParaRPr lang="fr-FR" sz="2800" b="1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septembre 2019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 1CP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947A-FF5B-4F6F-AACC-8B6D5F24824E}" type="slidenum">
              <a:rPr lang="fr-FR" smtClean="0"/>
              <a:pPr/>
              <a:t>44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8620"/>
            <a:ext cx="8229600" cy="1143000"/>
          </a:xfrm>
        </p:spPr>
        <p:txBody>
          <a:bodyPr>
            <a:normAutofit/>
          </a:bodyPr>
          <a:lstStyle/>
          <a:p>
            <a:r>
              <a:rPr lang="fr-FR" sz="4000" b="1" dirty="0">
                <a:solidFill>
                  <a:srgbClr val="FF0000"/>
                </a:solidFill>
              </a:rPr>
              <a:t>B. Représentation des informations</a:t>
            </a:r>
            <a:endParaRPr lang="fr-FR" sz="4000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60748"/>
            <a:ext cx="8229600" cy="5076564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fr-FR" sz="9600" b="1" dirty="0"/>
              <a:t>Opérations arithmétiques avec les nombres signés en </a:t>
            </a:r>
            <a:r>
              <a:rPr lang="fr-FR" sz="9600" b="1" dirty="0">
                <a:solidFill>
                  <a:srgbClr val="FF0000"/>
                </a:solidFill>
              </a:rPr>
              <a:t>complément à 2 </a:t>
            </a:r>
            <a:r>
              <a:rPr lang="fr-FR" sz="9600" dirty="0"/>
              <a:t>(1/4)</a:t>
            </a:r>
          </a:p>
          <a:p>
            <a:pPr marL="514350" indent="-514350">
              <a:buFont typeface="+mj-lt"/>
              <a:buAutoNum type="alphaLcParenR"/>
            </a:pPr>
            <a:r>
              <a:rPr lang="fr-FR" sz="8800" b="1" dirty="0"/>
              <a:t>Addition</a:t>
            </a:r>
          </a:p>
          <a:p>
            <a:pPr>
              <a:buNone/>
            </a:pPr>
            <a:r>
              <a:rPr lang="fr-FR" sz="7600" b="1" i="1" dirty="0">
                <a:solidFill>
                  <a:srgbClr val="002060"/>
                </a:solidFill>
              </a:rPr>
              <a:t>	Quatre cas sont possibles </a:t>
            </a:r>
            <a:r>
              <a:rPr lang="fr-FR" sz="7600" i="1" dirty="0">
                <a:solidFill>
                  <a:srgbClr val="002060"/>
                </a:solidFill>
              </a:rPr>
              <a:t>: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fr-FR" sz="7600" b="1" i="1" dirty="0">
                <a:solidFill>
                  <a:srgbClr val="C00000"/>
                </a:solidFill>
              </a:rPr>
              <a:t>1.</a:t>
            </a:r>
            <a:r>
              <a:rPr lang="fr-FR" sz="7600" b="1" i="1" dirty="0"/>
              <a:t>  </a:t>
            </a:r>
            <a:r>
              <a:rPr lang="fr-FR" sz="7600" i="1" dirty="0">
                <a:solidFill>
                  <a:srgbClr val="00B050"/>
                </a:solidFill>
              </a:rPr>
              <a:t>Les deux nombres sont positifs </a:t>
            </a:r>
            <a:r>
              <a:rPr lang="fr-FR" sz="7600" dirty="0"/>
              <a:t>: addition binaire classique.</a:t>
            </a:r>
          </a:p>
          <a:p>
            <a:pPr marL="457200" lvl="1" indent="0">
              <a:buNone/>
            </a:pPr>
            <a:r>
              <a:rPr lang="fr-FR" sz="7600" b="1" i="1" dirty="0">
                <a:solidFill>
                  <a:srgbClr val="C00000"/>
                </a:solidFill>
              </a:rPr>
              <a:t>2. </a:t>
            </a:r>
            <a:r>
              <a:rPr lang="fr-FR" sz="7600" i="1" dirty="0">
                <a:solidFill>
                  <a:srgbClr val="00B050"/>
                </a:solidFill>
              </a:rPr>
              <a:t>La valeur absolue du nombre positif est plus </a:t>
            </a:r>
            <a:r>
              <a:rPr lang="fr-FR" sz="7600" b="1" i="1" dirty="0">
                <a:solidFill>
                  <a:srgbClr val="00B050"/>
                </a:solidFill>
              </a:rPr>
              <a:t>grande </a:t>
            </a:r>
            <a:r>
              <a:rPr lang="fr-FR" sz="7600" i="1" dirty="0">
                <a:solidFill>
                  <a:srgbClr val="00B050"/>
                </a:solidFill>
              </a:rPr>
              <a:t>que celle du nombre </a:t>
            </a:r>
            <a:r>
              <a:rPr lang="fr-FR" sz="7600" b="1" i="1" dirty="0">
                <a:solidFill>
                  <a:srgbClr val="00B050"/>
                </a:solidFill>
              </a:rPr>
              <a:t>négatif </a:t>
            </a:r>
            <a:r>
              <a:rPr lang="fr-FR" sz="7600" dirty="0"/>
              <a:t>:</a:t>
            </a:r>
          </a:p>
          <a:p>
            <a:pPr>
              <a:buNone/>
            </a:pPr>
            <a:r>
              <a:rPr lang="fr-FR" sz="7600" dirty="0"/>
              <a:t>		Addition binaire classique et on '</a:t>
            </a:r>
            <a:r>
              <a:rPr lang="fr-FR" sz="7600" dirty="0">
                <a:solidFill>
                  <a:srgbClr val="00B0F0"/>
                </a:solidFill>
              </a:rPr>
              <a:t>oublie</a:t>
            </a:r>
            <a:r>
              <a:rPr lang="fr-FR" sz="7600" dirty="0"/>
              <a:t>' la dernière retenue (à gauche).</a:t>
            </a:r>
          </a:p>
          <a:p>
            <a:pPr>
              <a:spcAft>
                <a:spcPts val="600"/>
              </a:spcAft>
              <a:buNone/>
            </a:pPr>
            <a:r>
              <a:rPr lang="fr-FR" sz="7600" dirty="0"/>
              <a:t>	 	La somme est positive.</a:t>
            </a:r>
          </a:p>
          <a:p>
            <a:pPr marL="457200" lvl="1" indent="0">
              <a:buNone/>
            </a:pPr>
            <a:r>
              <a:rPr lang="fr-FR" sz="7600" b="1" i="1" dirty="0">
                <a:solidFill>
                  <a:srgbClr val="C00000"/>
                </a:solidFill>
              </a:rPr>
              <a:t>3.</a:t>
            </a:r>
            <a:r>
              <a:rPr lang="fr-FR" sz="7600" i="1" dirty="0"/>
              <a:t>  </a:t>
            </a:r>
            <a:r>
              <a:rPr lang="fr-FR" sz="7600" i="1" dirty="0">
                <a:solidFill>
                  <a:srgbClr val="00B050"/>
                </a:solidFill>
              </a:rPr>
              <a:t>La valeur absolue du nombre négatif est plus </a:t>
            </a:r>
            <a:r>
              <a:rPr lang="fr-FR" sz="7600" b="1" i="1" dirty="0">
                <a:solidFill>
                  <a:srgbClr val="00B050"/>
                </a:solidFill>
              </a:rPr>
              <a:t>grande</a:t>
            </a:r>
            <a:r>
              <a:rPr lang="fr-FR" sz="7600" i="1" dirty="0">
                <a:solidFill>
                  <a:srgbClr val="00B050"/>
                </a:solidFill>
              </a:rPr>
              <a:t> que celle du nombre </a:t>
            </a:r>
            <a:r>
              <a:rPr lang="fr-FR" sz="7600" b="1" i="1" dirty="0">
                <a:solidFill>
                  <a:srgbClr val="00B050"/>
                </a:solidFill>
              </a:rPr>
              <a:t>positif</a:t>
            </a:r>
            <a:r>
              <a:rPr lang="fr-FR" sz="7600" b="1" i="1" dirty="0"/>
              <a:t> </a:t>
            </a:r>
            <a:r>
              <a:rPr lang="fr-FR" sz="7600" dirty="0"/>
              <a:t>:</a:t>
            </a:r>
          </a:p>
          <a:p>
            <a:pPr>
              <a:buNone/>
            </a:pPr>
            <a:r>
              <a:rPr lang="fr-FR" sz="7600" dirty="0"/>
              <a:t>		Addition binaire classique, la somme est négative et représentée</a:t>
            </a:r>
          </a:p>
          <a:p>
            <a:pPr>
              <a:spcAft>
                <a:spcPts val="600"/>
              </a:spcAft>
              <a:buNone/>
            </a:pPr>
            <a:r>
              <a:rPr lang="fr-FR" sz="7600" dirty="0"/>
              <a:t>		directement dans le système complément a 2.</a:t>
            </a:r>
          </a:p>
          <a:p>
            <a:pPr marL="457200" lvl="1" indent="0">
              <a:buNone/>
            </a:pPr>
            <a:r>
              <a:rPr lang="fr-FR" sz="7600" b="1" i="1" dirty="0">
                <a:solidFill>
                  <a:srgbClr val="C00000"/>
                </a:solidFill>
              </a:rPr>
              <a:t>4.</a:t>
            </a:r>
            <a:r>
              <a:rPr lang="fr-FR" sz="7600" i="1" dirty="0"/>
              <a:t>  </a:t>
            </a:r>
            <a:r>
              <a:rPr lang="fr-FR" sz="7600" i="1" dirty="0">
                <a:solidFill>
                  <a:srgbClr val="00B050"/>
                </a:solidFill>
              </a:rPr>
              <a:t>Les deux nombres sont négatifs </a:t>
            </a:r>
            <a:r>
              <a:rPr lang="fr-FR" sz="7600" dirty="0">
                <a:solidFill>
                  <a:srgbClr val="00B050"/>
                </a:solidFill>
              </a:rPr>
              <a:t>: </a:t>
            </a:r>
          </a:p>
          <a:p>
            <a:pPr>
              <a:buNone/>
            </a:pPr>
            <a:r>
              <a:rPr lang="fr-FR" sz="7600" dirty="0"/>
              <a:t>		Addition binaire classique et on ‘ </a:t>
            </a:r>
            <a:r>
              <a:rPr lang="fr-FR" sz="7600" dirty="0">
                <a:solidFill>
                  <a:srgbClr val="00B0F0"/>
                </a:solidFill>
              </a:rPr>
              <a:t>oublie</a:t>
            </a:r>
            <a:r>
              <a:rPr lang="fr-FR" sz="7600" dirty="0"/>
              <a:t> ‘ la dernière retenue (à gauche) 	la plus à gauche. La somme est négative.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septembre 2019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 1CP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947A-FF5B-4F6F-AACC-8B6D5F24824E}" type="slidenum">
              <a:rPr lang="fr-FR" smtClean="0"/>
              <a:pPr/>
              <a:t>45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>
                <a:solidFill>
                  <a:srgbClr val="FF0000"/>
                </a:solidFill>
              </a:rPr>
              <a:t>B. Représentation des informations</a:t>
            </a:r>
            <a:endParaRPr lang="fr-FR" sz="4000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71939"/>
          </a:xfrm>
        </p:spPr>
        <p:txBody>
          <a:bodyPr/>
          <a:lstStyle/>
          <a:p>
            <a:pPr>
              <a:buNone/>
            </a:pPr>
            <a:r>
              <a:rPr lang="fr-FR" sz="2800" b="1" dirty="0"/>
              <a:t>	</a:t>
            </a:r>
            <a:r>
              <a:rPr lang="fr-FR" sz="2400" b="1" dirty="0">
                <a:solidFill>
                  <a:srgbClr val="C00000"/>
                </a:solidFill>
              </a:rPr>
              <a:t>Exemples : </a:t>
            </a:r>
            <a:r>
              <a:rPr lang="fr-FR" sz="2400" b="1" dirty="0"/>
              <a:t>Nombres sont représentés sur 5 bits </a:t>
            </a:r>
          </a:p>
          <a:p>
            <a:pPr>
              <a:buNone/>
            </a:pPr>
            <a:endParaRPr lang="fr-FR" sz="1800" b="1" dirty="0"/>
          </a:p>
          <a:p>
            <a:r>
              <a:rPr lang="fr-FR" sz="2200" b="1" i="1" dirty="0">
                <a:solidFill>
                  <a:srgbClr val="002060"/>
                </a:solidFill>
              </a:rPr>
              <a:t>Cas 1</a:t>
            </a:r>
            <a:r>
              <a:rPr lang="fr-FR" sz="2200" i="1" dirty="0"/>
              <a:t> </a:t>
            </a:r>
            <a:r>
              <a:rPr lang="fr-FR" sz="2200" dirty="0"/>
              <a:t>:  +7 + 5:  (00111) + (00101) = ( 01100)   soit </a:t>
            </a:r>
            <a:r>
              <a:rPr lang="fr-FR" sz="2200" dirty="0">
                <a:solidFill>
                  <a:srgbClr val="C00000"/>
                </a:solidFill>
              </a:rPr>
              <a:t>+12</a:t>
            </a:r>
          </a:p>
          <a:p>
            <a:endParaRPr lang="fr-FR" sz="2200" dirty="0">
              <a:solidFill>
                <a:srgbClr val="C00000"/>
              </a:solidFill>
            </a:endParaRPr>
          </a:p>
          <a:p>
            <a:r>
              <a:rPr lang="fr-FR" sz="2200" b="1" i="1" dirty="0">
                <a:solidFill>
                  <a:srgbClr val="002060"/>
                </a:solidFill>
              </a:rPr>
              <a:t>Cas 2</a:t>
            </a:r>
            <a:r>
              <a:rPr lang="fr-FR" sz="2200" b="1" i="1" dirty="0"/>
              <a:t> </a:t>
            </a:r>
            <a:r>
              <a:rPr lang="fr-FR" sz="2200" dirty="0"/>
              <a:t>:  +7 + (-5):  (00111) + (11011) = 1  ( 00010)   soit </a:t>
            </a:r>
            <a:r>
              <a:rPr lang="fr-FR" sz="2200" dirty="0">
                <a:solidFill>
                  <a:srgbClr val="C00000"/>
                </a:solidFill>
              </a:rPr>
              <a:t>+2</a:t>
            </a:r>
          </a:p>
          <a:p>
            <a:endParaRPr lang="fr-FR" sz="2200" dirty="0">
              <a:solidFill>
                <a:srgbClr val="C00000"/>
              </a:solidFill>
            </a:endParaRPr>
          </a:p>
          <a:p>
            <a:r>
              <a:rPr lang="fr-FR" sz="2200" b="1" i="1" dirty="0">
                <a:solidFill>
                  <a:srgbClr val="002060"/>
                </a:solidFill>
              </a:rPr>
              <a:t>Cas 3 </a:t>
            </a:r>
            <a:r>
              <a:rPr lang="fr-FR" sz="2200" dirty="0"/>
              <a:t>:  -7 + 5:  (11001) + (00101) = (11110) soit </a:t>
            </a:r>
            <a:r>
              <a:rPr lang="fr-FR" sz="2200" dirty="0">
                <a:solidFill>
                  <a:srgbClr val="C00000"/>
                </a:solidFill>
              </a:rPr>
              <a:t>-2</a:t>
            </a:r>
          </a:p>
          <a:p>
            <a:endParaRPr lang="fr-FR" sz="2200" dirty="0">
              <a:solidFill>
                <a:srgbClr val="C00000"/>
              </a:solidFill>
            </a:endParaRPr>
          </a:p>
          <a:p>
            <a:r>
              <a:rPr lang="fr-FR" sz="2200" b="1" i="1" dirty="0">
                <a:solidFill>
                  <a:srgbClr val="002060"/>
                </a:solidFill>
              </a:rPr>
              <a:t>Cas 4</a:t>
            </a:r>
            <a:r>
              <a:rPr lang="fr-FR" sz="2200" b="1" i="1" dirty="0"/>
              <a:t> </a:t>
            </a:r>
            <a:r>
              <a:rPr lang="fr-FR" sz="2200" dirty="0"/>
              <a:t>:  -7 +  (-5) : (11001) + (11011) = 1  (10100) soit </a:t>
            </a:r>
            <a:r>
              <a:rPr lang="fr-FR" sz="2200" dirty="0">
                <a:solidFill>
                  <a:srgbClr val="C00000"/>
                </a:solidFill>
              </a:rPr>
              <a:t>-12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septembre 2019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 1CP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947A-FF5B-4F6F-AACC-8B6D5F24824E}" type="slidenum">
              <a:rPr lang="fr-FR" smtClean="0"/>
              <a:pPr/>
              <a:t>46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>
                <a:solidFill>
                  <a:srgbClr val="FF0000"/>
                </a:solidFill>
              </a:rPr>
              <a:t>B. Représentation des informations</a:t>
            </a:r>
            <a:endParaRPr lang="fr-FR" sz="4000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41068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fr-FR" sz="2600" b="1" dirty="0"/>
              <a:t>Opérations arithmétiques avec les nombres signés en </a:t>
            </a:r>
            <a:r>
              <a:rPr lang="fr-FR" sz="2600" b="1" dirty="0">
                <a:solidFill>
                  <a:srgbClr val="FF0000"/>
                </a:solidFill>
              </a:rPr>
              <a:t>complément à 2 </a:t>
            </a:r>
            <a:r>
              <a:rPr lang="fr-FR" sz="2600" dirty="0"/>
              <a:t>(2/4)</a:t>
            </a:r>
          </a:p>
          <a:p>
            <a:pPr>
              <a:buFont typeface="Wingdings" pitchFamily="2" charset="2"/>
              <a:buChar char="Ø"/>
            </a:pPr>
            <a:endParaRPr lang="fr-FR" sz="1400" dirty="0"/>
          </a:p>
          <a:p>
            <a:pPr marL="457200" indent="-457200">
              <a:buAutoNum type="alphaLcParenR" startAt="2"/>
            </a:pPr>
            <a:r>
              <a:rPr lang="fr-FR" sz="2400" b="1" dirty="0"/>
              <a:t>Soustraction</a:t>
            </a:r>
          </a:p>
          <a:p>
            <a:pPr>
              <a:buNone/>
            </a:pPr>
            <a:r>
              <a:rPr lang="fr-FR" sz="2200" dirty="0"/>
              <a:t>	La soustraction est considérée comme un cas particulier de l'addition :</a:t>
            </a:r>
          </a:p>
          <a:p>
            <a:pPr>
              <a:buNone/>
            </a:pPr>
            <a:r>
              <a:rPr lang="fr-FR" sz="2200" dirty="0"/>
              <a:t> 		A </a:t>
            </a:r>
            <a:r>
              <a:rPr lang="fr-FR" sz="3600" dirty="0">
                <a:solidFill>
                  <a:srgbClr val="0070C0"/>
                </a:solidFill>
              </a:rPr>
              <a:t>-</a:t>
            </a:r>
            <a:r>
              <a:rPr lang="fr-FR" sz="2200" dirty="0"/>
              <a:t> B = A </a:t>
            </a:r>
            <a:r>
              <a:rPr lang="fr-FR" sz="3600" dirty="0">
                <a:solidFill>
                  <a:srgbClr val="0070C0"/>
                </a:solidFill>
              </a:rPr>
              <a:t>+</a:t>
            </a:r>
            <a:r>
              <a:rPr lang="fr-FR" sz="2200" dirty="0"/>
              <a:t> (-B)                           - A </a:t>
            </a:r>
            <a:r>
              <a:rPr lang="fr-FR" sz="3600" dirty="0">
                <a:solidFill>
                  <a:srgbClr val="0070C0"/>
                </a:solidFill>
              </a:rPr>
              <a:t>-</a:t>
            </a:r>
            <a:r>
              <a:rPr lang="fr-FR" sz="2200" dirty="0"/>
              <a:t> B = (-A) </a:t>
            </a:r>
            <a:r>
              <a:rPr lang="fr-FR" sz="3600" dirty="0">
                <a:solidFill>
                  <a:srgbClr val="0070C0"/>
                </a:solidFill>
              </a:rPr>
              <a:t>+</a:t>
            </a:r>
            <a:r>
              <a:rPr lang="fr-FR" sz="2200" dirty="0"/>
              <a:t> (-B)</a:t>
            </a:r>
          </a:p>
          <a:p>
            <a:pPr>
              <a:buNone/>
            </a:pPr>
            <a:r>
              <a:rPr lang="fr-FR" sz="2200" dirty="0"/>
              <a:t>		A </a:t>
            </a:r>
            <a:r>
              <a:rPr lang="fr-FR" sz="3600" dirty="0">
                <a:solidFill>
                  <a:srgbClr val="0070C0"/>
                </a:solidFill>
              </a:rPr>
              <a:t>-</a:t>
            </a:r>
            <a:r>
              <a:rPr lang="fr-FR" sz="2200" dirty="0"/>
              <a:t> B = A </a:t>
            </a:r>
            <a:r>
              <a:rPr lang="fr-FR" sz="3600" dirty="0">
                <a:solidFill>
                  <a:srgbClr val="0070C0"/>
                </a:solidFill>
              </a:rPr>
              <a:t>+</a:t>
            </a:r>
            <a:r>
              <a:rPr lang="fr-FR" sz="2200" dirty="0"/>
              <a:t> CV(B)                       - A </a:t>
            </a:r>
            <a:r>
              <a:rPr lang="fr-FR" sz="3600" dirty="0">
                <a:solidFill>
                  <a:srgbClr val="0070C0"/>
                </a:solidFill>
              </a:rPr>
              <a:t>-</a:t>
            </a:r>
            <a:r>
              <a:rPr lang="fr-FR" sz="2200" dirty="0"/>
              <a:t> B = CV(A) </a:t>
            </a:r>
            <a:r>
              <a:rPr lang="fr-FR" sz="3600" dirty="0">
                <a:solidFill>
                  <a:srgbClr val="0070C0"/>
                </a:solidFill>
              </a:rPr>
              <a:t>+</a:t>
            </a:r>
            <a:r>
              <a:rPr lang="fr-FR" sz="2200" dirty="0"/>
              <a:t> CV(B)</a:t>
            </a:r>
          </a:p>
          <a:p>
            <a:pPr>
              <a:buNone/>
            </a:pPr>
            <a:r>
              <a:rPr lang="fr-FR" sz="2200" dirty="0"/>
              <a:t>	On prend donc le système complément à deux pour représenter les nombres négatifs, et on effectue une addition.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septembre 2019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 1CP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947A-FF5B-4F6F-AACC-8B6D5F24824E}" type="slidenum">
              <a:rPr lang="fr-FR" smtClean="0"/>
              <a:pPr/>
              <a:t>47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>
                <a:solidFill>
                  <a:srgbClr val="FF0000"/>
                </a:solidFill>
              </a:rPr>
              <a:t>B. Représentation des informations</a:t>
            </a:r>
            <a:endParaRPr lang="fr-FR" sz="4000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600" b="1" dirty="0"/>
              <a:t>Opérations arithmétiques avec les nombres signés en </a:t>
            </a:r>
            <a:r>
              <a:rPr lang="fr-FR" sz="2600" b="1" dirty="0">
                <a:solidFill>
                  <a:srgbClr val="FF0000"/>
                </a:solidFill>
              </a:rPr>
              <a:t>complément à 2 </a:t>
            </a:r>
            <a:r>
              <a:rPr lang="fr-FR" sz="2600" dirty="0"/>
              <a:t>(3/4)</a:t>
            </a:r>
          </a:p>
          <a:p>
            <a:pPr>
              <a:buFont typeface="Wingdings" pitchFamily="2" charset="2"/>
              <a:buChar char="Ø"/>
            </a:pPr>
            <a:endParaRPr lang="fr-FR" sz="1800" dirty="0"/>
          </a:p>
          <a:p>
            <a:pPr marL="514350" indent="-514350">
              <a:buAutoNum type="alphaLcParenR" startAt="3"/>
            </a:pPr>
            <a:r>
              <a:rPr lang="fr-FR" sz="2400" b="1" dirty="0"/>
              <a:t>Multiplication</a:t>
            </a:r>
          </a:p>
          <a:p>
            <a:pPr>
              <a:buNone/>
            </a:pPr>
            <a:r>
              <a:rPr lang="fr-FR" dirty="0"/>
              <a:t>	</a:t>
            </a:r>
            <a:r>
              <a:rPr lang="fr-FR" sz="2200" dirty="0"/>
              <a:t>Les deux nombres doivent être représentés dans une forme sans complément (i.e., valeur absolue). On effectue la multiplication et on décide du signe du résultat :</a:t>
            </a:r>
          </a:p>
          <a:p>
            <a:pPr lvl="1">
              <a:buFont typeface="Wingdings" pitchFamily="2" charset="2"/>
              <a:buChar char="ü"/>
            </a:pPr>
            <a:r>
              <a:rPr lang="fr-FR" sz="2200" dirty="0"/>
              <a:t>Nombres sont de même signe : le résultat est positif.</a:t>
            </a:r>
          </a:p>
          <a:p>
            <a:pPr lvl="1">
              <a:buFont typeface="Wingdings" pitchFamily="2" charset="2"/>
              <a:buChar char="ü"/>
            </a:pPr>
            <a:r>
              <a:rPr lang="fr-FR" sz="2200" dirty="0"/>
              <a:t>Nombres sont de signe différent : le résultat est négatif, on le représente avec son complément à 2.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septembre 2019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 1CP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947A-FF5B-4F6F-AACC-8B6D5F24824E}" type="slidenum">
              <a:rPr lang="fr-FR" smtClean="0"/>
              <a:pPr/>
              <a:t>48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8620"/>
            <a:ext cx="8229600" cy="1143000"/>
          </a:xfrm>
        </p:spPr>
        <p:txBody>
          <a:bodyPr>
            <a:normAutofit/>
          </a:bodyPr>
          <a:lstStyle/>
          <a:p>
            <a:r>
              <a:rPr lang="fr-FR" sz="4000" b="1" dirty="0">
                <a:solidFill>
                  <a:srgbClr val="FF0000"/>
                </a:solidFill>
              </a:rPr>
              <a:t>B. Représentation des informations</a:t>
            </a:r>
            <a:endParaRPr lang="fr-FR" sz="4000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fr-FR" sz="4700" b="1" dirty="0"/>
              <a:t>Opérations arithmétiques avec les nombres signés en </a:t>
            </a:r>
            <a:r>
              <a:rPr lang="fr-FR" sz="4700" b="1" dirty="0">
                <a:solidFill>
                  <a:srgbClr val="FF0000"/>
                </a:solidFill>
              </a:rPr>
              <a:t>complément à 2 </a:t>
            </a:r>
            <a:r>
              <a:rPr lang="fr-FR" sz="4700" dirty="0"/>
              <a:t>(4/4)</a:t>
            </a:r>
          </a:p>
          <a:p>
            <a:pPr>
              <a:buNone/>
            </a:pPr>
            <a:r>
              <a:rPr lang="fr-FR" sz="4400" b="1" dirty="0"/>
              <a:t>	d) Division</a:t>
            </a:r>
          </a:p>
          <a:p>
            <a:pPr>
              <a:buNone/>
            </a:pPr>
            <a:r>
              <a:rPr lang="fr-FR" sz="3600" dirty="0"/>
              <a:t>	 Les deux nombres doivent être représentés dans une forme sans complément (i.e., valeur absolue). </a:t>
            </a:r>
          </a:p>
          <a:p>
            <a:pPr>
              <a:buNone/>
            </a:pPr>
            <a:r>
              <a:rPr lang="fr-FR" sz="3600" dirty="0"/>
              <a:t>	1.  Déterminer si le dividende et le diviseur sont de même signe ou de signes différents. Ceci va déterminer le signe du quotient ; Initialiser le quotient 0 zéro.</a:t>
            </a:r>
          </a:p>
          <a:p>
            <a:pPr>
              <a:buNone/>
            </a:pPr>
            <a:r>
              <a:rPr lang="fr-FR" sz="3600" dirty="0"/>
              <a:t>	2.  Soustraire le diviseur du dividende en utilisant l'addition avec complément à deux pour obtenir le premier reste partiel ; Incrémenter le quotient de 1. Si le reste partiel est positif aller a l‘étape trois. Si le reste partiel est zéro ou négatif la division est terminée.</a:t>
            </a:r>
          </a:p>
          <a:p>
            <a:pPr>
              <a:buNone/>
            </a:pPr>
            <a:r>
              <a:rPr lang="fr-FR" sz="3600" dirty="0"/>
              <a:t>	3.  Soustraire le diviseur du reste partiel et incrémenter le quotient de 1.</a:t>
            </a:r>
          </a:p>
          <a:p>
            <a:pPr>
              <a:buNone/>
            </a:pPr>
            <a:r>
              <a:rPr lang="fr-FR" sz="3600" dirty="0"/>
              <a:t>	Si le résultat est positif, répéter l'opération pour le reste partiel trouvé. </a:t>
            </a:r>
          </a:p>
          <a:p>
            <a:pPr>
              <a:buNone/>
            </a:pPr>
            <a:r>
              <a:rPr lang="fr-FR" sz="3600" dirty="0"/>
              <a:t>	Si le résultat est zéro ou négatif la division est terminée.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septembre 2019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 1CP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947A-FF5B-4F6F-AACC-8B6D5F24824E}" type="slidenum">
              <a:rPr lang="fr-FR" smtClean="0"/>
              <a:pPr/>
              <a:t>49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188640"/>
            <a:ext cx="7772400" cy="1285884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A. Introduction / Historique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75556" y="1268760"/>
            <a:ext cx="8172908" cy="4896544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Wingdings" pitchFamily="2" charset="2"/>
              <a:buChar char="q"/>
            </a:pPr>
            <a:r>
              <a:rPr lang="fr-FR" sz="3000" dirty="0">
                <a:solidFill>
                  <a:srgbClr val="C00000"/>
                </a:solidFill>
              </a:rPr>
              <a:t>Informatique</a:t>
            </a:r>
          </a:p>
          <a:p>
            <a:pPr algn="l"/>
            <a:r>
              <a:rPr lang="fr-FR" sz="3000" dirty="0">
                <a:solidFill>
                  <a:schemeClr val="tx1"/>
                </a:solidFill>
              </a:rPr>
              <a:t>Science du traitement automatique de l'information</a:t>
            </a:r>
            <a:r>
              <a:rPr lang="fr-FR" sz="3000" dirty="0"/>
              <a:t>.</a:t>
            </a:r>
          </a:p>
          <a:p>
            <a:pPr algn="l"/>
            <a:endParaRPr lang="fr-FR" sz="1300" dirty="0"/>
          </a:p>
          <a:p>
            <a:pPr marL="457200" indent="-457200" algn="l">
              <a:buFont typeface="Wingdings" pitchFamily="2" charset="2"/>
              <a:buChar char="q"/>
            </a:pPr>
            <a:r>
              <a:rPr lang="fr-FR" sz="3000" dirty="0">
                <a:solidFill>
                  <a:srgbClr val="C00000"/>
                </a:solidFill>
              </a:rPr>
              <a:t>Système informatique</a:t>
            </a:r>
          </a:p>
          <a:p>
            <a:pPr algn="l"/>
            <a:r>
              <a:rPr lang="fr-FR" sz="3000" dirty="0">
                <a:solidFill>
                  <a:schemeClr val="tx1"/>
                </a:solidFill>
              </a:rPr>
              <a:t>Ensemble des moyens logiciels &amp; matériels nécessaires pour satisfaire les besoins informatiques des utilisateurs. </a:t>
            </a:r>
          </a:p>
          <a:p>
            <a:pPr marL="914400" lvl="1" indent="-457200" algn="l">
              <a:buFont typeface="Wingdings" pitchFamily="2" charset="2"/>
              <a:buChar char="q"/>
            </a:pPr>
            <a:r>
              <a:rPr lang="fr-FR" dirty="0">
                <a:solidFill>
                  <a:schemeClr val="tx1"/>
                </a:solidFill>
              </a:rPr>
              <a:t>L'ordinateur est né du besoin de calculer toujours:</a:t>
            </a:r>
          </a:p>
          <a:p>
            <a:pPr lvl="2" algn="l">
              <a:buFont typeface="Wingdings" pitchFamily="2" charset="2"/>
              <a:buChar char="ü"/>
            </a:pPr>
            <a:r>
              <a:rPr lang="fr-FR" sz="3100" dirty="0">
                <a:solidFill>
                  <a:schemeClr val="tx1"/>
                </a:solidFill>
              </a:rPr>
              <a:t>plus complexe</a:t>
            </a:r>
          </a:p>
          <a:p>
            <a:pPr lvl="2" algn="l">
              <a:buFont typeface="Wingdings" pitchFamily="2" charset="2"/>
              <a:buChar char="ü"/>
            </a:pPr>
            <a:r>
              <a:rPr lang="fr-FR" sz="3100" dirty="0">
                <a:solidFill>
                  <a:schemeClr val="tx1"/>
                </a:solidFill>
              </a:rPr>
              <a:t>plus vite</a:t>
            </a:r>
          </a:p>
          <a:p>
            <a:pPr marL="914400" lvl="1" indent="-457200" algn="l">
              <a:buFont typeface="Wingdings" pitchFamily="2" charset="2"/>
              <a:buChar char="q"/>
            </a:pPr>
            <a:r>
              <a:rPr lang="fr-FR" sz="3100" dirty="0">
                <a:solidFill>
                  <a:schemeClr val="tx1"/>
                </a:solidFill>
              </a:rPr>
              <a:t>   Automatiser le calcul</a:t>
            </a:r>
          </a:p>
          <a:p>
            <a:pPr lvl="1" algn="l">
              <a:buFont typeface="Arial" pitchFamily="34" charset="0"/>
              <a:buChar char="•"/>
            </a:pPr>
            <a:endParaRPr lang="fr-FR" sz="3100" dirty="0">
              <a:solidFill>
                <a:schemeClr val="tx1"/>
              </a:solidFill>
            </a:endParaRPr>
          </a:p>
          <a:p>
            <a:pPr algn="l"/>
            <a:endParaRPr lang="fr-F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>
                <a:solidFill>
                  <a:srgbClr val="FF0000"/>
                </a:solidFill>
              </a:rPr>
              <a:t>B. Représentation des informations</a:t>
            </a:r>
            <a:endParaRPr lang="fr-FR" sz="4000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fr-FR" sz="3300" b="1" dirty="0"/>
              <a:t>6. Codage des nombres réels: </a:t>
            </a:r>
            <a:r>
              <a:rPr lang="fr-FR" sz="3300" dirty="0">
                <a:solidFill>
                  <a:srgbClr val="C00000"/>
                </a:solidFill>
              </a:rPr>
              <a:t>(Nombres fractionnaires)</a:t>
            </a:r>
          </a:p>
          <a:p>
            <a:pPr>
              <a:buNone/>
            </a:pPr>
            <a:endParaRPr lang="fr-FR" sz="2400" b="1" dirty="0"/>
          </a:p>
          <a:p>
            <a:r>
              <a:rPr lang="fr-FR" sz="3100" b="1" dirty="0"/>
              <a:t>Représentation de la virgule :</a:t>
            </a:r>
          </a:p>
          <a:p>
            <a:pPr>
              <a:buNone/>
            </a:pPr>
            <a:r>
              <a:rPr lang="fr-FR" i="1" dirty="0"/>
              <a:t>	</a:t>
            </a:r>
            <a:r>
              <a:rPr lang="fr-FR" sz="2800" b="1" i="1" dirty="0">
                <a:solidFill>
                  <a:srgbClr val="C00000"/>
                </a:solidFill>
              </a:rPr>
              <a:t>virgule fixe </a:t>
            </a:r>
            <a:r>
              <a:rPr lang="fr-FR" sz="2600" dirty="0"/>
              <a:t>: Nombre fixe de chiffres après la virgule ;</a:t>
            </a:r>
          </a:p>
          <a:p>
            <a:pPr>
              <a:buNone/>
            </a:pPr>
            <a:r>
              <a:rPr lang="fr-FR" sz="2600" dirty="0"/>
              <a:t>	Les bits à gauche (respectivement à droite) de la virgule représentent la partie entière (respectivement la partie décimale "binaire") du nombre et correspondent à des puissances de 2 (respectivement l'inverse des puissances de 2).</a:t>
            </a:r>
          </a:p>
          <a:p>
            <a:pPr>
              <a:buNone/>
            </a:pPr>
            <a:endParaRPr lang="fr-FR" sz="1600" i="1" dirty="0"/>
          </a:p>
          <a:p>
            <a:pPr>
              <a:buNone/>
            </a:pPr>
            <a:r>
              <a:rPr lang="fr-FR" i="1" dirty="0"/>
              <a:t>	</a:t>
            </a:r>
            <a:r>
              <a:rPr lang="fr-FR" sz="2800" b="1" i="1" dirty="0">
                <a:solidFill>
                  <a:srgbClr val="C00000"/>
                </a:solidFill>
              </a:rPr>
              <a:t>virgule flottante </a:t>
            </a:r>
            <a:r>
              <a:rPr lang="fr-FR" sz="2600" dirty="0"/>
              <a:t>: La position de la virgule n'est pas fixe. Ces</a:t>
            </a:r>
          </a:p>
          <a:p>
            <a:pPr>
              <a:buNone/>
            </a:pPr>
            <a:r>
              <a:rPr lang="fr-FR" sz="2600" dirty="0"/>
              <a:t>	nombres sont des approximations de nombres réels.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septembre 2019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 1CP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947A-FF5B-4F6F-AACC-8B6D5F24824E}" type="slidenum">
              <a:rPr lang="fr-FR" smtClean="0"/>
              <a:pPr/>
              <a:t>50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>
                <a:solidFill>
                  <a:srgbClr val="FF0000"/>
                </a:solidFill>
              </a:rPr>
              <a:t>B. Représentation des informations</a:t>
            </a:r>
            <a:endParaRPr lang="fr-FR" sz="4000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lphaLcParenR"/>
            </a:pPr>
            <a:r>
              <a:rPr lang="fr-FR" sz="2800" b="1" dirty="0"/>
              <a:t>Représentation en virgule fixe:</a:t>
            </a:r>
          </a:p>
          <a:p>
            <a:pPr marL="514350" indent="-514350">
              <a:buNone/>
            </a:pPr>
            <a:endParaRPr lang="fr-FR" sz="1200" b="1" dirty="0"/>
          </a:p>
          <a:p>
            <a:pPr algn="ctr">
              <a:buNone/>
            </a:pPr>
            <a:r>
              <a:rPr lang="fr-FR" sz="2800" dirty="0"/>
              <a:t>[ </a:t>
            </a:r>
            <a:r>
              <a:rPr lang="fr-FR" sz="2400" dirty="0">
                <a:solidFill>
                  <a:srgbClr val="0070C0"/>
                </a:solidFill>
              </a:rPr>
              <a:t>partie entière </a:t>
            </a:r>
            <a:r>
              <a:rPr lang="fr-FR" sz="2800" b="1" dirty="0"/>
              <a:t>,</a:t>
            </a:r>
            <a:r>
              <a:rPr lang="fr-FR" sz="2800" dirty="0"/>
              <a:t> </a:t>
            </a:r>
            <a:r>
              <a:rPr lang="fr-FR" sz="2400" dirty="0">
                <a:solidFill>
                  <a:srgbClr val="00B050"/>
                </a:solidFill>
              </a:rPr>
              <a:t>partie décimale</a:t>
            </a:r>
            <a:r>
              <a:rPr lang="fr-FR" sz="2800" dirty="0"/>
              <a:t>]</a:t>
            </a:r>
          </a:p>
          <a:p>
            <a:pPr>
              <a:buNone/>
            </a:pPr>
            <a:r>
              <a:rPr lang="fr-FR" sz="2800" dirty="0"/>
              <a:t>	</a:t>
            </a:r>
          </a:p>
          <a:p>
            <a:pPr>
              <a:buNone/>
            </a:pPr>
            <a:r>
              <a:rPr lang="fr-FR" sz="2800" dirty="0"/>
              <a:t>	</a:t>
            </a:r>
            <a:r>
              <a:rPr lang="en-US" sz="2400" dirty="0"/>
              <a:t>N = </a:t>
            </a:r>
            <a:r>
              <a:rPr lang="en-US" sz="2400" dirty="0">
                <a:solidFill>
                  <a:srgbClr val="0070C0"/>
                </a:solidFill>
              </a:rPr>
              <a:t>a</a:t>
            </a:r>
            <a:r>
              <a:rPr lang="en-US" sz="2400" baseline="-25000" dirty="0">
                <a:solidFill>
                  <a:srgbClr val="0070C0"/>
                </a:solidFill>
              </a:rPr>
              <a:t>n-1 </a:t>
            </a:r>
            <a:r>
              <a:rPr lang="en-US" sz="2400" dirty="0">
                <a:solidFill>
                  <a:srgbClr val="0070C0"/>
                </a:solidFill>
              </a:rPr>
              <a:t>a</a:t>
            </a:r>
            <a:r>
              <a:rPr lang="en-US" sz="2400" baseline="-25000" dirty="0">
                <a:solidFill>
                  <a:srgbClr val="0070C0"/>
                </a:solidFill>
              </a:rPr>
              <a:t>n-2 </a:t>
            </a:r>
            <a:r>
              <a:rPr lang="en-US" sz="2400" dirty="0">
                <a:solidFill>
                  <a:srgbClr val="0070C0"/>
                </a:solidFill>
              </a:rPr>
              <a:t>… a</a:t>
            </a:r>
            <a:r>
              <a:rPr lang="en-US" sz="2400" baseline="-25000" dirty="0">
                <a:solidFill>
                  <a:srgbClr val="0070C0"/>
                </a:solidFill>
              </a:rPr>
              <a:t>1</a:t>
            </a:r>
            <a:r>
              <a:rPr lang="en-US" sz="2400" dirty="0">
                <a:solidFill>
                  <a:srgbClr val="0070C0"/>
                </a:solidFill>
              </a:rPr>
              <a:t> a</a:t>
            </a:r>
            <a:r>
              <a:rPr lang="en-US" sz="2400" baseline="-25000" dirty="0">
                <a:solidFill>
                  <a:srgbClr val="0070C0"/>
                </a:solidFill>
              </a:rPr>
              <a:t>0 </a:t>
            </a:r>
            <a:r>
              <a:rPr lang="en-US" sz="2400" b="1" dirty="0"/>
              <a:t>,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a</a:t>
            </a:r>
            <a:r>
              <a:rPr lang="en-US" sz="2400" baseline="-25000" dirty="0">
                <a:solidFill>
                  <a:srgbClr val="00B050"/>
                </a:solidFill>
              </a:rPr>
              <a:t>-1</a:t>
            </a:r>
            <a:r>
              <a:rPr lang="en-US" sz="2400" dirty="0">
                <a:solidFill>
                  <a:srgbClr val="00B050"/>
                </a:solidFill>
              </a:rPr>
              <a:t> a</a:t>
            </a:r>
            <a:r>
              <a:rPr lang="en-US" sz="2400" baseline="-25000" dirty="0">
                <a:solidFill>
                  <a:srgbClr val="00B050"/>
                </a:solidFill>
              </a:rPr>
              <a:t>-2</a:t>
            </a:r>
            <a:r>
              <a:rPr lang="en-US" sz="2400" dirty="0">
                <a:solidFill>
                  <a:srgbClr val="00B050"/>
                </a:solidFill>
              </a:rPr>
              <a:t> … a</a:t>
            </a:r>
            <a:r>
              <a:rPr lang="en-US" sz="2400" baseline="-25000" dirty="0">
                <a:solidFill>
                  <a:srgbClr val="00B050"/>
                </a:solidFill>
              </a:rPr>
              <a:t>-p</a:t>
            </a:r>
            <a:endParaRPr lang="fr-FR" sz="2400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fr-FR" sz="2400" dirty="0"/>
              <a:t>	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a</a:t>
            </a:r>
            <a:r>
              <a:rPr lang="en-US" sz="2400" baseline="-25000" dirty="0">
                <a:solidFill>
                  <a:srgbClr val="0070C0"/>
                </a:solidFill>
              </a:rPr>
              <a:t>n-1</a:t>
            </a:r>
            <a:r>
              <a:rPr lang="en-US" sz="2400" baseline="-25000" dirty="0"/>
              <a:t> </a:t>
            </a:r>
            <a:r>
              <a:rPr lang="en-US" sz="2400" dirty="0"/>
              <a:t>  </a:t>
            </a:r>
            <a:r>
              <a:rPr lang="fr-FR" sz="2200" dirty="0"/>
              <a:t>représente</a:t>
            </a:r>
            <a:r>
              <a:rPr lang="fr-FR" sz="2400" dirty="0"/>
              <a:t>  </a:t>
            </a:r>
            <a:r>
              <a:rPr lang="fr-FR" sz="2200" dirty="0"/>
              <a:t>le bit de plus fort poids</a:t>
            </a:r>
          </a:p>
          <a:p>
            <a:pPr>
              <a:buNone/>
            </a:pPr>
            <a:r>
              <a:rPr lang="fr-FR" sz="2200" dirty="0"/>
              <a:t>	</a:t>
            </a:r>
            <a:r>
              <a:rPr lang="fr-FR" sz="2400" dirty="0">
                <a:solidFill>
                  <a:srgbClr val="00B050"/>
                </a:solidFill>
              </a:rPr>
              <a:t> a</a:t>
            </a:r>
            <a:r>
              <a:rPr lang="fr-FR" sz="2400" baseline="-25000" dirty="0">
                <a:solidFill>
                  <a:srgbClr val="00B050"/>
                </a:solidFill>
              </a:rPr>
              <a:t>-p</a:t>
            </a:r>
            <a:r>
              <a:rPr lang="fr-FR" sz="2400" dirty="0">
                <a:solidFill>
                  <a:srgbClr val="00B050"/>
                </a:solidFill>
              </a:rPr>
              <a:t>    </a:t>
            </a:r>
            <a:r>
              <a:rPr lang="fr-FR" sz="2200" dirty="0"/>
              <a:t>représente le bit de plus faible poids </a:t>
            </a:r>
          </a:p>
          <a:p>
            <a:pPr>
              <a:buNone/>
            </a:pPr>
            <a:r>
              <a:rPr lang="fr-FR" sz="2200" dirty="0"/>
              <a:t>	</a:t>
            </a:r>
            <a:r>
              <a:rPr lang="fr-FR" sz="2200" dirty="0">
                <a:solidFill>
                  <a:srgbClr val="0070C0"/>
                </a:solidFill>
              </a:rPr>
              <a:t> </a:t>
            </a:r>
            <a:r>
              <a:rPr lang="fr-FR" sz="2200" b="1" dirty="0">
                <a:solidFill>
                  <a:srgbClr val="0070C0"/>
                </a:solidFill>
              </a:rPr>
              <a:t>n  </a:t>
            </a:r>
            <a:r>
              <a:rPr lang="fr-FR" sz="2200" dirty="0"/>
              <a:t>nombre  de chiffres de la partie entière</a:t>
            </a:r>
          </a:p>
          <a:p>
            <a:pPr>
              <a:buNone/>
            </a:pPr>
            <a:r>
              <a:rPr lang="fr-FR" sz="2200" dirty="0"/>
              <a:t>	 </a:t>
            </a:r>
            <a:r>
              <a:rPr lang="fr-FR" sz="2200" b="1" dirty="0">
                <a:solidFill>
                  <a:srgbClr val="00B050"/>
                </a:solidFill>
              </a:rPr>
              <a:t>p</a:t>
            </a:r>
            <a:r>
              <a:rPr lang="fr-FR" sz="2200" b="1" dirty="0"/>
              <a:t>  </a:t>
            </a:r>
            <a:r>
              <a:rPr lang="fr-FR" sz="2200" dirty="0"/>
              <a:t>nombre de chiffres de la partie fractionnaire</a:t>
            </a:r>
          </a:p>
          <a:p>
            <a:pPr>
              <a:buNone/>
            </a:pPr>
            <a:r>
              <a:rPr lang="en-US" sz="2000" baseline="-25000" dirty="0"/>
              <a:t>     </a:t>
            </a:r>
            <a:endParaRPr lang="fr-FR" sz="22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septembre 2019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 1CP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947A-FF5B-4F6F-AACC-8B6D5F24824E}" type="slidenum">
              <a:rPr lang="fr-FR" smtClean="0"/>
              <a:pPr/>
              <a:t>51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-1134"/>
            <a:ext cx="8229600" cy="1143000"/>
          </a:xfrm>
        </p:spPr>
        <p:txBody>
          <a:bodyPr>
            <a:normAutofit/>
          </a:bodyPr>
          <a:lstStyle/>
          <a:p>
            <a:r>
              <a:rPr lang="fr-FR" sz="4000" b="1" dirty="0">
                <a:solidFill>
                  <a:srgbClr val="FF0000"/>
                </a:solidFill>
              </a:rPr>
              <a:t>B. Représentation des informations</a:t>
            </a:r>
            <a:endParaRPr lang="fr-FR" sz="4000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>
            <a:normAutofit fontScale="47500" lnSpcReduction="20000"/>
          </a:bodyPr>
          <a:lstStyle/>
          <a:p>
            <a:pPr marL="514350" indent="-514350">
              <a:buAutoNum type="alphaLcParenR" startAt="2"/>
            </a:pPr>
            <a:r>
              <a:rPr lang="fr-FR" sz="5100" b="1" dirty="0"/>
              <a:t>Représentation en virgule flottante:</a:t>
            </a:r>
          </a:p>
          <a:p>
            <a:pPr>
              <a:buNone/>
            </a:pPr>
            <a:r>
              <a:rPr lang="fr-FR" sz="4000" dirty="0"/>
              <a:t>	</a:t>
            </a:r>
            <a:r>
              <a:rPr lang="fr-FR" sz="4400" dirty="0"/>
              <a:t>La représentation d'un nombre  flottant est un produit de 2 facteurs:</a:t>
            </a:r>
          </a:p>
          <a:p>
            <a:endParaRPr lang="fr-FR" sz="2800" dirty="0"/>
          </a:p>
          <a:p>
            <a:pPr algn="ctr">
              <a:buNone/>
            </a:pPr>
            <a:r>
              <a:rPr lang="fr-FR" sz="5000" b="1" dirty="0"/>
              <a:t>N = S× M × B</a:t>
            </a:r>
            <a:r>
              <a:rPr lang="fr-FR" sz="5000" b="1" baseline="30000" dirty="0"/>
              <a:t>E</a:t>
            </a:r>
            <a:r>
              <a:rPr lang="fr-FR" sz="5000" b="1" dirty="0"/>
              <a:t>     </a:t>
            </a:r>
            <a:r>
              <a:rPr lang="fr-FR" sz="4400" dirty="0"/>
              <a:t>	</a:t>
            </a:r>
            <a:endParaRPr lang="fr-FR" sz="2800" dirty="0"/>
          </a:p>
          <a:p>
            <a:pPr>
              <a:buNone/>
            </a:pPr>
            <a:r>
              <a:rPr lang="fr-FR" sz="3300" dirty="0"/>
              <a:t>	</a:t>
            </a:r>
            <a:r>
              <a:rPr lang="fr-FR" sz="4200" b="1" dirty="0"/>
              <a:t>S </a:t>
            </a:r>
            <a:r>
              <a:rPr lang="fr-FR" sz="4200" dirty="0"/>
              <a:t>: signe (+/-)</a:t>
            </a:r>
          </a:p>
          <a:p>
            <a:pPr>
              <a:buNone/>
            </a:pPr>
            <a:r>
              <a:rPr lang="fr-FR" sz="4200" dirty="0"/>
              <a:t>	</a:t>
            </a:r>
            <a:r>
              <a:rPr lang="fr-FR" sz="4200" b="1" dirty="0"/>
              <a:t>B</a:t>
            </a:r>
            <a:r>
              <a:rPr lang="fr-FR" sz="4200" dirty="0"/>
              <a:t> : base		 </a:t>
            </a:r>
            <a:r>
              <a:rPr lang="fr-FR" sz="4200" i="1" dirty="0" err="1">
                <a:solidFill>
                  <a:srgbClr val="C00000"/>
                </a:solidFill>
              </a:rPr>
              <a:t>Exp</a:t>
            </a:r>
            <a:r>
              <a:rPr lang="fr-FR" sz="4200" i="1" dirty="0">
                <a:solidFill>
                  <a:srgbClr val="C00000"/>
                </a:solidFill>
              </a:rPr>
              <a:t>:</a:t>
            </a:r>
            <a:r>
              <a:rPr lang="fr-FR" sz="4200" dirty="0">
                <a:solidFill>
                  <a:srgbClr val="C00000"/>
                </a:solidFill>
              </a:rPr>
              <a:t> 0, 23643 * 10</a:t>
            </a:r>
            <a:r>
              <a:rPr lang="fr-FR" sz="4200" baseline="30000" dirty="0">
                <a:solidFill>
                  <a:srgbClr val="C00000"/>
                </a:solidFill>
              </a:rPr>
              <a:t>3</a:t>
            </a:r>
            <a:r>
              <a:rPr lang="fr-FR" sz="4200" dirty="0">
                <a:solidFill>
                  <a:srgbClr val="C00000"/>
                </a:solidFill>
              </a:rPr>
              <a:t> = 236, 43</a:t>
            </a:r>
          </a:p>
          <a:p>
            <a:pPr>
              <a:buNone/>
            </a:pPr>
            <a:r>
              <a:rPr lang="fr-FR" sz="4200" dirty="0"/>
              <a:t>	</a:t>
            </a:r>
            <a:r>
              <a:rPr lang="fr-FR" sz="4200" b="1" dirty="0"/>
              <a:t>M</a:t>
            </a:r>
            <a:r>
              <a:rPr lang="fr-FR" sz="4200" dirty="0"/>
              <a:t> : mantisse (nombre purement fractionnaire soit 0,xxx)</a:t>
            </a:r>
          </a:p>
          <a:p>
            <a:pPr>
              <a:buNone/>
            </a:pPr>
            <a:r>
              <a:rPr lang="fr-FR" sz="4200" dirty="0"/>
              <a:t>	</a:t>
            </a:r>
            <a:r>
              <a:rPr lang="fr-FR" sz="4200" b="1" dirty="0"/>
              <a:t>E</a:t>
            </a:r>
            <a:r>
              <a:rPr lang="fr-FR" sz="4200" dirty="0"/>
              <a:t> : exposant</a:t>
            </a:r>
          </a:p>
          <a:p>
            <a:pPr>
              <a:buNone/>
            </a:pPr>
            <a:endParaRPr lang="fr-FR" sz="4200" dirty="0"/>
          </a:p>
          <a:p>
            <a:pPr>
              <a:buNone/>
            </a:pPr>
            <a:r>
              <a:rPr lang="fr-FR" sz="4200" dirty="0"/>
              <a:t>	</a:t>
            </a:r>
            <a:r>
              <a:rPr lang="fr-FR" sz="4200" b="1" i="1" dirty="0"/>
              <a:t>L’exposant et la mantisse peuvent être signés</a:t>
            </a:r>
          </a:p>
          <a:p>
            <a:pPr>
              <a:buNone/>
            </a:pPr>
            <a:endParaRPr lang="fr-FR" sz="4200" i="1" dirty="0"/>
          </a:p>
          <a:p>
            <a:pPr>
              <a:buNone/>
            </a:pPr>
            <a:r>
              <a:rPr lang="fr-FR" sz="4200" i="1" dirty="0"/>
              <a:t>La représentation classique consiste à coder l'exposant en représentation</a:t>
            </a:r>
          </a:p>
          <a:p>
            <a:pPr>
              <a:buNone/>
            </a:pPr>
            <a:r>
              <a:rPr lang="fr-FR" sz="4200" b="1" i="1" dirty="0"/>
              <a:t>biaisée</a:t>
            </a:r>
            <a:r>
              <a:rPr lang="fr-FR" sz="4200" i="1" dirty="0"/>
              <a:t> (ou en excédent) sur </a:t>
            </a:r>
            <a:r>
              <a:rPr lang="fr-FR" sz="4200" b="1" i="1" dirty="0"/>
              <a:t>k</a:t>
            </a:r>
            <a:r>
              <a:rPr lang="fr-FR" sz="4200" i="1" dirty="0"/>
              <a:t> bits et la mantisse en valeur absolue signée</a:t>
            </a:r>
          </a:p>
          <a:p>
            <a:pPr>
              <a:buNone/>
            </a:pPr>
            <a:r>
              <a:rPr lang="fr-FR" sz="4200" i="1" dirty="0"/>
              <a:t>sur (</a:t>
            </a:r>
            <a:r>
              <a:rPr lang="fr-FR" sz="4200" b="1" i="1" dirty="0"/>
              <a:t>n - k -1</a:t>
            </a:r>
            <a:r>
              <a:rPr lang="fr-FR" sz="4200" i="1" dirty="0"/>
              <a:t>) bits.</a:t>
            </a:r>
          </a:p>
          <a:p>
            <a:pPr>
              <a:buNone/>
            </a:pPr>
            <a:endParaRPr lang="fr-FR" sz="28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septembre 2019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 1CP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947A-FF5B-4F6F-AACC-8B6D5F24824E}" type="slidenum">
              <a:rPr lang="fr-FR" smtClean="0"/>
              <a:pPr/>
              <a:t>52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fr-FR" sz="4000" b="1" dirty="0">
                <a:solidFill>
                  <a:srgbClr val="FF0000"/>
                </a:solidFill>
              </a:rPr>
              <a:t>Représentation des informations</a:t>
            </a:r>
            <a:endParaRPr lang="fr-FR" sz="4000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48780"/>
            <a:ext cx="8229600" cy="4551987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arenR"/>
            </a:pPr>
            <a:r>
              <a:rPr lang="fr-FR" sz="3400" b="1" dirty="0"/>
              <a:t>Codage de l'exposant:</a:t>
            </a:r>
          </a:p>
          <a:p>
            <a:pPr>
              <a:buFont typeface="Wingdings" pitchFamily="2" charset="2"/>
              <a:buChar char="ü"/>
            </a:pPr>
            <a:endParaRPr lang="fr-FR" sz="2200" dirty="0"/>
          </a:p>
          <a:p>
            <a:pPr>
              <a:buFont typeface="Wingdings" pitchFamily="2" charset="2"/>
              <a:buChar char="ü"/>
            </a:pPr>
            <a:r>
              <a:rPr lang="fr-FR" sz="2200" dirty="0"/>
              <a:t>Taille de l'exposant bornée.</a:t>
            </a:r>
          </a:p>
          <a:p>
            <a:pPr>
              <a:buFont typeface="Wingdings" pitchFamily="2" charset="2"/>
              <a:buChar char="ü"/>
            </a:pPr>
            <a:r>
              <a:rPr lang="fr-FR" sz="2200" dirty="0"/>
              <a:t>Codage par excédent </a:t>
            </a:r>
            <a:r>
              <a:rPr lang="fr-FR" sz="2200" b="1" i="1" dirty="0"/>
              <a:t>k </a:t>
            </a:r>
            <a:r>
              <a:rPr lang="fr-FR" sz="2200" dirty="0"/>
              <a:t>: on décale l'exposant on lui ajoutant </a:t>
            </a:r>
            <a:r>
              <a:rPr lang="fr-FR" sz="2200" b="1" i="1" dirty="0"/>
              <a:t>k</a:t>
            </a:r>
            <a:r>
              <a:rPr lang="fr-FR" sz="2200" dirty="0"/>
              <a:t>.</a:t>
            </a:r>
          </a:p>
          <a:p>
            <a:pPr>
              <a:buNone/>
            </a:pPr>
            <a:r>
              <a:rPr lang="fr-FR" sz="2200" dirty="0"/>
              <a:t>	=&gt; Pas d'exposant négatifs</a:t>
            </a:r>
          </a:p>
          <a:p>
            <a:pPr>
              <a:buNone/>
            </a:pPr>
            <a:r>
              <a:rPr lang="fr-FR" sz="2200" dirty="0"/>
              <a:t>	=&gt; Facilite les opérations de tri (pas besoin de conversion au décimal pour trier)</a:t>
            </a:r>
          </a:p>
          <a:p>
            <a:pPr>
              <a:buFont typeface="Wingdings" pitchFamily="2" charset="2"/>
              <a:buChar char="ü"/>
            </a:pPr>
            <a:r>
              <a:rPr lang="fr-FR" sz="2200" dirty="0"/>
              <a:t>Si la taille de l'exposant augmente alors l'intervalle des valeurs</a:t>
            </a:r>
          </a:p>
          <a:p>
            <a:pPr>
              <a:buNone/>
            </a:pPr>
            <a:r>
              <a:rPr lang="fr-FR" sz="2200" dirty="0"/>
              <a:t>	possibles représentables grandit.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septembre 2019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 1CP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947A-FF5B-4F6F-AACC-8B6D5F24824E}" type="slidenum">
              <a:rPr lang="fr-FR" smtClean="0"/>
              <a:pPr/>
              <a:t>53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>
                <a:solidFill>
                  <a:srgbClr val="FF0000"/>
                </a:solidFill>
              </a:rPr>
              <a:t>Représentation des informations</a:t>
            </a:r>
            <a:endParaRPr lang="fr-FR" sz="4000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8"/>
          </a:xfrm>
        </p:spPr>
        <p:txBody>
          <a:bodyPr>
            <a:normAutofit fontScale="47500" lnSpcReduction="20000"/>
          </a:bodyPr>
          <a:lstStyle/>
          <a:p>
            <a:r>
              <a:rPr lang="fr-FR" sz="4400" b="1" dirty="0"/>
              <a:t>Codage de l'exposant:</a:t>
            </a:r>
          </a:p>
          <a:p>
            <a:endParaRPr lang="fr-FR" dirty="0"/>
          </a:p>
          <a:p>
            <a:pPr>
              <a:buNone/>
            </a:pPr>
            <a:r>
              <a:rPr lang="fr-FR" dirty="0"/>
              <a:t>	</a:t>
            </a:r>
            <a:r>
              <a:rPr lang="fr-FR" sz="4200" dirty="0"/>
              <a:t>Au lieu d'utiliser un codage en C à 2 pour l'exposant, on  lui applique un </a:t>
            </a:r>
            <a:r>
              <a:rPr lang="fr-FR" sz="4200" b="1" i="1" dirty="0"/>
              <a:t>décalage</a:t>
            </a:r>
            <a:r>
              <a:rPr lang="fr-FR" sz="4200" dirty="0"/>
              <a:t> et conserver la valeur décalée. Le décalage dépend du nombre </a:t>
            </a:r>
            <a:r>
              <a:rPr lang="fr-FR" sz="4200" b="1" dirty="0"/>
              <a:t>k</a:t>
            </a:r>
            <a:r>
              <a:rPr lang="fr-FR" sz="4200" dirty="0"/>
              <a:t> de bits utilisés pour stocker l'exposant :  </a:t>
            </a:r>
            <a:r>
              <a:rPr lang="fr-FR" sz="4200" b="1" dirty="0"/>
              <a:t>décalage = 2</a:t>
            </a:r>
            <a:r>
              <a:rPr lang="fr-FR" sz="4200" b="1" baseline="30000" dirty="0"/>
              <a:t>k - 1</a:t>
            </a:r>
            <a:r>
              <a:rPr lang="fr-FR" sz="4200" b="1" dirty="0"/>
              <a:t> - 1</a:t>
            </a:r>
            <a:r>
              <a:rPr lang="fr-FR" sz="4200" dirty="0"/>
              <a:t/>
            </a:r>
            <a:br>
              <a:rPr lang="fr-FR" sz="4200" dirty="0"/>
            </a:br>
            <a:endParaRPr lang="fr-FR" sz="4200" dirty="0"/>
          </a:p>
          <a:p>
            <a:pPr>
              <a:buNone/>
            </a:pPr>
            <a:r>
              <a:rPr lang="fr-FR" sz="4200" dirty="0"/>
              <a:t>	</a:t>
            </a:r>
            <a:r>
              <a:rPr lang="fr-FR" sz="4200" b="1" i="1" dirty="0"/>
              <a:t> </a:t>
            </a:r>
            <a:r>
              <a:rPr lang="fr-FR" sz="4200" dirty="0"/>
              <a:t>Pour un exposant stocké sur </a:t>
            </a:r>
            <a:r>
              <a:rPr lang="fr-FR" sz="4200" b="1" dirty="0"/>
              <a:t>5 bits</a:t>
            </a:r>
            <a:r>
              <a:rPr lang="fr-FR" sz="4200" dirty="0"/>
              <a:t> : Le </a:t>
            </a:r>
            <a:r>
              <a:rPr lang="fr-FR" sz="4200" b="1" dirty="0"/>
              <a:t>décalage</a:t>
            </a:r>
            <a:r>
              <a:rPr lang="fr-FR" sz="4200" dirty="0"/>
              <a:t> = 2</a:t>
            </a:r>
            <a:r>
              <a:rPr lang="fr-FR" sz="4200" b="1" baseline="30000" dirty="0"/>
              <a:t>5 - 1</a:t>
            </a:r>
            <a:r>
              <a:rPr lang="fr-FR" sz="4200" dirty="0"/>
              <a:t> - 1 = </a:t>
            </a:r>
            <a:r>
              <a:rPr lang="fr-FR" sz="4200" b="1" dirty="0"/>
              <a:t>15</a:t>
            </a:r>
            <a:r>
              <a:rPr lang="fr-FR" sz="4200" dirty="0"/>
              <a:t>.</a:t>
            </a:r>
            <a:br>
              <a:rPr lang="fr-FR" sz="4200" dirty="0"/>
            </a:br>
            <a:r>
              <a:rPr lang="fr-FR" sz="4200" dirty="0"/>
              <a:t/>
            </a:r>
            <a:br>
              <a:rPr lang="fr-FR" sz="4200" dirty="0"/>
            </a:br>
            <a:r>
              <a:rPr lang="fr-FR" sz="4200" dirty="0"/>
              <a:t>Ainsi, si l'exposant de la représentation normalisée vaut </a:t>
            </a:r>
            <a:r>
              <a:rPr lang="fr-FR" sz="4200" b="1" dirty="0"/>
              <a:t>exposant</a:t>
            </a:r>
            <a:r>
              <a:rPr lang="fr-FR" sz="4200" dirty="0"/>
              <a:t>, la valeur stockée sera :  </a:t>
            </a:r>
            <a:r>
              <a:rPr lang="fr-FR" sz="4200" b="1" dirty="0"/>
              <a:t>exposant + décalage</a:t>
            </a:r>
            <a:r>
              <a:rPr lang="fr-FR" sz="4200" dirty="0"/>
              <a:t/>
            </a:r>
            <a:br>
              <a:rPr lang="fr-FR" sz="4200" dirty="0"/>
            </a:br>
            <a:endParaRPr lang="fr-FR" sz="4200" dirty="0"/>
          </a:p>
          <a:p>
            <a:pPr>
              <a:buNone/>
            </a:pPr>
            <a:r>
              <a:rPr lang="fr-FR" sz="4200" dirty="0"/>
              <a:t>	</a:t>
            </a:r>
            <a:r>
              <a:rPr lang="fr-FR" sz="4200" i="1" dirty="0"/>
              <a:t> </a:t>
            </a:r>
            <a:r>
              <a:rPr lang="fr-FR" sz="4200" b="1" i="1" dirty="0" err="1"/>
              <a:t>Exp</a:t>
            </a:r>
            <a:r>
              <a:rPr lang="fr-FR" sz="4200" i="1" dirty="0"/>
              <a:t>: </a:t>
            </a:r>
            <a:r>
              <a:rPr lang="fr-FR" sz="4200" dirty="0"/>
              <a:t>Soit</a:t>
            </a:r>
            <a:r>
              <a:rPr lang="fr-FR" sz="4200" i="1" dirty="0"/>
              <a:t> </a:t>
            </a:r>
            <a:r>
              <a:rPr lang="fr-FR" sz="4200" dirty="0"/>
              <a:t>Ni, un nombre binaire, on veut calculer la valeur de son exposant stocké sur 5 bits :</a:t>
            </a:r>
            <a:br>
              <a:rPr lang="fr-FR" sz="4200" dirty="0"/>
            </a:br>
            <a:r>
              <a:rPr lang="fr-FR" sz="4200" dirty="0"/>
              <a:t/>
            </a:r>
            <a:br>
              <a:rPr lang="fr-FR" sz="4200" dirty="0"/>
            </a:br>
            <a:r>
              <a:rPr lang="fr-FR" sz="4200" dirty="0"/>
              <a:t>N1 = (1011,101101)</a:t>
            </a:r>
            <a:r>
              <a:rPr lang="fr-FR" sz="4200" b="1" baseline="-25000" dirty="0"/>
              <a:t>2</a:t>
            </a:r>
            <a:r>
              <a:rPr lang="fr-FR" sz="4200" dirty="0"/>
              <a:t>= (1,011101101)</a:t>
            </a:r>
            <a:r>
              <a:rPr lang="fr-FR" sz="4200" b="1" baseline="-25000" dirty="0"/>
              <a:t>2</a:t>
            </a:r>
            <a:r>
              <a:rPr lang="fr-FR" sz="4200" dirty="0"/>
              <a:t> × 2</a:t>
            </a:r>
            <a:r>
              <a:rPr lang="fr-FR" sz="4200" b="1" baseline="30000" dirty="0"/>
              <a:t>3</a:t>
            </a:r>
            <a:r>
              <a:rPr lang="fr-FR" sz="4200" dirty="0"/>
              <a:t> -›  exposant stocké : 3 + 15 = </a:t>
            </a:r>
            <a:r>
              <a:rPr lang="fr-FR" sz="4200" b="1" dirty="0"/>
              <a:t>18</a:t>
            </a:r>
            <a:r>
              <a:rPr lang="fr-FR" sz="4200" dirty="0"/>
              <a:t/>
            </a:r>
            <a:br>
              <a:rPr lang="fr-FR" sz="4200" dirty="0"/>
            </a:br>
            <a:endParaRPr lang="fr-FR" sz="4200" dirty="0"/>
          </a:p>
          <a:p>
            <a:pPr>
              <a:buNone/>
            </a:pPr>
            <a:r>
              <a:rPr lang="fr-FR" sz="4200" dirty="0"/>
              <a:t>	N2 = (0,00101)</a:t>
            </a:r>
            <a:r>
              <a:rPr lang="fr-FR" sz="4200" b="1" baseline="-25000" dirty="0"/>
              <a:t>2</a:t>
            </a:r>
            <a:r>
              <a:rPr lang="fr-FR" sz="4200" dirty="0"/>
              <a:t>= (1,01)</a:t>
            </a:r>
            <a:r>
              <a:rPr lang="fr-FR" sz="4200" b="1" baseline="-25000" dirty="0"/>
              <a:t>2</a:t>
            </a:r>
            <a:r>
              <a:rPr lang="fr-FR" sz="4200" dirty="0"/>
              <a:t> × 2</a:t>
            </a:r>
            <a:r>
              <a:rPr lang="fr-FR" sz="4200" b="1" baseline="30000" dirty="0"/>
              <a:t>-3</a:t>
            </a:r>
            <a:r>
              <a:rPr lang="fr-FR" sz="4200" dirty="0"/>
              <a:t> -›  exposant stocké : -3 + 15 = </a:t>
            </a:r>
            <a:r>
              <a:rPr lang="fr-FR" sz="4200" b="1" dirty="0"/>
              <a:t>12</a:t>
            </a:r>
            <a:r>
              <a:rPr lang="fr-FR" sz="4200" dirty="0"/>
              <a:t/>
            </a:r>
            <a:br>
              <a:rPr lang="fr-FR" sz="4200" dirty="0"/>
            </a:br>
            <a:endParaRPr lang="fr-FR" sz="42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septembre 2019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 1CP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947A-FF5B-4F6F-AACC-8B6D5F24824E}" type="slidenum">
              <a:rPr lang="fr-FR" smtClean="0"/>
              <a:pPr/>
              <a:t>54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fr-FR" sz="4000" b="1" dirty="0">
                <a:solidFill>
                  <a:srgbClr val="FF0000"/>
                </a:solidFill>
              </a:rPr>
              <a:t>Représentation des informations</a:t>
            </a:r>
            <a:endParaRPr lang="fr-FR" sz="4000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4878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arenR" startAt="2"/>
            </a:pPr>
            <a:r>
              <a:rPr lang="fr-FR" sz="2600" b="1" dirty="0"/>
              <a:t>Codage de la mantisse:</a:t>
            </a:r>
          </a:p>
          <a:p>
            <a:pPr marL="514350" indent="-514350">
              <a:buNone/>
            </a:pPr>
            <a:endParaRPr lang="fr-FR" sz="3000" b="1" dirty="0"/>
          </a:p>
          <a:p>
            <a:pPr>
              <a:buFont typeface="Wingdings" pitchFamily="2" charset="2"/>
              <a:buChar char="ü"/>
            </a:pPr>
            <a:r>
              <a:rPr lang="fr-FR" sz="2400" dirty="0"/>
              <a:t>Taille de la mantisse bornée.</a:t>
            </a:r>
          </a:p>
          <a:p>
            <a:pPr>
              <a:buFont typeface="Wingdings" pitchFamily="2" charset="2"/>
              <a:buChar char="ü"/>
            </a:pPr>
            <a:r>
              <a:rPr lang="fr-FR" sz="2400" dirty="0"/>
              <a:t>Changement de base (décimal→ binaire) obtenu par multiplications successives par 2</a:t>
            </a:r>
          </a:p>
          <a:p>
            <a:pPr>
              <a:buFont typeface="Wingdings" pitchFamily="2" charset="2"/>
              <a:buChar char="ü"/>
            </a:pPr>
            <a:r>
              <a:rPr lang="fr-FR" sz="2400" dirty="0"/>
              <a:t>Si la taille de la mantisse augmente, la précision des valeurs représentables grandit.</a:t>
            </a:r>
          </a:p>
          <a:p>
            <a:pPr>
              <a:buNone/>
            </a:pPr>
            <a:endParaRPr lang="fr-FR" sz="2400" dirty="0"/>
          </a:p>
          <a:p>
            <a:pPr>
              <a:buNone/>
            </a:pPr>
            <a:r>
              <a:rPr lang="fr-FR" sz="2400" dirty="0"/>
              <a:t>	</a:t>
            </a:r>
            <a:r>
              <a:rPr lang="fr-FR" sz="2400" i="1" dirty="0"/>
              <a:t> </a:t>
            </a:r>
            <a:r>
              <a:rPr lang="fr-FR" sz="2400" b="1" i="1" dirty="0" err="1"/>
              <a:t>Exp</a:t>
            </a:r>
            <a:r>
              <a:rPr lang="fr-FR" sz="2400" b="1" i="1" dirty="0"/>
              <a:t>:  </a:t>
            </a:r>
            <a:r>
              <a:rPr lang="fr-FR" sz="2400" dirty="0"/>
              <a:t>Soit à convertir le nombre </a:t>
            </a:r>
            <a:r>
              <a:rPr lang="fr-FR" sz="2400" i="1" dirty="0"/>
              <a:t>0.375</a:t>
            </a:r>
            <a:r>
              <a:rPr lang="fr-FR" sz="2400" i="1" baseline="-25000" dirty="0"/>
              <a:t>10</a:t>
            </a:r>
            <a:endParaRPr lang="fr-FR" sz="2400" i="1" dirty="0"/>
          </a:p>
          <a:p>
            <a:pPr>
              <a:buNone/>
            </a:pPr>
            <a:r>
              <a:rPr lang="fr-FR" sz="2400" dirty="0"/>
              <a:t>	0.375 x 2 = 0.75 ; 0.75 x 2 = 1.5 ; 0.5 x 2 = 1.0</a:t>
            </a:r>
          </a:p>
          <a:p>
            <a:pPr>
              <a:buNone/>
            </a:pPr>
            <a:r>
              <a:rPr lang="fr-FR" sz="2400" dirty="0"/>
              <a:t>      0.375</a:t>
            </a:r>
            <a:r>
              <a:rPr lang="fr-FR" sz="2400" baseline="-25000" dirty="0"/>
              <a:t>10</a:t>
            </a:r>
            <a:r>
              <a:rPr lang="fr-FR" sz="2400" dirty="0"/>
              <a:t> → 0.011</a:t>
            </a:r>
            <a:r>
              <a:rPr lang="fr-FR" sz="2400" baseline="-25000" dirty="0"/>
              <a:t>2</a:t>
            </a:r>
            <a:r>
              <a:rPr lang="fr-FR" sz="2400" dirty="0"/>
              <a:t> en binaire (0.25 + 0.125)</a:t>
            </a:r>
          </a:p>
          <a:p>
            <a:pPr>
              <a:buNone/>
            </a:pPr>
            <a:r>
              <a:rPr lang="fr-FR" sz="2400" dirty="0"/>
              <a:t>      ce qui donne 0.11 x 2</a:t>
            </a:r>
            <a:r>
              <a:rPr lang="fr-FR" sz="2400" baseline="30000" dirty="0"/>
              <a:t>-1 </a:t>
            </a:r>
            <a:r>
              <a:rPr lang="fr-FR" sz="2400" dirty="0"/>
              <a:t>en forme normalisée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septembre 2019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 1CP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947A-FF5B-4F6F-AACC-8B6D5F24824E}" type="slidenum">
              <a:rPr lang="fr-FR" smtClean="0"/>
              <a:pPr/>
              <a:t>55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>
                <a:solidFill>
                  <a:srgbClr val="FF0000"/>
                </a:solidFill>
              </a:rPr>
              <a:t>Représentation des informations</a:t>
            </a:r>
            <a:endParaRPr lang="fr-FR" sz="4000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200" dirty="0"/>
              <a:t>Un nombre peut avoir plusieurs représentations:</a:t>
            </a:r>
          </a:p>
          <a:p>
            <a:pPr>
              <a:buNone/>
            </a:pPr>
            <a:endParaRPr lang="fr-FR" sz="2200" i="1" dirty="0"/>
          </a:p>
          <a:p>
            <a:pPr>
              <a:buNone/>
            </a:pPr>
            <a:r>
              <a:rPr lang="fr-FR" sz="2200" i="1" dirty="0"/>
              <a:t>	</a:t>
            </a:r>
            <a:r>
              <a:rPr lang="fr-FR" sz="2200" i="1" dirty="0" err="1"/>
              <a:t>Exp</a:t>
            </a:r>
            <a:r>
              <a:rPr lang="fr-FR" sz="2200" i="1" dirty="0"/>
              <a:t>: </a:t>
            </a:r>
            <a:r>
              <a:rPr lang="fr-FR" sz="2200" dirty="0"/>
              <a:t>123,456 = 0,123456 x 10</a:t>
            </a:r>
            <a:r>
              <a:rPr lang="fr-FR" sz="2200" baseline="30000" dirty="0"/>
              <a:t>3 </a:t>
            </a:r>
            <a:r>
              <a:rPr lang="fr-FR" sz="2200" dirty="0"/>
              <a:t>= 1,23456 x 10</a:t>
            </a:r>
            <a:r>
              <a:rPr lang="fr-FR" sz="2200" baseline="30000" dirty="0"/>
              <a:t>2</a:t>
            </a:r>
          </a:p>
          <a:p>
            <a:pPr>
              <a:buNone/>
            </a:pPr>
            <a:r>
              <a:rPr lang="fr-FR" sz="2200" baseline="30000" dirty="0"/>
              <a:t>		 </a:t>
            </a:r>
            <a:r>
              <a:rPr lang="fr-FR" sz="2200" dirty="0"/>
              <a:t>12,3456 x 10</a:t>
            </a:r>
            <a:r>
              <a:rPr lang="fr-FR" sz="2200" baseline="30000" dirty="0"/>
              <a:t>1 </a:t>
            </a:r>
            <a:r>
              <a:rPr lang="fr-FR" sz="2200" dirty="0"/>
              <a:t> = 0,000123456 x 10</a:t>
            </a:r>
            <a:r>
              <a:rPr lang="fr-FR" sz="2200" baseline="30000" dirty="0"/>
              <a:t>6 </a:t>
            </a:r>
            <a:r>
              <a:rPr lang="fr-FR" sz="2200" dirty="0"/>
              <a:t>….</a:t>
            </a:r>
          </a:p>
          <a:p>
            <a:pPr>
              <a:buNone/>
            </a:pPr>
            <a:endParaRPr lang="fr-FR" sz="2200" dirty="0"/>
          </a:p>
          <a:p>
            <a:pPr>
              <a:buNone/>
            </a:pPr>
            <a:r>
              <a:rPr lang="fr-FR" sz="2200" dirty="0"/>
              <a:t>	D’où la nécessité d’une représentation unique dite normalisée.</a:t>
            </a:r>
          </a:p>
          <a:p>
            <a:pPr>
              <a:buNone/>
            </a:pPr>
            <a:endParaRPr lang="fr-FR" sz="2200" dirty="0"/>
          </a:p>
          <a:p>
            <a:pPr>
              <a:buNone/>
            </a:pPr>
            <a:r>
              <a:rPr lang="fr-FR" sz="2200" dirty="0"/>
              <a:t>	La représentation normalisée des nombres est sous la forme: </a:t>
            </a:r>
            <a:r>
              <a:rPr lang="fr-FR" sz="2400" dirty="0">
                <a:solidFill>
                  <a:srgbClr val="FF0000"/>
                </a:solidFill>
              </a:rPr>
              <a:t>1</a:t>
            </a:r>
            <a:r>
              <a:rPr lang="fr-FR" sz="2400" dirty="0"/>
              <a:t>,</a:t>
            </a:r>
            <a:r>
              <a:rPr lang="fr-FR" sz="2400" b="1" dirty="0"/>
              <a:t>mantisse</a:t>
            </a:r>
            <a:r>
              <a:rPr lang="fr-FR" sz="2400" dirty="0"/>
              <a:t> × 2</a:t>
            </a:r>
            <a:r>
              <a:rPr lang="fr-FR" sz="2400" b="1" baseline="30000" dirty="0"/>
              <a:t>exposant</a:t>
            </a:r>
          </a:p>
          <a:p>
            <a:pPr>
              <a:buNone/>
            </a:pPr>
            <a:r>
              <a:rPr lang="fr-FR" sz="2200" dirty="0"/>
              <a:t>	Par conséquent, il n'est pas nécessaire de stocker le </a:t>
            </a:r>
            <a:r>
              <a:rPr lang="fr-FR" sz="2200" dirty="0">
                <a:solidFill>
                  <a:srgbClr val="FF0000"/>
                </a:solidFill>
              </a:rPr>
              <a:t>1</a:t>
            </a:r>
            <a:r>
              <a:rPr lang="fr-FR" sz="2200" dirty="0"/>
              <a:t> situé à gauche de la virgule. On économise ainsi un précieux bit.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septembre 2019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 1CP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947A-FF5B-4F6F-AACC-8B6D5F24824E}" type="slidenum">
              <a:rPr lang="fr-FR" smtClean="0"/>
              <a:pPr/>
              <a:t>56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fr-FR" sz="4000" b="1" dirty="0">
                <a:solidFill>
                  <a:srgbClr val="FF0000"/>
                </a:solidFill>
              </a:rPr>
              <a:t>Représentation des informations</a:t>
            </a:r>
            <a:endParaRPr lang="fr-FR" sz="4000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5516" y="1196752"/>
            <a:ext cx="8579296" cy="518457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fr-FR" sz="2400" b="1" dirty="0"/>
              <a:t>3)   Opérations arithmétiques en virgule flottante</a:t>
            </a:r>
          </a:p>
          <a:p>
            <a:r>
              <a:rPr lang="fr-FR" sz="2000" dirty="0"/>
              <a:t>Il est toujours possible de revenir à des opérations arithmétiques sur</a:t>
            </a:r>
          </a:p>
          <a:p>
            <a:pPr>
              <a:buNone/>
            </a:pPr>
            <a:r>
              <a:rPr lang="fr-FR" sz="2000" dirty="0"/>
              <a:t>	les nombres entiers :</a:t>
            </a:r>
          </a:p>
          <a:p>
            <a:pPr lvl="1">
              <a:buFont typeface="Wingdings" pitchFamily="2" charset="2"/>
              <a:buChar char="ü"/>
            </a:pPr>
            <a:r>
              <a:rPr lang="fr-FR" sz="2000" b="1" i="1" dirty="0"/>
              <a:t>multiplication</a:t>
            </a:r>
            <a:r>
              <a:rPr lang="fr-FR" sz="2000" i="1" dirty="0"/>
              <a:t> </a:t>
            </a:r>
            <a:r>
              <a:rPr lang="fr-FR" sz="2000" dirty="0"/>
              <a:t>: additionner les exposants, multiplier les mantisses et</a:t>
            </a:r>
          </a:p>
          <a:p>
            <a:pPr>
              <a:buNone/>
            </a:pPr>
            <a:r>
              <a:rPr lang="fr-FR" sz="2000" dirty="0"/>
              <a:t>		</a:t>
            </a:r>
            <a:r>
              <a:rPr lang="fr-FR" sz="2000" dirty="0" err="1"/>
              <a:t>re</a:t>
            </a:r>
            <a:r>
              <a:rPr lang="fr-FR" sz="2000" dirty="0"/>
              <a:t>-normaliser le résultat;</a:t>
            </a:r>
          </a:p>
          <a:p>
            <a:pPr lvl="1">
              <a:buFont typeface="Wingdings" pitchFamily="2" charset="2"/>
              <a:buChar char="ü"/>
            </a:pPr>
            <a:r>
              <a:rPr lang="fr-FR" sz="2000" b="1" i="1" dirty="0"/>
              <a:t>division</a:t>
            </a:r>
            <a:r>
              <a:rPr lang="fr-FR" sz="2000" b="1" dirty="0"/>
              <a:t> </a:t>
            </a:r>
            <a:r>
              <a:rPr lang="fr-FR" sz="2000" dirty="0"/>
              <a:t>: soustraire les exposants, diviser les mantisses et </a:t>
            </a:r>
            <a:r>
              <a:rPr lang="fr-FR" sz="2000" dirty="0" err="1"/>
              <a:t>re</a:t>
            </a:r>
            <a:r>
              <a:rPr lang="fr-FR" sz="2000" dirty="0"/>
              <a:t>-normaliser</a:t>
            </a:r>
          </a:p>
          <a:p>
            <a:pPr>
              <a:buNone/>
            </a:pPr>
            <a:r>
              <a:rPr lang="fr-FR" sz="2000" dirty="0"/>
              <a:t>		le résultat;</a:t>
            </a:r>
          </a:p>
          <a:p>
            <a:pPr lvl="1">
              <a:buFont typeface="Wingdings" pitchFamily="2" charset="2"/>
              <a:buChar char="ü"/>
            </a:pPr>
            <a:r>
              <a:rPr lang="fr-FR" sz="2000" b="1" i="1" dirty="0"/>
              <a:t>addition</a:t>
            </a:r>
            <a:r>
              <a:rPr lang="fr-FR" sz="2000" b="1" dirty="0"/>
              <a:t> </a:t>
            </a:r>
            <a:r>
              <a:rPr lang="fr-FR" sz="2000" dirty="0"/>
              <a:t>: de-normaliser la plus petite valeur d'exposant, additionner</a:t>
            </a:r>
          </a:p>
          <a:p>
            <a:pPr>
              <a:buNone/>
            </a:pPr>
            <a:r>
              <a:rPr lang="fr-FR" sz="2000" dirty="0"/>
              <a:t>		les mantisses, </a:t>
            </a:r>
            <a:r>
              <a:rPr lang="fr-FR" sz="2000" dirty="0" err="1"/>
              <a:t>re</a:t>
            </a:r>
            <a:r>
              <a:rPr lang="fr-FR" sz="2000" dirty="0"/>
              <a:t>-normaliser le résultat;</a:t>
            </a:r>
          </a:p>
          <a:p>
            <a:pPr lvl="1">
              <a:buFont typeface="Wingdings" pitchFamily="2" charset="2"/>
              <a:buChar char="ü"/>
            </a:pPr>
            <a:r>
              <a:rPr lang="fr-FR" sz="2000" b="1" i="1" dirty="0"/>
              <a:t>soustraction </a:t>
            </a:r>
            <a:r>
              <a:rPr lang="fr-FR" sz="2000" dirty="0"/>
              <a:t>: de-normaliser la plus petite valeur d'exposant, soustraire</a:t>
            </a:r>
          </a:p>
          <a:p>
            <a:pPr>
              <a:buNone/>
            </a:pPr>
            <a:r>
              <a:rPr lang="fr-FR" sz="2000" dirty="0"/>
              <a:t>		les mantisses, </a:t>
            </a:r>
            <a:r>
              <a:rPr lang="fr-FR" sz="2000" dirty="0" err="1"/>
              <a:t>re</a:t>
            </a:r>
            <a:r>
              <a:rPr lang="fr-FR" sz="2000" dirty="0"/>
              <a:t>-normaliser le résultat</a:t>
            </a:r>
          </a:p>
          <a:p>
            <a:r>
              <a:rPr lang="fr-FR" sz="2000" dirty="0"/>
              <a:t>Il peut être nécessaire d'arrondir la mantisse (i.e., perte de précision).</a:t>
            </a:r>
          </a:p>
          <a:p>
            <a:r>
              <a:rPr lang="fr-FR" sz="2000" dirty="0"/>
              <a:t>Dépassement de capacité et sous-passement de capacité peuvent se</a:t>
            </a:r>
          </a:p>
          <a:p>
            <a:pPr>
              <a:buNone/>
            </a:pPr>
            <a:r>
              <a:rPr lang="fr-FR" sz="2000" dirty="0"/>
              <a:t>	produire si l'exposant devient trop grand ou trop petit.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septembre 2019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 1CP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947A-FF5B-4F6F-AACC-8B6D5F24824E}" type="slidenum">
              <a:rPr lang="fr-FR" smtClean="0"/>
              <a:pPr/>
              <a:t>57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>
                <a:solidFill>
                  <a:srgbClr val="FF0000"/>
                </a:solidFill>
              </a:rPr>
              <a:t>Représentation des informations</a:t>
            </a:r>
            <a:endParaRPr lang="fr-FR" sz="4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fr-FR" sz="2400" b="1" dirty="0"/>
                  <a:t>4)  Norme IEEE 754</a:t>
                </a:r>
                <a:endParaRPr lang="fr-FR" sz="3300" b="1" dirty="0"/>
              </a:p>
              <a:p>
                <a:pPr>
                  <a:buNone/>
                </a:pPr>
                <a:r>
                  <a:rPr lang="fr-FR" sz="2400" i="1" dirty="0"/>
                  <a:t>	Objectif : </a:t>
                </a:r>
                <a:r>
                  <a:rPr lang="fr-FR" sz="2000" dirty="0"/>
                  <a:t>harmoniser les représentations en virgule flottante </a:t>
                </a:r>
              </a:p>
              <a:p>
                <a:pPr>
                  <a:buNone/>
                </a:pPr>
                <a:r>
                  <a:rPr lang="fr-FR" sz="2000" dirty="0"/>
                  <a:t>	et définir le comportement en cas d'exception (dépassement).</a:t>
                </a:r>
              </a:p>
              <a:p>
                <a:pPr>
                  <a:buNone/>
                </a:pPr>
                <a:endParaRPr lang="fr-FR" sz="2000" dirty="0"/>
              </a:p>
              <a:p>
                <a:r>
                  <a:rPr lang="fr-FR" sz="2400" i="1" dirty="0"/>
                  <a:t>Définition : </a:t>
                </a:r>
                <a:r>
                  <a:rPr lang="fr-FR" sz="2400" dirty="0"/>
                  <a:t>x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/>
                          </a:rPr>
                          <m:t>(−1)</m:t>
                        </m:r>
                      </m:e>
                      <m:sup>
                        <m:r>
                          <a:rPr lang="fr-FR" sz="2400" b="0" i="1" smtClean="0">
                            <a:latin typeface="Cambria Math"/>
                          </a:rPr>
                          <m:t>𝑆</m:t>
                        </m:r>
                      </m:sup>
                    </m:sSup>
                  </m:oMath>
                </a14:m>
                <a:r>
                  <a:rPr lang="fr-FR" sz="2400" dirty="0"/>
                  <a:t>× (1, M) 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fr-FR" sz="2400" b="0" i="1" smtClean="0">
                            <a:latin typeface="Cambria Math"/>
                          </a:rPr>
                          <m:t>𝐸</m:t>
                        </m:r>
                        <m:r>
                          <a:rPr lang="fr-FR" sz="2400" b="0" i="1" smtClean="0">
                            <a:latin typeface="Cambria Math"/>
                          </a:rPr>
                          <m:t>−(</m:t>
                        </m:r>
                        <m:sSup>
                          <m:sSupPr>
                            <m:ctrlPr>
                              <a:rPr lang="fr-FR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fr-FR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fr-FR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fr-FR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−1)</m:t>
                        </m:r>
                      </m:sup>
                    </m:sSup>
                  </m:oMath>
                </a14:m>
                <a:endParaRPr lang="fr-FR" sz="2400" dirty="0"/>
              </a:p>
              <a:p>
                <a:endParaRPr lang="fr-FR" sz="2400" i="1" dirty="0"/>
              </a:p>
              <a:p>
                <a:pPr>
                  <a:buNone/>
                </a:pPr>
                <a:r>
                  <a:rPr lang="fr-FR" sz="2000" dirty="0"/>
                  <a:t>Bit de signe S (signe + = 0 , signe - = 1)</a:t>
                </a:r>
              </a:p>
              <a:p>
                <a:pPr>
                  <a:buNone/>
                </a:pPr>
                <a:r>
                  <a:rPr lang="fr-FR" sz="2000" dirty="0"/>
                  <a:t>	Mantisse normalisée en base 2 avec un bit caché</a:t>
                </a:r>
              </a:p>
              <a:p>
                <a:pPr>
                  <a:buNone/>
                </a:pPr>
                <a:r>
                  <a:rPr lang="fr-FR" sz="2000" dirty="0"/>
                  <a:t>	Exposant codé en excédent 2</a:t>
                </a:r>
                <a:r>
                  <a:rPr lang="fr-FR" sz="2000" baseline="30000" dirty="0"/>
                  <a:t>n-1 </a:t>
                </a:r>
                <a:r>
                  <a:rPr lang="fr-FR" sz="2000" dirty="0"/>
                  <a:t>-  1</a:t>
                </a:r>
              </a:p>
              <a:p>
                <a:pPr>
                  <a:buNone/>
                </a:pPr>
                <a:endParaRPr lang="fr-FR" sz="2400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 cstate="print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septembre 2019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 1CP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947A-FF5B-4F6F-AACC-8B6D5F24824E}" type="slidenum">
              <a:rPr lang="fr-FR" smtClean="0"/>
              <a:pPr/>
              <a:t>58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fr-FR" sz="4000" b="1" dirty="0">
                <a:solidFill>
                  <a:srgbClr val="FF0000"/>
                </a:solidFill>
              </a:rPr>
              <a:t>Représentation des informations</a:t>
            </a:r>
            <a:endParaRPr lang="fr-FR" sz="4000" dirty="0">
              <a:solidFill>
                <a:srgbClr val="FF0000"/>
              </a:solidFill>
            </a:endParaRPr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4149819680"/>
              </p:ext>
            </p:extLst>
          </p:nvPr>
        </p:nvGraphicFramePr>
        <p:xfrm>
          <a:off x="571472" y="1952836"/>
          <a:ext cx="82296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5752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2887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8325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Simple précision  </a:t>
                      </a:r>
                    </a:p>
                    <a:p>
                      <a:r>
                        <a:rPr lang="fr-FR" dirty="0"/>
                        <a:t>sur 32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Double précision</a:t>
                      </a:r>
                    </a:p>
                    <a:p>
                      <a:r>
                        <a:rPr lang="fr-FR" dirty="0"/>
                        <a:t>Sur  64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5701">
                <a:tc>
                  <a:txBody>
                    <a:bodyPr/>
                    <a:lstStyle/>
                    <a:p>
                      <a:r>
                        <a:rPr lang="fr-FR" dirty="0"/>
                        <a:t>Bit de signe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5701">
                <a:tc>
                  <a:txBody>
                    <a:bodyPr/>
                    <a:lstStyle/>
                    <a:p>
                      <a:r>
                        <a:rPr lang="fr-FR" dirty="0"/>
                        <a:t>Exposant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5701">
                <a:tc>
                  <a:txBody>
                    <a:bodyPr/>
                    <a:lstStyle/>
                    <a:p>
                      <a:r>
                        <a:rPr lang="fr-FR" dirty="0"/>
                        <a:t>Mantisse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5701">
                <a:tc>
                  <a:txBody>
                    <a:bodyPr/>
                    <a:lstStyle/>
                    <a:p>
                      <a:r>
                        <a:rPr lang="fr-FR" dirty="0"/>
                        <a:t>Codage de l’exposant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Excédent   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Excédent   1023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5701">
                <a:tc>
                  <a:txBody>
                    <a:bodyPr/>
                    <a:lstStyle/>
                    <a:p>
                      <a:r>
                        <a:rPr lang="fr-FR" dirty="0"/>
                        <a:t>Variation de l’exposant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-126  à  + 127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 -1022  à  + 1023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35701">
                <a:tc>
                  <a:txBody>
                    <a:bodyPr/>
                    <a:lstStyle/>
                    <a:p>
                      <a:r>
                        <a:rPr lang="fr-FR" dirty="0"/>
                        <a:t>Plus petit 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fr-F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–126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fr-F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– 1022 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35701">
                <a:tc>
                  <a:txBody>
                    <a:bodyPr/>
                    <a:lstStyle/>
                    <a:p>
                      <a:r>
                        <a:rPr lang="fr-FR" dirty="0"/>
                        <a:t>Plus grand 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(2-2</a:t>
                      </a:r>
                      <a:r>
                        <a:rPr lang="fr-FR" baseline="30000" dirty="0"/>
                        <a:t>-23</a:t>
                      </a:r>
                      <a:r>
                        <a:rPr lang="fr-FR" baseline="0" dirty="0"/>
                        <a:t>)× 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fr-F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fr-FR" sz="1800" kern="1200" baseline="300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127</a:t>
                      </a:r>
                      <a:r>
                        <a:rPr lang="fr-F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(2-2</a:t>
                      </a:r>
                      <a:r>
                        <a:rPr lang="fr-FR" baseline="30000"/>
                        <a:t>-52</a:t>
                      </a:r>
                      <a:r>
                        <a:rPr lang="fr-FR" baseline="0"/>
                        <a:t>)× 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fr-F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fr-FR" baseline="30000" dirty="0"/>
                        <a:t>1023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septembre 2019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 1CP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947A-FF5B-4F6F-AACC-8B6D5F24824E}" type="slidenum">
              <a:rPr lang="fr-FR" smtClean="0"/>
              <a:pPr/>
              <a:t>59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/>
              <a:t>A. Introduction / Historique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64305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3600" b="1" dirty="0"/>
              <a:t>Un peu d'histoire...</a:t>
            </a:r>
            <a:endParaRPr lang="fr-FR" sz="3600" dirty="0"/>
          </a:p>
          <a:p>
            <a:pPr>
              <a:buNone/>
            </a:pPr>
            <a:endParaRPr lang="fr-FR" sz="3300" dirty="0"/>
          </a:p>
          <a:p>
            <a:r>
              <a:rPr lang="fr-FR" sz="2800" dirty="0"/>
              <a:t>XVIIe siècle et avant : </a:t>
            </a:r>
            <a:r>
              <a:rPr lang="fr-FR" sz="2600" dirty="0"/>
              <a:t>les principes fondateurs machines </a:t>
            </a:r>
          </a:p>
          <a:p>
            <a:endParaRPr lang="fr-FR" sz="2800" dirty="0"/>
          </a:p>
          <a:p>
            <a:r>
              <a:rPr lang="fr-FR" sz="2800" dirty="0"/>
              <a:t>XIXe siècle : </a:t>
            </a:r>
            <a:r>
              <a:rPr lang="fr-FR" sz="2600" dirty="0"/>
              <a:t>Naissance des calculateurs</a:t>
            </a:r>
          </a:p>
          <a:p>
            <a:endParaRPr lang="fr-FR" sz="2800" dirty="0"/>
          </a:p>
          <a:p>
            <a:r>
              <a:rPr lang="fr-FR" sz="2800" dirty="0"/>
              <a:t>XXe siècle : </a:t>
            </a:r>
            <a:r>
              <a:rPr lang="fr-FR" sz="2600" dirty="0"/>
              <a:t>Théorie de l'information + machine universelle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septembre 2019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947A-FF5B-4F6F-AACC-8B6D5F24824E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 1CP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1004"/>
            <a:ext cx="8229600" cy="1143000"/>
          </a:xfrm>
        </p:spPr>
        <p:txBody>
          <a:bodyPr>
            <a:normAutofit/>
          </a:bodyPr>
          <a:lstStyle/>
          <a:p>
            <a:r>
              <a:rPr lang="fr-FR" sz="4000" b="1" dirty="0">
                <a:solidFill>
                  <a:srgbClr val="FF0000"/>
                </a:solidFill>
              </a:rPr>
              <a:t>Représentation des informations</a:t>
            </a:r>
            <a:endParaRPr lang="fr-FR" sz="4000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3000" b="1" dirty="0"/>
              <a:t>Exemple 1</a:t>
            </a:r>
            <a:endParaRPr lang="fr-FR" sz="3000" dirty="0"/>
          </a:p>
          <a:p>
            <a:pPr>
              <a:buNone/>
            </a:pPr>
            <a:r>
              <a:rPr lang="fr-FR" sz="5000" dirty="0"/>
              <a:t>	</a:t>
            </a:r>
            <a:r>
              <a:rPr lang="fr-FR" sz="2600" dirty="0"/>
              <a:t>- 0,75 en simple précision</a:t>
            </a:r>
          </a:p>
          <a:p>
            <a:pPr>
              <a:buNone/>
            </a:pPr>
            <a:r>
              <a:rPr lang="fr-FR" sz="2600" dirty="0"/>
              <a:t>	0,75 x 2 = </a:t>
            </a:r>
            <a:r>
              <a:rPr lang="fr-FR" sz="2600" b="1" dirty="0"/>
              <a:t>1</a:t>
            </a:r>
            <a:r>
              <a:rPr lang="fr-FR" sz="2600" dirty="0"/>
              <a:t>, 5 ; 0, 5 x 2 = </a:t>
            </a:r>
            <a:r>
              <a:rPr lang="fr-FR" sz="2600" b="1" dirty="0"/>
              <a:t>1</a:t>
            </a:r>
            <a:r>
              <a:rPr lang="fr-FR" sz="2600" dirty="0"/>
              <a:t>, 0</a:t>
            </a:r>
          </a:p>
          <a:p>
            <a:pPr>
              <a:buNone/>
            </a:pPr>
            <a:r>
              <a:rPr lang="fr-FR" sz="2600" dirty="0"/>
              <a:t>	0,75 → 0,11 en binaire (0,50 + 0, 25)</a:t>
            </a:r>
          </a:p>
          <a:p>
            <a:pPr>
              <a:buNone/>
            </a:pPr>
            <a:r>
              <a:rPr lang="fr-FR" sz="2600" dirty="0"/>
              <a:t>	soit 1, 1 x 2</a:t>
            </a:r>
            <a:r>
              <a:rPr lang="fr-FR" sz="2600" baseline="30000" dirty="0"/>
              <a:t>-1 </a:t>
            </a:r>
            <a:r>
              <a:rPr lang="fr-FR" sz="2600" dirty="0"/>
              <a:t>en forme normalisée</a:t>
            </a:r>
          </a:p>
          <a:p>
            <a:pPr>
              <a:buNone/>
            </a:pPr>
            <a:r>
              <a:rPr lang="fr-FR" sz="2600" dirty="0"/>
              <a:t>	=&gt; (-1)</a:t>
            </a:r>
            <a:r>
              <a:rPr lang="fr-FR" sz="2600" baseline="30000" dirty="0"/>
              <a:t>S </a:t>
            </a:r>
            <a:r>
              <a:rPr lang="fr-FR" sz="2600" dirty="0"/>
              <a:t>x (1+; 1000 0000 </a:t>
            </a:r>
            <a:r>
              <a:rPr lang="fr-FR" sz="2600" dirty="0" err="1"/>
              <a:t>0000</a:t>
            </a:r>
            <a:r>
              <a:rPr lang="fr-FR" sz="2600" dirty="0"/>
              <a:t> </a:t>
            </a:r>
            <a:r>
              <a:rPr lang="fr-FR" sz="2600" dirty="0" err="1"/>
              <a:t>0000</a:t>
            </a:r>
            <a:r>
              <a:rPr lang="fr-FR" sz="2600" dirty="0"/>
              <a:t> </a:t>
            </a:r>
            <a:r>
              <a:rPr lang="fr-FR" sz="2600" dirty="0" err="1"/>
              <a:t>0000</a:t>
            </a:r>
            <a:r>
              <a:rPr lang="fr-FR" sz="2600" dirty="0"/>
              <a:t> </a:t>
            </a:r>
            <a:r>
              <a:rPr lang="fr-FR" sz="2600" dirty="0" err="1"/>
              <a:t>0000</a:t>
            </a:r>
            <a:r>
              <a:rPr lang="fr-FR" sz="2600" dirty="0"/>
              <a:t>) x 2</a:t>
            </a:r>
            <a:r>
              <a:rPr lang="fr-FR" sz="2600" baseline="30000" dirty="0"/>
              <a:t>126 - 127 </a:t>
            </a:r>
            <a:endParaRPr lang="fr-FR" sz="2600" dirty="0"/>
          </a:p>
          <a:p>
            <a:pPr>
              <a:buNone/>
            </a:pPr>
            <a:r>
              <a:rPr lang="fr-FR" sz="2600" i="1" dirty="0"/>
              <a:t>	En simple précision : </a:t>
            </a:r>
          </a:p>
          <a:p>
            <a:pPr>
              <a:buNone/>
            </a:pPr>
            <a:r>
              <a:rPr lang="fr-FR" sz="2600" i="1" dirty="0"/>
              <a:t>  	</a:t>
            </a:r>
            <a:r>
              <a:rPr lang="fr-FR" sz="2600" dirty="0"/>
              <a:t>1 01111110 10000000000000000000000</a:t>
            </a:r>
          </a:p>
          <a:p>
            <a:endParaRPr lang="fr-FR" sz="5000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septembre 2019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 1CP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947A-FF5B-4F6F-AACC-8B6D5F24824E}" type="slidenum">
              <a:rPr lang="fr-FR" smtClean="0"/>
              <a:pPr/>
              <a:t>60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>
                <a:solidFill>
                  <a:srgbClr val="FF0000"/>
                </a:solidFill>
              </a:rPr>
              <a:t>Représentation des informations</a:t>
            </a:r>
            <a:endParaRPr lang="fr-FR" sz="4000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sz="2800" b="1" dirty="0"/>
              <a:t>Exemple 2:</a:t>
            </a:r>
          </a:p>
          <a:p>
            <a:pPr>
              <a:buNone/>
            </a:pPr>
            <a:endParaRPr lang="fr-FR" sz="2400" dirty="0"/>
          </a:p>
          <a:p>
            <a:pPr>
              <a:buNone/>
            </a:pPr>
            <a:r>
              <a:rPr lang="fr-FR" sz="2400" dirty="0"/>
              <a:t>1 10000001 01000000000000000000000 en simple précision</a:t>
            </a:r>
          </a:p>
          <a:p>
            <a:pPr>
              <a:buNone/>
            </a:pPr>
            <a:endParaRPr lang="fr-FR" sz="2400" dirty="0"/>
          </a:p>
          <a:p>
            <a:pPr>
              <a:buNone/>
            </a:pPr>
            <a:r>
              <a:rPr lang="fr-FR" sz="2400" dirty="0"/>
              <a:t>	signe = 1</a:t>
            </a:r>
          </a:p>
          <a:p>
            <a:pPr>
              <a:buNone/>
            </a:pPr>
            <a:r>
              <a:rPr lang="fr-FR" sz="2400" dirty="0"/>
              <a:t>	exposant = 129</a:t>
            </a:r>
          </a:p>
          <a:p>
            <a:pPr>
              <a:buNone/>
            </a:pPr>
            <a:r>
              <a:rPr lang="fr-FR" sz="2400" dirty="0"/>
              <a:t>	mantisse = 1 x 2 </a:t>
            </a:r>
            <a:r>
              <a:rPr lang="fr-FR" sz="2400" baseline="30000" dirty="0"/>
              <a:t>-2</a:t>
            </a:r>
            <a:r>
              <a:rPr lang="fr-FR" sz="2400" dirty="0"/>
              <a:t> = 1/4 = 0,25</a:t>
            </a:r>
          </a:p>
          <a:p>
            <a:pPr>
              <a:buNone/>
            </a:pPr>
            <a:r>
              <a:rPr lang="fr-FR" sz="2400" dirty="0"/>
              <a:t>	=&gt; (-1)</a:t>
            </a:r>
            <a:r>
              <a:rPr lang="fr-FR" sz="2400" baseline="30000" dirty="0"/>
              <a:t>S </a:t>
            </a:r>
            <a:r>
              <a:rPr lang="fr-FR" sz="2400" dirty="0"/>
              <a:t>x (1 +.mantisse) x 2</a:t>
            </a:r>
            <a:r>
              <a:rPr lang="fr-FR" sz="2400" baseline="30000" dirty="0"/>
              <a:t>E-127</a:t>
            </a:r>
            <a:r>
              <a:rPr lang="fr-FR" sz="2400" dirty="0"/>
              <a:t> = (-1)1 x (1 + 0,25) x 2</a:t>
            </a:r>
            <a:r>
              <a:rPr lang="fr-FR" sz="2400" baseline="30000" dirty="0"/>
              <a:t>129-127</a:t>
            </a:r>
            <a:endParaRPr lang="fr-FR" sz="2400" dirty="0"/>
          </a:p>
          <a:p>
            <a:pPr>
              <a:buNone/>
            </a:pPr>
            <a:r>
              <a:rPr lang="fr-FR" sz="2400" dirty="0"/>
              <a:t>	= -1 x 1,25 x 2</a:t>
            </a:r>
            <a:r>
              <a:rPr lang="fr-FR" sz="2400" baseline="30000" dirty="0"/>
              <a:t>2 </a:t>
            </a:r>
            <a:endParaRPr lang="fr-FR" sz="2400" dirty="0"/>
          </a:p>
          <a:p>
            <a:pPr>
              <a:buNone/>
            </a:pPr>
            <a:r>
              <a:rPr lang="fr-FR" sz="2400" dirty="0"/>
              <a:t>	=  -5 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septembre 2019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 1CP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947A-FF5B-4F6F-AACC-8B6D5F24824E}" type="slidenum">
              <a:rPr lang="fr-FR" smtClean="0"/>
              <a:pPr/>
              <a:t>61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>
                <a:solidFill>
                  <a:srgbClr val="FF0000"/>
                </a:solidFill>
              </a:rPr>
              <a:t>Représentation des informations</a:t>
            </a:r>
            <a:endParaRPr lang="fr-FR" sz="4000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sz="2800" b="1" dirty="0"/>
              <a:t>Exemple 3:</a:t>
            </a:r>
          </a:p>
          <a:p>
            <a:pPr>
              <a:buNone/>
            </a:pPr>
            <a:r>
              <a:rPr lang="fr-FR" sz="2400" dirty="0"/>
              <a:t>	Traduisons en binaire, simple précision, le nombre: - 1039,0</a:t>
            </a:r>
            <a:r>
              <a:rPr lang="fr-FR" sz="2400" baseline="-25000" dirty="0"/>
              <a:t>10</a:t>
            </a:r>
          </a:p>
          <a:p>
            <a:pPr>
              <a:buNone/>
            </a:pPr>
            <a:endParaRPr lang="fr-FR" sz="2400" baseline="-25000" dirty="0"/>
          </a:p>
          <a:p>
            <a:pPr lvl="1"/>
            <a:r>
              <a:rPr lang="fr-FR" sz="2200" dirty="0"/>
              <a:t>Convertir 1039 en binaire = 100 0000 1111</a:t>
            </a:r>
          </a:p>
          <a:p>
            <a:pPr lvl="1"/>
            <a:r>
              <a:rPr lang="fr-FR" sz="2200" dirty="0"/>
              <a:t>Normaliser la mantisse: 1, Mantisse = 1,00 0000 1111 x 2</a:t>
            </a:r>
            <a:r>
              <a:rPr lang="fr-FR" sz="2200" baseline="30000" dirty="0"/>
              <a:t>10 </a:t>
            </a:r>
            <a:r>
              <a:rPr lang="fr-FR" sz="2200" dirty="0"/>
              <a:t> </a:t>
            </a:r>
          </a:p>
          <a:p>
            <a:pPr lvl="1"/>
            <a:r>
              <a:rPr lang="fr-FR" sz="2200" dirty="0"/>
              <a:t>Exposant = 10 + biais soit: 10 + 127 = 137</a:t>
            </a:r>
            <a:r>
              <a:rPr lang="fr-FR" sz="2200" baseline="-25000" dirty="0"/>
              <a:t>10 </a:t>
            </a:r>
            <a:r>
              <a:rPr lang="fr-FR" sz="2200" dirty="0"/>
              <a:t> = 1000 1001</a:t>
            </a:r>
            <a:r>
              <a:rPr lang="fr-FR" sz="2200" baseline="-25000" dirty="0"/>
              <a:t>2</a:t>
            </a:r>
          </a:p>
          <a:p>
            <a:pPr lvl="1"/>
            <a:endParaRPr lang="fr-FR" sz="2200" dirty="0"/>
          </a:p>
          <a:p>
            <a:pPr lvl="1"/>
            <a:r>
              <a:rPr lang="fr-FR" sz="2200" b="1" dirty="0"/>
              <a:t>Résultat</a:t>
            </a:r>
            <a:r>
              <a:rPr lang="fr-FR" sz="2200" dirty="0"/>
              <a:t>:  1  1000 1001  000 00011 1100 0000 </a:t>
            </a:r>
            <a:r>
              <a:rPr lang="fr-FR" sz="2200" dirty="0" err="1"/>
              <a:t>0000</a:t>
            </a:r>
            <a:r>
              <a:rPr lang="fr-FR" sz="2200" dirty="0"/>
              <a:t> </a:t>
            </a:r>
            <a:r>
              <a:rPr lang="fr-FR" sz="2200" dirty="0" err="1"/>
              <a:t>0000</a:t>
            </a:r>
            <a:endParaRPr lang="fr-FR" sz="2200" dirty="0"/>
          </a:p>
          <a:p>
            <a:pPr lvl="1">
              <a:buNone/>
            </a:pPr>
            <a:r>
              <a:rPr lang="fr-FR" sz="2200" dirty="0"/>
              <a:t>			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septembre 2019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 1CP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947A-FF5B-4F6F-AACC-8B6D5F24824E}" type="slidenum">
              <a:rPr lang="fr-FR" smtClean="0"/>
              <a:pPr/>
              <a:t>62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8620"/>
            <a:ext cx="8229600" cy="1143000"/>
          </a:xfrm>
        </p:spPr>
        <p:txBody>
          <a:bodyPr>
            <a:normAutofit/>
          </a:bodyPr>
          <a:lstStyle/>
          <a:p>
            <a:r>
              <a:rPr lang="fr-FR" sz="4000" b="1" dirty="0">
                <a:solidFill>
                  <a:srgbClr val="FF0000"/>
                </a:solidFill>
              </a:rPr>
              <a:t>Représentation des informations</a:t>
            </a:r>
            <a:endParaRPr lang="fr-FR" sz="4000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fr-FR" sz="3000" b="1" dirty="0"/>
              <a:t>Remarques </a:t>
            </a:r>
          </a:p>
          <a:p>
            <a:pPr>
              <a:buNone/>
            </a:pPr>
            <a:r>
              <a:rPr lang="fr-FR" dirty="0"/>
              <a:t>	</a:t>
            </a:r>
            <a:r>
              <a:rPr lang="fr-FR" sz="3000" dirty="0"/>
              <a:t>1. Les exposants 00000000 et 11111111 sont interdits :</a:t>
            </a:r>
          </a:p>
          <a:p>
            <a:pPr lvl="1">
              <a:buFont typeface="Wingdings" pitchFamily="2" charset="2"/>
              <a:buChar char="ü"/>
            </a:pPr>
            <a:r>
              <a:rPr lang="fr-FR" sz="2600" dirty="0"/>
              <a:t>l’exposant 00000000 signifie que le nombre est </a:t>
            </a:r>
            <a:r>
              <a:rPr lang="fr-FR" sz="2600" dirty="0" err="1"/>
              <a:t>dénormalisé</a:t>
            </a:r>
            <a:r>
              <a:rPr lang="fr-FR" sz="2600" dirty="0"/>
              <a:t> ;</a:t>
            </a:r>
          </a:p>
          <a:p>
            <a:pPr lvl="1">
              <a:buFont typeface="Wingdings" pitchFamily="2" charset="2"/>
              <a:buChar char="ü"/>
            </a:pPr>
            <a:r>
              <a:rPr lang="fr-FR" sz="2600" dirty="0"/>
              <a:t>l’exposant 11111111 indique que l’on n’a pas affaire à un nombre (on note cette configuration </a:t>
            </a:r>
            <a:r>
              <a:rPr lang="fr-FR" sz="2600" dirty="0" err="1"/>
              <a:t>NaN</a:t>
            </a:r>
            <a:r>
              <a:rPr lang="fr-FR" sz="2600" dirty="0"/>
              <a:t>, Not a </a:t>
            </a:r>
            <a:r>
              <a:rPr lang="fr-FR" sz="2600" dirty="0" err="1"/>
              <a:t>Number</a:t>
            </a:r>
            <a:r>
              <a:rPr lang="fr-FR" sz="2600" dirty="0"/>
              <a:t>, et on l’utilise pour signaler des erreurs de calculs, comme par exemple une division par 0).</a:t>
            </a:r>
          </a:p>
          <a:p>
            <a:pPr>
              <a:buNone/>
            </a:pPr>
            <a:r>
              <a:rPr lang="fr-FR" sz="3000" dirty="0"/>
              <a:t>	2. Les plus petit exposant est donc -126, et le plus grand +127.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septembre 2019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 1CP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947A-FF5B-4F6F-AACC-8B6D5F24824E}" type="slidenum">
              <a:rPr lang="fr-FR" smtClean="0"/>
              <a:pPr/>
              <a:t>63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>
                <a:solidFill>
                  <a:srgbClr val="FF0000"/>
                </a:solidFill>
              </a:rPr>
              <a:t>Représentation des informations</a:t>
            </a:r>
            <a:endParaRPr lang="fr-FR" sz="4000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5720" y="1428736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fr-FR" sz="3000" b="1" dirty="0"/>
              <a:t>Exception</a:t>
            </a:r>
          </a:p>
          <a:p>
            <a:pPr>
              <a:buFont typeface="Wingdings" pitchFamily="2" charset="2"/>
              <a:buChar char="Ø"/>
            </a:pPr>
            <a:endParaRPr lang="fr-FR" sz="3000" dirty="0"/>
          </a:p>
          <a:p>
            <a:pPr>
              <a:buNone/>
            </a:pPr>
            <a:r>
              <a:rPr lang="fr-FR" sz="2600" b="1" dirty="0"/>
              <a:t>	Représentation du zéro.</a:t>
            </a:r>
            <a:endParaRPr lang="fr-FR" sz="2600" dirty="0"/>
          </a:p>
          <a:p>
            <a:pPr>
              <a:buNone/>
            </a:pPr>
            <a:r>
              <a:rPr lang="fr-FR" sz="2600" dirty="0"/>
              <a:t>	</a:t>
            </a:r>
            <a:r>
              <a:rPr lang="fr-FR" sz="2400" dirty="0"/>
              <a:t>La règle d’écriture de la partie fractionnaire dans le format IEEE impose que l'on déplace la virgule à droite du bit à "1« , le plus signifiant (de plus grand poids), dans le nombre binaire initial.</a:t>
            </a:r>
            <a:br>
              <a:rPr lang="fr-FR" sz="2400" dirty="0"/>
            </a:br>
            <a:endParaRPr lang="fr-FR" sz="2400" dirty="0"/>
          </a:p>
          <a:p>
            <a:pPr>
              <a:buNone/>
            </a:pPr>
            <a:r>
              <a:rPr lang="fr-FR" sz="2400" i="1" dirty="0"/>
              <a:t>	 </a:t>
            </a:r>
            <a:r>
              <a:rPr lang="fr-FR" sz="2400" i="1" dirty="0" err="1"/>
              <a:t>Exp</a:t>
            </a:r>
            <a:r>
              <a:rPr lang="fr-FR" sz="2400" i="1" dirty="0"/>
              <a:t>: </a:t>
            </a:r>
            <a:r>
              <a:rPr lang="fr-FR" sz="2400" dirty="0"/>
              <a:t> 0,001 0000 1110 sera transformé en:1, 0000 1110 x 2</a:t>
            </a:r>
            <a:r>
              <a:rPr lang="fr-FR" sz="2400" baseline="30000" dirty="0"/>
              <a:t>-3</a:t>
            </a:r>
            <a:endParaRPr lang="fr-FR" sz="2400" dirty="0"/>
          </a:p>
          <a:p>
            <a:pPr>
              <a:buNone/>
            </a:pPr>
            <a:endParaRPr lang="fr-FR" sz="2400" b="1" i="1" dirty="0"/>
          </a:p>
          <a:p>
            <a:pPr>
              <a:buNone/>
            </a:pPr>
            <a:r>
              <a:rPr lang="fr-FR" sz="2400" b="1" i="1" dirty="0"/>
              <a:t>	Or cette méthode est inopérante pour un nombre nul</a:t>
            </a:r>
            <a:r>
              <a:rPr lang="fr-FR" sz="2400" dirty="0"/>
              <a:t>.</a:t>
            </a:r>
          </a:p>
          <a:p>
            <a:pPr>
              <a:buNone/>
            </a:pPr>
            <a:r>
              <a:rPr lang="fr-FR" sz="2400" dirty="0"/>
              <a:t>	Le zéro sera représenté par un exposant </a:t>
            </a:r>
            <a:r>
              <a:rPr lang="fr-FR" sz="2400" b="1" dirty="0"/>
              <a:t>E</a:t>
            </a:r>
            <a:r>
              <a:rPr lang="fr-FR" sz="2400" dirty="0"/>
              <a:t> nul et une partie fractionnaire </a:t>
            </a:r>
            <a:r>
              <a:rPr lang="fr-FR" sz="2400" b="1" dirty="0"/>
              <a:t>F</a:t>
            </a:r>
            <a:r>
              <a:rPr lang="fr-FR" sz="2400" dirty="0"/>
              <a:t> nulle.  </a:t>
            </a:r>
            <a:r>
              <a:rPr lang="fr-FR" sz="2400" b="1" dirty="0"/>
              <a:t>E = 0 ; F = 0</a:t>
            </a:r>
            <a:r>
              <a:rPr lang="fr-FR" sz="2600" dirty="0"/>
              <a:t/>
            </a:r>
            <a:br>
              <a:rPr lang="fr-FR" sz="2600" dirty="0"/>
            </a:br>
            <a:endParaRPr lang="fr-FR" sz="2600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septembre 2019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 1CP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947A-FF5B-4F6F-AACC-8B6D5F24824E}" type="slidenum">
              <a:rPr lang="fr-FR" smtClean="0"/>
              <a:pPr/>
              <a:t>64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>
            <a:normAutofit/>
          </a:bodyPr>
          <a:lstStyle/>
          <a:p>
            <a:r>
              <a:rPr lang="fr-FR" sz="4000" b="1" dirty="0">
                <a:solidFill>
                  <a:srgbClr val="FF0000"/>
                </a:solidFill>
              </a:rPr>
              <a:t>Représentation des informations</a:t>
            </a:r>
            <a:endParaRPr lang="fr-FR" sz="4000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fr-FR" sz="2800" b="1" dirty="0"/>
              <a:t>7. Autres représentations binaires:</a:t>
            </a:r>
          </a:p>
          <a:p>
            <a:pPr>
              <a:buNone/>
            </a:pPr>
            <a:endParaRPr lang="fr-FR" sz="1400" b="1" dirty="0"/>
          </a:p>
          <a:p>
            <a:pPr marL="514350" indent="-514350">
              <a:buFont typeface="+mj-lt"/>
              <a:buAutoNum type="alphaLcPeriod"/>
            </a:pPr>
            <a:r>
              <a:rPr lang="fr-FR" sz="2400" b="1" dirty="0"/>
              <a:t>Décimaux codés binaire (BCD) </a:t>
            </a:r>
            <a:r>
              <a:rPr lang="fr-FR" sz="2800" dirty="0"/>
              <a:t>:</a:t>
            </a:r>
          </a:p>
          <a:p>
            <a:pPr marL="514350" indent="-514350">
              <a:buNone/>
            </a:pPr>
            <a:r>
              <a:rPr lang="fr-FR" sz="2800" dirty="0"/>
              <a:t>	</a:t>
            </a:r>
            <a:r>
              <a:rPr lang="fr-FR" sz="2200" dirty="0"/>
              <a:t>Chaque chiffre d'un nombre est codé individuellement en son équivalent binaire sur 4 bits.</a:t>
            </a:r>
          </a:p>
          <a:p>
            <a:pPr>
              <a:buNone/>
            </a:pPr>
            <a:r>
              <a:rPr lang="fr-FR" sz="2800" dirty="0"/>
              <a:t>	  </a:t>
            </a:r>
            <a:r>
              <a:rPr lang="fr-FR" sz="2400" dirty="0" err="1"/>
              <a:t>Exp</a:t>
            </a:r>
            <a:r>
              <a:rPr lang="fr-FR" sz="2400" dirty="0"/>
              <a:t>: 15 = 0001 0101</a:t>
            </a:r>
          </a:p>
          <a:p>
            <a:pPr>
              <a:buNone/>
            </a:pPr>
            <a:endParaRPr lang="fr-FR" sz="1600" dirty="0"/>
          </a:p>
          <a:p>
            <a:pPr marL="514350" indent="-514350">
              <a:buFont typeface="+mj-lt"/>
              <a:buAutoNum type="alphaLcPeriod"/>
            </a:pPr>
            <a:endParaRPr lang="fr-FR" sz="2800" b="1" dirty="0"/>
          </a:p>
          <a:p>
            <a:pPr marL="514350" indent="-514350">
              <a:buNone/>
            </a:pPr>
            <a:endParaRPr lang="fr-FR" sz="2800" b="1" dirty="0"/>
          </a:p>
          <a:p>
            <a:pPr marL="514350" indent="-514350">
              <a:buNone/>
            </a:pPr>
            <a:endParaRPr lang="fr-FR" sz="2800" b="1" dirty="0"/>
          </a:p>
          <a:p>
            <a:pPr marL="514350" indent="-514350">
              <a:buNone/>
            </a:pPr>
            <a:r>
              <a:rPr lang="fr-FR" sz="2600" b="1" dirty="0"/>
              <a:t>b.   Code excédent 3 </a:t>
            </a:r>
            <a:r>
              <a:rPr lang="fr-FR" sz="2800" dirty="0"/>
              <a:t>: </a:t>
            </a:r>
            <a:r>
              <a:rPr lang="fr-FR" sz="2200" dirty="0"/>
              <a:t>BCD + 3 à chaque chiffre</a:t>
            </a:r>
          </a:p>
          <a:p>
            <a:pPr>
              <a:buNone/>
            </a:pPr>
            <a:r>
              <a:rPr lang="fr-FR" sz="2800" dirty="0"/>
              <a:t>	  </a:t>
            </a:r>
            <a:r>
              <a:rPr lang="fr-FR" sz="2400" dirty="0" err="1"/>
              <a:t>Exp</a:t>
            </a:r>
            <a:r>
              <a:rPr lang="fr-FR" sz="2400" dirty="0"/>
              <a:t>: 15 = 0100 1000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septembre 2019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 1CP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947A-FF5B-4F6F-AACC-8B6D5F24824E}" type="slidenum">
              <a:rPr lang="fr-FR" smtClean="0"/>
              <a:pPr/>
              <a:t>65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3548" y="1004"/>
            <a:ext cx="8229600" cy="1143000"/>
          </a:xfrm>
        </p:spPr>
        <p:txBody>
          <a:bodyPr>
            <a:normAutofit/>
          </a:bodyPr>
          <a:lstStyle/>
          <a:p>
            <a:r>
              <a:rPr lang="fr-FR" sz="4000" b="1" dirty="0">
                <a:solidFill>
                  <a:srgbClr val="FF0000"/>
                </a:solidFill>
              </a:rPr>
              <a:t>Représentation des informations</a:t>
            </a:r>
            <a:endParaRPr lang="fr-FR" sz="4000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232756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fr-FR" sz="2600" b="1" dirty="0"/>
              <a:t>c.  Opérations arithmétiques</a:t>
            </a:r>
          </a:p>
          <a:p>
            <a:pPr>
              <a:buNone/>
            </a:pPr>
            <a:r>
              <a:rPr lang="fr-FR" sz="2000" dirty="0"/>
              <a:t>	Les codes représentant les chiffres décimaux étant sur 4 bits ce qui donne des configurations binaires en plus. Les résultats d’opérations peuvent générer ces configurations interdites. D’où la nécessité de correction. 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000" b="1" i="1" dirty="0"/>
              <a:t>En BCD</a:t>
            </a:r>
            <a:r>
              <a:rPr lang="fr-FR" sz="2000" i="1" dirty="0"/>
              <a:t>:</a:t>
            </a:r>
            <a:r>
              <a:rPr lang="fr-FR" sz="2000" dirty="0"/>
              <a:t> La correction est:</a:t>
            </a:r>
          </a:p>
          <a:p>
            <a:pPr marL="514350" indent="-514350">
              <a:buNone/>
            </a:pPr>
            <a:r>
              <a:rPr lang="fr-FR" sz="2000" i="1" dirty="0"/>
              <a:t>	</a:t>
            </a:r>
            <a:r>
              <a:rPr lang="fr-FR" sz="2000" b="1" i="1" dirty="0"/>
              <a:t>Si</a:t>
            </a:r>
            <a:r>
              <a:rPr lang="fr-FR" sz="2000" i="1" dirty="0"/>
              <a:t> le résultat génère 1 </a:t>
            </a:r>
            <a:r>
              <a:rPr lang="fr-FR" sz="2000" i="1" dirty="0">
                <a:solidFill>
                  <a:srgbClr val="FF0000"/>
                </a:solidFill>
              </a:rPr>
              <a:t>CI</a:t>
            </a:r>
            <a:r>
              <a:rPr lang="fr-FR" sz="2000" b="1" i="1" dirty="0"/>
              <a:t> </a:t>
            </a:r>
            <a:r>
              <a:rPr lang="fr-FR" sz="2000" i="1" dirty="0"/>
              <a:t>ou </a:t>
            </a:r>
            <a:r>
              <a:rPr lang="fr-FR" sz="2000" i="1" dirty="0" err="1">
                <a:solidFill>
                  <a:srgbClr val="FF0000"/>
                </a:solidFill>
              </a:rPr>
              <a:t>Ret</a:t>
            </a:r>
            <a:endParaRPr lang="fr-FR" sz="2000" i="1" dirty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fr-FR" sz="2000" b="1" i="1" dirty="0"/>
              <a:t>		Alors</a:t>
            </a:r>
            <a:r>
              <a:rPr lang="fr-FR" sz="2000" i="1" dirty="0"/>
              <a:t> ajouter </a:t>
            </a:r>
            <a:r>
              <a:rPr lang="fr-FR" sz="2000" i="1" dirty="0">
                <a:solidFill>
                  <a:srgbClr val="FF0000"/>
                </a:solidFill>
              </a:rPr>
              <a:t>+ 6 </a:t>
            </a:r>
            <a:r>
              <a:rPr lang="fr-FR" sz="2000" i="1" dirty="0"/>
              <a:t>au résultat. </a:t>
            </a:r>
            <a:r>
              <a:rPr lang="fr-FR" sz="2000" b="1" i="1" dirty="0" err="1"/>
              <a:t>Fsi</a:t>
            </a:r>
            <a:endParaRPr lang="fr-FR" sz="2000" i="1" dirty="0"/>
          </a:p>
          <a:p>
            <a:pPr marL="514350" indent="-514350">
              <a:buNone/>
            </a:pPr>
            <a:r>
              <a:rPr lang="fr-FR" sz="2000" b="1" dirty="0"/>
              <a:t>	</a:t>
            </a:r>
            <a:r>
              <a:rPr lang="fr-FR" sz="2000" i="1" dirty="0"/>
              <a:t> </a:t>
            </a:r>
            <a:r>
              <a:rPr lang="fr-FR" sz="2000" i="1" dirty="0" err="1"/>
              <a:t>Exp</a:t>
            </a:r>
            <a:r>
              <a:rPr lang="fr-FR" sz="2000" i="1" dirty="0"/>
              <a:t>: </a:t>
            </a:r>
            <a:r>
              <a:rPr lang="fr-FR" sz="2000" dirty="0"/>
              <a:t>       6        0110                    9         1001</a:t>
            </a:r>
          </a:p>
          <a:p>
            <a:pPr marL="514350" indent="-514350">
              <a:buNone/>
            </a:pPr>
            <a:r>
              <a:rPr lang="fr-FR" sz="2000" dirty="0"/>
              <a:t>                     +  7         0111               +  8        1000  </a:t>
            </a:r>
          </a:p>
          <a:p>
            <a:pPr marL="514350" indent="-514350">
              <a:buNone/>
            </a:pPr>
            <a:r>
              <a:rPr lang="fr-FR" sz="2000" dirty="0"/>
              <a:t>		     = 13       1101               = 17     </a:t>
            </a:r>
            <a:r>
              <a:rPr lang="fr-FR" sz="2000" dirty="0">
                <a:solidFill>
                  <a:srgbClr val="FF0000"/>
                </a:solidFill>
              </a:rPr>
              <a:t>1</a:t>
            </a:r>
            <a:r>
              <a:rPr lang="fr-FR" sz="2000" dirty="0"/>
              <a:t> 0001</a:t>
            </a:r>
          </a:p>
          <a:p>
            <a:pPr marL="514350" indent="-514350">
              <a:buNone/>
            </a:pPr>
            <a:r>
              <a:rPr lang="fr-FR" sz="2000" dirty="0"/>
              <a:t>	Donc + 6        + 0110                       +      0110   </a:t>
            </a:r>
          </a:p>
          <a:p>
            <a:pPr marL="514350" indent="-514350">
              <a:buNone/>
            </a:pPr>
            <a:r>
              <a:rPr lang="fr-FR" sz="2000" dirty="0"/>
              <a:t> 		             = </a:t>
            </a:r>
            <a:r>
              <a:rPr lang="fr-FR" sz="2000" dirty="0">
                <a:solidFill>
                  <a:srgbClr val="FF0000"/>
                </a:solidFill>
              </a:rPr>
              <a:t>1</a:t>
            </a:r>
            <a:r>
              <a:rPr lang="fr-FR" sz="2000" dirty="0"/>
              <a:t> 0011  	                    =    </a:t>
            </a:r>
            <a:r>
              <a:rPr lang="fr-FR" sz="2000" dirty="0">
                <a:solidFill>
                  <a:srgbClr val="FF0000"/>
                </a:solidFill>
              </a:rPr>
              <a:t>1</a:t>
            </a:r>
            <a:r>
              <a:rPr lang="fr-FR" sz="2000" dirty="0"/>
              <a:t> 0111</a:t>
            </a:r>
          </a:p>
          <a:p>
            <a:pPr marL="514350" indent="-514350">
              <a:buNone/>
            </a:pPr>
            <a:r>
              <a:rPr lang="fr-FR" sz="2000" b="1" dirty="0"/>
              <a:t> 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septembre 2019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 1CP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947A-FF5B-4F6F-AACC-8B6D5F24824E}" type="slidenum">
              <a:rPr lang="fr-FR" smtClean="0"/>
              <a:pPr/>
              <a:t>66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3548" y="14430"/>
            <a:ext cx="8229600" cy="1143000"/>
          </a:xfrm>
        </p:spPr>
        <p:txBody>
          <a:bodyPr>
            <a:normAutofit/>
          </a:bodyPr>
          <a:lstStyle/>
          <a:p>
            <a:r>
              <a:rPr lang="fr-FR" sz="4000" b="1" dirty="0">
                <a:solidFill>
                  <a:srgbClr val="FF0000"/>
                </a:solidFill>
              </a:rPr>
              <a:t>Représentation des informations</a:t>
            </a:r>
            <a:endParaRPr lang="fr-FR" sz="4000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800" i="1" dirty="0"/>
              <a:t>2.   </a:t>
            </a:r>
            <a:r>
              <a:rPr lang="fr-FR" sz="2400" b="1" i="1" dirty="0"/>
              <a:t>En Excédant 3 </a:t>
            </a:r>
            <a:r>
              <a:rPr lang="fr-FR" sz="2400" i="1" dirty="0"/>
              <a:t>(</a:t>
            </a:r>
            <a:r>
              <a:rPr lang="fr-FR" sz="2400" i="1" dirty="0" err="1"/>
              <a:t>Excess</a:t>
            </a:r>
            <a:r>
              <a:rPr lang="fr-FR" sz="2400" i="1" dirty="0"/>
              <a:t> 3):</a:t>
            </a:r>
          </a:p>
          <a:p>
            <a:pPr>
              <a:buNone/>
            </a:pPr>
            <a:r>
              <a:rPr lang="fr-FR" sz="2400" dirty="0"/>
              <a:t>	La correction est:</a:t>
            </a:r>
          </a:p>
          <a:p>
            <a:pPr>
              <a:buNone/>
            </a:pPr>
            <a:r>
              <a:rPr lang="fr-FR" sz="2400" dirty="0"/>
              <a:t>	</a:t>
            </a:r>
            <a:r>
              <a:rPr lang="fr-FR" sz="2400" b="1" i="1" dirty="0"/>
              <a:t>Si</a:t>
            </a:r>
            <a:r>
              <a:rPr lang="fr-FR" sz="2400" i="1" dirty="0"/>
              <a:t> retenue </a:t>
            </a:r>
          </a:p>
          <a:p>
            <a:pPr>
              <a:buNone/>
            </a:pPr>
            <a:r>
              <a:rPr lang="fr-FR" sz="2400" i="1" dirty="0"/>
              <a:t>	    </a:t>
            </a:r>
            <a:r>
              <a:rPr lang="fr-FR" sz="2400" b="1" i="1" dirty="0"/>
              <a:t>alors</a:t>
            </a:r>
            <a:r>
              <a:rPr lang="fr-FR" sz="2400" i="1" dirty="0"/>
              <a:t>   </a:t>
            </a:r>
            <a:r>
              <a:rPr lang="fr-FR" sz="2400" i="1" dirty="0">
                <a:solidFill>
                  <a:srgbClr val="FF0000"/>
                </a:solidFill>
              </a:rPr>
              <a:t>+ 3</a:t>
            </a:r>
          </a:p>
          <a:p>
            <a:pPr>
              <a:buNone/>
            </a:pPr>
            <a:r>
              <a:rPr lang="fr-FR" sz="2400" i="1" dirty="0"/>
              <a:t>	    </a:t>
            </a:r>
            <a:r>
              <a:rPr lang="fr-FR" sz="2400" b="1" i="1" dirty="0"/>
              <a:t>sinon</a:t>
            </a:r>
            <a:r>
              <a:rPr lang="fr-FR" sz="2400" i="1" dirty="0"/>
              <a:t>   </a:t>
            </a:r>
            <a:r>
              <a:rPr lang="fr-FR" sz="2400" i="1" dirty="0">
                <a:solidFill>
                  <a:srgbClr val="FF0000"/>
                </a:solidFill>
              </a:rPr>
              <a:t>- 3  </a:t>
            </a:r>
            <a:r>
              <a:rPr lang="fr-FR" sz="2400" b="1" i="1" dirty="0" err="1"/>
              <a:t>fsi</a:t>
            </a:r>
            <a:endParaRPr lang="fr-FR" sz="2400" b="1" i="1" dirty="0"/>
          </a:p>
          <a:p>
            <a:pPr>
              <a:buNone/>
            </a:pPr>
            <a:r>
              <a:rPr lang="fr-FR" sz="2000" dirty="0"/>
              <a:t> </a:t>
            </a:r>
            <a:r>
              <a:rPr lang="fr-FR" sz="2000" i="1" dirty="0" err="1"/>
              <a:t>Exp</a:t>
            </a:r>
            <a:r>
              <a:rPr lang="fr-FR" sz="2000" i="1" dirty="0"/>
              <a:t>:   </a:t>
            </a:r>
            <a:r>
              <a:rPr lang="fr-FR" sz="2000" dirty="0"/>
              <a:t>4         0111             7         1010</a:t>
            </a:r>
          </a:p>
          <a:p>
            <a:pPr>
              <a:buNone/>
            </a:pPr>
            <a:r>
              <a:rPr lang="fr-FR" sz="2000" dirty="0"/>
              <a:t>        +  3    +  0110          + 8     +  1011</a:t>
            </a:r>
          </a:p>
          <a:p>
            <a:pPr>
              <a:buNone/>
            </a:pPr>
            <a:r>
              <a:rPr lang="fr-FR" sz="2000" dirty="0"/>
              <a:t>	  = 7     =  </a:t>
            </a:r>
            <a:r>
              <a:rPr lang="fr-FR" sz="2000" i="1" dirty="0"/>
              <a:t>1101</a:t>
            </a:r>
            <a:r>
              <a:rPr lang="fr-FR" sz="2000" dirty="0"/>
              <a:t>	          = 15  = </a:t>
            </a:r>
            <a:r>
              <a:rPr lang="fr-FR" sz="2000" dirty="0">
                <a:solidFill>
                  <a:srgbClr val="FF0000"/>
                </a:solidFill>
              </a:rPr>
              <a:t>1</a:t>
            </a:r>
            <a:r>
              <a:rPr lang="fr-FR" sz="2000" i="1" dirty="0"/>
              <a:t>0101</a:t>
            </a:r>
          </a:p>
          <a:p>
            <a:pPr>
              <a:buNone/>
            </a:pPr>
            <a:r>
              <a:rPr lang="fr-FR" sz="2000" dirty="0"/>
              <a:t>	Donc    -  0011	                    +   </a:t>
            </a:r>
            <a:r>
              <a:rPr lang="fr-FR" sz="2000" i="1" dirty="0"/>
              <a:t>0011</a:t>
            </a:r>
          </a:p>
          <a:p>
            <a:pPr>
              <a:buNone/>
            </a:pPr>
            <a:r>
              <a:rPr lang="fr-FR" sz="2000" dirty="0"/>
              <a:t>        ( Soit  + </a:t>
            </a:r>
            <a:r>
              <a:rPr lang="fr-FR" sz="2000" i="1" dirty="0"/>
              <a:t>1101</a:t>
            </a:r>
            <a:r>
              <a:rPr lang="fr-FR" sz="2000" dirty="0"/>
              <a:t>)  </a:t>
            </a:r>
          </a:p>
          <a:p>
            <a:pPr>
              <a:buNone/>
            </a:pPr>
            <a:r>
              <a:rPr lang="fr-FR" sz="2000" dirty="0"/>
              <a:t>		= 1 </a:t>
            </a:r>
            <a:r>
              <a:rPr lang="fr-FR" sz="2000" i="1" dirty="0"/>
              <a:t>1010</a:t>
            </a:r>
            <a:r>
              <a:rPr lang="fr-FR" sz="2000" dirty="0"/>
              <a:t> 	   = </a:t>
            </a:r>
            <a:r>
              <a:rPr lang="fr-FR" sz="2000" dirty="0">
                <a:solidFill>
                  <a:srgbClr val="FF0000"/>
                </a:solidFill>
              </a:rPr>
              <a:t>1</a:t>
            </a:r>
            <a:r>
              <a:rPr lang="fr-FR" sz="2000" i="1" dirty="0"/>
              <a:t>1000</a:t>
            </a:r>
            <a:endParaRPr lang="fr-FR" sz="20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septembre 2019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 1CP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947A-FF5B-4F6F-AACC-8B6D5F24824E}" type="slidenum">
              <a:rPr lang="fr-FR" smtClean="0"/>
              <a:pPr/>
              <a:t>67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>
            <a:normAutofit fontScale="90000"/>
          </a:bodyPr>
          <a:lstStyle/>
          <a:p>
            <a:r>
              <a:rPr lang="fr-FR" dirty="0"/>
              <a:t>Récapitulatif des représentations de</a:t>
            </a:r>
            <a:br>
              <a:rPr lang="fr-FR" dirty="0"/>
            </a:br>
            <a:r>
              <a:rPr lang="fr-FR" dirty="0"/>
              <a:t>données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septembre 2019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 1CP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947A-FF5B-4F6F-AACC-8B6D5F24824E}" type="slidenum">
              <a:rPr lang="fr-FR" smtClean="0"/>
              <a:pPr/>
              <a:t>68</a:t>
            </a:fld>
            <a:endParaRPr lang="fr-FR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14" y="2000240"/>
            <a:ext cx="6572296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/>
              <a:t>A. Introduction / Historique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44843" y="1268760"/>
            <a:ext cx="8229600" cy="5087590"/>
          </a:xfrm>
        </p:spPr>
        <p:txBody>
          <a:bodyPr>
            <a:normAutofit fontScale="25000" lnSpcReduction="20000"/>
          </a:bodyPr>
          <a:lstStyle/>
          <a:p>
            <a:r>
              <a:rPr lang="fr-FR" sz="11200" b="1" dirty="0"/>
              <a:t>Les fondements:</a:t>
            </a:r>
          </a:p>
          <a:p>
            <a:pPr>
              <a:buNone/>
            </a:pPr>
            <a:r>
              <a:rPr lang="fr-FR" dirty="0"/>
              <a:t>	</a:t>
            </a:r>
            <a:r>
              <a:rPr lang="fr-FR" sz="8000" b="1" dirty="0"/>
              <a:t>John Neper (1614) </a:t>
            </a:r>
            <a:r>
              <a:rPr lang="fr-FR" sz="8000" dirty="0"/>
              <a:t>: Théorie de logarithmes permettant de transformer des multiplications en additions.</a:t>
            </a:r>
          </a:p>
          <a:p>
            <a:pPr>
              <a:buNone/>
            </a:pPr>
            <a:r>
              <a:rPr lang="fr-FR" sz="8000" b="1" dirty="0"/>
              <a:t>	Blaise Pascal (1642) </a:t>
            </a:r>
            <a:r>
              <a:rPr lang="fr-FR" sz="8000" dirty="0"/>
              <a:t>: Première machine a calculer, la Pascaline permettant l’addition et la soustraction des nombres de six chiffres tout en prenant en compte les retenues.</a:t>
            </a:r>
          </a:p>
          <a:p>
            <a:pPr>
              <a:buNone/>
            </a:pPr>
            <a:r>
              <a:rPr lang="fr-FR" sz="8000" b="1" dirty="0"/>
              <a:t>	Gottfried Leibniz (1673</a:t>
            </a:r>
            <a:r>
              <a:rPr lang="fr-FR" sz="8000" dirty="0"/>
              <a:t>), mathématicien de génie </a:t>
            </a:r>
          </a:p>
          <a:p>
            <a:pPr lvl="1">
              <a:buFont typeface="Wingdings" pitchFamily="2" charset="2"/>
              <a:buChar char="ü"/>
            </a:pPr>
            <a:r>
              <a:rPr lang="fr-FR" sz="8000" dirty="0"/>
              <a:t>A ajouté à la Pascaline l'automatisation de l'exécution répétitive d'additions et de soustractions. La première machine à calculer autorisant ainsi les 4 opérations arithmétiques de base.</a:t>
            </a:r>
          </a:p>
          <a:p>
            <a:pPr lvl="1">
              <a:buFont typeface="Wingdings" pitchFamily="2" charset="2"/>
              <a:buChar char="ü"/>
            </a:pPr>
            <a:r>
              <a:rPr lang="fr-FR" sz="8000" dirty="0"/>
              <a:t>A Introduit le </a:t>
            </a:r>
            <a:r>
              <a:rPr lang="fr-FR" sz="8000" b="1" dirty="0"/>
              <a:t>système binaire </a:t>
            </a:r>
            <a:r>
              <a:rPr lang="fr-FR" sz="8000" dirty="0"/>
              <a:t>basé sur les deux chiffres </a:t>
            </a:r>
            <a:r>
              <a:rPr lang="fr-FR" sz="8000" b="1" dirty="0"/>
              <a:t>0</a:t>
            </a:r>
            <a:r>
              <a:rPr lang="fr-FR" sz="8000" dirty="0"/>
              <a:t> et </a:t>
            </a:r>
            <a:r>
              <a:rPr lang="fr-FR" sz="8000" b="1" dirty="0"/>
              <a:t>1</a:t>
            </a:r>
            <a:r>
              <a:rPr lang="fr-FR" sz="8000" dirty="0"/>
              <a:t> et a montré ainsi la puissance et la simplicité de l'arithmétique binaire. Système utilisé par les ordinateurs actuels.</a:t>
            </a:r>
          </a:p>
          <a:p>
            <a:pPr marL="358775" indent="0">
              <a:buNone/>
            </a:pPr>
            <a:r>
              <a:rPr lang="fr-FR" sz="8000" b="1" dirty="0"/>
              <a:t>George Boole (1854) </a:t>
            </a:r>
            <a:r>
              <a:rPr lang="fr-FR" sz="8000" dirty="0"/>
              <a:t>: Système de logique symbolique</a:t>
            </a:r>
          </a:p>
          <a:p>
            <a:pPr>
              <a:buNone/>
            </a:pPr>
            <a:r>
              <a:rPr lang="fr-FR" sz="8000" i="1" dirty="0"/>
              <a:t>	</a:t>
            </a:r>
            <a:r>
              <a:rPr lang="fr-FR" sz="8000" b="1" dirty="0"/>
              <a:t>Algèbre de Boole </a:t>
            </a:r>
            <a:r>
              <a:rPr lang="fr-FR" sz="8000" dirty="0"/>
              <a:t>: Avec des fonctions logiques de base décrivant le fonctionnement d'un système.</a:t>
            </a:r>
          </a:p>
          <a:p>
            <a:pPr marL="457200" lvl="1" indent="0">
              <a:buNone/>
            </a:pPr>
            <a:endParaRPr lang="fr-FR" sz="80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septembre 2019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 1CP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947A-FF5B-4F6F-AACC-8B6D5F24824E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A. Introduction / Historique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 1CP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947A-FF5B-4F6F-AACC-8B6D5F24824E}" type="slidenum">
              <a:rPr lang="fr-FR" smtClean="0"/>
              <a:pPr/>
              <a:t>8</a:t>
            </a:fld>
            <a:endParaRPr lang="fr-FR"/>
          </a:p>
        </p:txBody>
      </p:sp>
      <p:pic>
        <p:nvPicPr>
          <p:cNvPr id="7" name="Espace réservé du contenu 6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556792"/>
            <a:ext cx="7128792" cy="190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 7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V="1">
            <a:off x="899592" y="4293096"/>
            <a:ext cx="7200800" cy="1759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Espace réservé de la date 2">
            <a:extLst>
              <a:ext uri="{FF2B5EF4-FFF2-40B4-BE49-F238E27FC236}">
                <a16:creationId xmlns="" xmlns:a16="http://schemas.microsoft.com/office/drawing/2014/main" id="{4CB91EAA-EE01-418E-AB81-8CA315D16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septembre 2019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4843" y="1390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A. Introduction / Historique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>
            <a:normAutofit/>
          </a:bodyPr>
          <a:lstStyle/>
          <a:p>
            <a:pPr marL="0" indent="0" defTabSz="358775"/>
            <a:r>
              <a:rPr lang="fr-FR" sz="3000" b="1" dirty="0"/>
              <a:t>	Naissance de l'ordinateur</a:t>
            </a:r>
          </a:p>
          <a:p>
            <a:pPr>
              <a:buNone/>
            </a:pPr>
            <a:endParaRPr lang="fr-FR" sz="1500" dirty="0"/>
          </a:p>
          <a:p>
            <a:pPr marL="358775" indent="-358775">
              <a:buNone/>
            </a:pPr>
            <a:r>
              <a:rPr lang="fr-FR" sz="2400" b="1" dirty="0"/>
              <a:t>	</a:t>
            </a:r>
            <a:r>
              <a:rPr lang="fr-FR" sz="2200" b="1" dirty="0"/>
              <a:t>Claude Shannon (1948) : </a:t>
            </a:r>
            <a:r>
              <a:rPr lang="fr-FR" sz="2200" dirty="0"/>
              <a:t>Tous calcul peut être réalisé avec les 3 opérations logiques de base  </a:t>
            </a:r>
            <a:r>
              <a:rPr lang="fr-FR" sz="2200" b="1" dirty="0"/>
              <a:t>ET, OU, NON</a:t>
            </a:r>
            <a:r>
              <a:rPr lang="fr-FR" sz="2200" dirty="0"/>
              <a:t>.</a:t>
            </a:r>
          </a:p>
          <a:p>
            <a:pPr marL="358775" indent="-358775">
              <a:buNone/>
            </a:pPr>
            <a:endParaRPr lang="fr-FR" sz="2200" i="1" dirty="0"/>
          </a:p>
          <a:p>
            <a:pPr marL="358775" indent="0" defTabSz="358775">
              <a:buNone/>
              <a:tabLst>
                <a:tab pos="358775" algn="l"/>
              </a:tabLst>
            </a:pPr>
            <a:r>
              <a:rPr lang="fr-FR" sz="2200" b="1" dirty="0"/>
              <a:t>Alan Turing : </a:t>
            </a:r>
            <a:r>
              <a:rPr lang="fr-FR" sz="2200" dirty="0"/>
              <a:t>Invente les concepts de programmation et de programme.</a:t>
            </a:r>
          </a:p>
          <a:p>
            <a:pPr marL="358775" indent="0" defTabSz="358775">
              <a:buNone/>
              <a:tabLst>
                <a:tab pos="358775" algn="l"/>
              </a:tabLst>
            </a:pPr>
            <a:endParaRPr lang="fr-FR" sz="2200" i="1" dirty="0"/>
          </a:p>
          <a:p>
            <a:pPr marL="358775" indent="0" defTabSz="179388">
              <a:buNone/>
            </a:pPr>
            <a:r>
              <a:rPr lang="fr-FR" sz="2200" b="1" dirty="0"/>
              <a:t>	John Von Neumann (1945) </a:t>
            </a:r>
            <a:r>
              <a:rPr lang="fr-FR" sz="2200" dirty="0"/>
              <a:t>: Idée clé : Enregistrer le programme en mémoire: 	Architecture de l'ordinateur moderne : </a:t>
            </a:r>
            <a:r>
              <a:rPr lang="fr-FR" sz="2200" b="1" dirty="0"/>
              <a:t>l'architecture de Von Neumann.</a:t>
            </a:r>
          </a:p>
          <a:p>
            <a:pPr>
              <a:buNone/>
            </a:pPr>
            <a:endParaRPr lang="fr-FR" sz="2200" i="1" dirty="0"/>
          </a:p>
          <a:p>
            <a:endParaRPr lang="fr-FR" sz="2000" dirty="0"/>
          </a:p>
          <a:p>
            <a:endParaRPr lang="fr-FR" sz="20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septembre 2019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947A-FF5B-4F6F-AACC-8B6D5F24824E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Architecture des ordinateurs 1CP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7107</TotalTime>
  <Words>2202</Words>
  <Application>Microsoft Office PowerPoint</Application>
  <PresentationFormat>Affichage à l'écran (4:3)</PresentationFormat>
  <Paragraphs>971</Paragraphs>
  <Slides>68</Slides>
  <Notes>58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68</vt:i4>
      </vt:variant>
    </vt:vector>
  </HeadingPairs>
  <TitlesOfParts>
    <vt:vector size="69" baseType="lpstr">
      <vt:lpstr>Thème Office</vt:lpstr>
      <vt:lpstr>Architecture des ordinateurs</vt:lpstr>
      <vt:lpstr>Objectifs du cours</vt:lpstr>
      <vt:lpstr>Programme</vt:lpstr>
      <vt:lpstr>Principales ressources</vt:lpstr>
      <vt:lpstr>A. Introduction / Historique </vt:lpstr>
      <vt:lpstr>A. Introduction / Historique</vt:lpstr>
      <vt:lpstr>A. Introduction / Historique</vt:lpstr>
      <vt:lpstr>A. Introduction / Historique</vt:lpstr>
      <vt:lpstr>A. Introduction / Historique </vt:lpstr>
      <vt:lpstr>A. Introduction / Historique </vt:lpstr>
      <vt:lpstr>A. Introduction/ Historique</vt:lpstr>
      <vt:lpstr>A. Introduction / Historique</vt:lpstr>
      <vt:lpstr>A. Introduction / Historique</vt:lpstr>
      <vt:lpstr>A. Introduction / Historique</vt:lpstr>
      <vt:lpstr>B. Représentation des informations</vt:lpstr>
      <vt:lpstr>B. Représentation des informations</vt:lpstr>
      <vt:lpstr>B. Représentation des informations</vt:lpstr>
      <vt:lpstr>B. Représentation des informations</vt:lpstr>
      <vt:lpstr>B. Représentation des informations</vt:lpstr>
      <vt:lpstr>B. Représentation des informations</vt:lpstr>
      <vt:lpstr>B. Représentation des informations</vt:lpstr>
      <vt:lpstr>B. Représentation des informations</vt:lpstr>
      <vt:lpstr>B. Représentation des informations</vt:lpstr>
      <vt:lpstr>B. Représentation des informations</vt:lpstr>
      <vt:lpstr>B. Représentation des informations</vt:lpstr>
      <vt:lpstr>B. Représentation des informations</vt:lpstr>
      <vt:lpstr>B. Représentation des informations</vt:lpstr>
      <vt:lpstr>B. Représentation des informations</vt:lpstr>
      <vt:lpstr>B. Représentation des informations</vt:lpstr>
      <vt:lpstr>B. Représentation des informations</vt:lpstr>
      <vt:lpstr>B. Représentation des informations</vt:lpstr>
      <vt:lpstr>B. Représentation des informations</vt:lpstr>
      <vt:lpstr>B. Représentation des informations</vt:lpstr>
      <vt:lpstr>B. Représentation des informations</vt:lpstr>
      <vt:lpstr>B. Représentation des informations</vt:lpstr>
      <vt:lpstr>B. Représentation des informations</vt:lpstr>
      <vt:lpstr>B. Représentation des informations</vt:lpstr>
      <vt:lpstr>B. Représentation des informations</vt:lpstr>
      <vt:lpstr>B. Représentation des informations</vt:lpstr>
      <vt:lpstr>B. Représentation des informations</vt:lpstr>
      <vt:lpstr>B. Représentation des informations</vt:lpstr>
      <vt:lpstr>B. Représentation des informations</vt:lpstr>
      <vt:lpstr>B. Représentation des informations</vt:lpstr>
      <vt:lpstr>B. Représentation des informations</vt:lpstr>
      <vt:lpstr>B. Représentation des informations</vt:lpstr>
      <vt:lpstr>B. Représentation des informations</vt:lpstr>
      <vt:lpstr>B. Représentation des informations</vt:lpstr>
      <vt:lpstr>B. Représentation des informations</vt:lpstr>
      <vt:lpstr>B. Représentation des informations</vt:lpstr>
      <vt:lpstr>B. Représentation des informations</vt:lpstr>
      <vt:lpstr>B. Représentation des informations</vt:lpstr>
      <vt:lpstr>B. Représentation des informations</vt:lpstr>
      <vt:lpstr>Représentation des informations</vt:lpstr>
      <vt:lpstr>Représentation des informations</vt:lpstr>
      <vt:lpstr>Représentation des informations</vt:lpstr>
      <vt:lpstr>Représentation des informations</vt:lpstr>
      <vt:lpstr>Représentation des informations</vt:lpstr>
      <vt:lpstr>Représentation des informations</vt:lpstr>
      <vt:lpstr>Représentation des informations</vt:lpstr>
      <vt:lpstr>Représentation des informations</vt:lpstr>
      <vt:lpstr>Représentation des informations</vt:lpstr>
      <vt:lpstr>Représentation des informations</vt:lpstr>
      <vt:lpstr>Représentation des informations</vt:lpstr>
      <vt:lpstr>Représentation des informations</vt:lpstr>
      <vt:lpstr>Représentation des informations</vt:lpstr>
      <vt:lpstr>Représentation des informations</vt:lpstr>
      <vt:lpstr>Représentation des informations</vt:lpstr>
      <vt:lpstr>Récapitulatif des représentations de données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Introduction/ Historique</dc:title>
  <dc:creator>pc</dc:creator>
  <cp:lastModifiedBy>Dahamni</cp:lastModifiedBy>
  <cp:revision>342</cp:revision>
  <dcterms:created xsi:type="dcterms:W3CDTF">2013-09-06T22:14:48Z</dcterms:created>
  <dcterms:modified xsi:type="dcterms:W3CDTF">2019-09-19T10:52:53Z</dcterms:modified>
</cp:coreProperties>
</file>