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4" r:id="rId2"/>
    <p:sldId id="265" r:id="rId3"/>
    <p:sldId id="266" r:id="rId4"/>
    <p:sldId id="267" r:id="rId5"/>
    <p:sldId id="268" r:id="rId6"/>
    <p:sldId id="270" r:id="rId7"/>
    <p:sldId id="269" r:id="rId8"/>
    <p:sldId id="273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78CA2-7D1B-4ACA-A731-1185C1B704E0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B5C50-95C9-46D5-BD1D-1BE9BD43B6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072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Conditional Execution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Maryam </a:t>
            </a:r>
            <a:r>
              <a:rPr lang="en-US" dirty="0" smtClean="0"/>
              <a:t>Omar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9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code that divides two numbers. If 2</a:t>
            </a:r>
            <a:r>
              <a:rPr lang="en-US" baseline="30000" dirty="0" smtClean="0"/>
              <a:t>nd</a:t>
            </a:r>
            <a:r>
              <a:rPr lang="en-US" dirty="0" smtClean="0"/>
              <a:t> number is zero,  then it should give a message “</a:t>
            </a:r>
            <a:r>
              <a:rPr lang="en-US" b="1" dirty="0" smtClean="0"/>
              <a:t>divisor cannot be zero” </a:t>
            </a:r>
            <a:r>
              <a:rPr lang="en-US" dirty="0"/>
              <a:t>to </a:t>
            </a:r>
            <a:r>
              <a:rPr lang="en-US" dirty="0" smtClean="0"/>
              <a:t>user.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Write a code that takes an integer as input from user, if entered number is even it should display the message that “</a:t>
            </a:r>
            <a:r>
              <a:rPr lang="en-US" b="1" dirty="0" smtClean="0"/>
              <a:t>number is even” </a:t>
            </a:r>
            <a:r>
              <a:rPr lang="en-US" dirty="0" smtClean="0"/>
              <a:t>else it should display “</a:t>
            </a:r>
            <a:r>
              <a:rPr lang="en-US" b="1" dirty="0" smtClean="0"/>
              <a:t>number is odd”</a:t>
            </a:r>
          </a:p>
          <a:p>
            <a:endParaRPr lang="en-US" b="1" dirty="0"/>
          </a:p>
          <a:p>
            <a:pPr algn="just"/>
            <a:r>
              <a:rPr lang="en-US" altLang="tr-TR" dirty="0" smtClean="0"/>
              <a:t>Write a code that takes an integer from user. Check that if entered number is in between or </a:t>
            </a:r>
            <a:r>
              <a:rPr lang="en-US" altLang="tr-TR" dirty="0"/>
              <a:t>including 0 and 100,or not?</a:t>
            </a:r>
            <a:r>
              <a:rPr lang="tr-TR" altLang="tr-TR" dirty="0"/>
              <a:t> If so, display a message saying that the number is in the range. If not, the message should say “out of the range”.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40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altLang="tr-TR" dirty="0"/>
              <a:t>Up to now, we have seen that instructions are executed unconditionally one after another.</a:t>
            </a:r>
          </a:p>
          <a:p>
            <a:pPr algn="just">
              <a:defRPr/>
            </a:pPr>
            <a:r>
              <a:rPr lang="en-US" altLang="tr-TR" dirty="0"/>
              <a:t>What if you want to execute an instruction depending on a condition?</a:t>
            </a:r>
          </a:p>
          <a:p>
            <a:pPr algn="just">
              <a:defRPr/>
            </a:pPr>
            <a:r>
              <a:rPr lang="en-US" altLang="tr-TR" dirty="0"/>
              <a:t>Selection: choose from among many options according to a </a:t>
            </a:r>
            <a:r>
              <a:rPr lang="en-US" altLang="tr-TR" dirty="0" smtClean="0"/>
              <a:t>criteria</a:t>
            </a:r>
          </a:p>
          <a:p>
            <a:pPr lvl="1">
              <a:defRPr/>
            </a:pPr>
            <a:r>
              <a:rPr lang="tr-TR" altLang="tr-TR" dirty="0" smtClean="0">
                <a:solidFill>
                  <a:srgbClr val="0070C0"/>
                </a:solidFill>
              </a:rPr>
              <a:t>E.g</a:t>
            </a:r>
            <a:r>
              <a:rPr lang="tr-TR" altLang="tr-TR" dirty="0">
                <a:solidFill>
                  <a:srgbClr val="0070C0"/>
                </a:solidFill>
              </a:rPr>
              <a:t>. </a:t>
            </a:r>
            <a:br>
              <a:rPr lang="tr-TR" altLang="tr-TR" dirty="0">
                <a:solidFill>
                  <a:srgbClr val="0070C0"/>
                </a:solidFill>
              </a:rPr>
            </a:br>
            <a:r>
              <a:rPr lang="tr-TR" altLang="tr-TR" dirty="0">
                <a:solidFill>
                  <a:srgbClr val="0070C0"/>
                </a:solidFill>
              </a:rPr>
              <a:t>     </a:t>
            </a:r>
            <a:r>
              <a:rPr lang="tr-TR" altLang="tr-TR" dirty="0" smtClean="0">
                <a:solidFill>
                  <a:srgbClr val="0070C0"/>
                </a:solidFill>
              </a:rPr>
              <a:t> </a:t>
            </a:r>
            <a:r>
              <a:rPr lang="en-US" altLang="tr-TR" dirty="0">
                <a:solidFill>
                  <a:srgbClr val="0070C0"/>
                </a:solidFill>
              </a:rPr>
              <a:t>If response is yes do this, else do that</a:t>
            </a:r>
          </a:p>
          <a:p>
            <a:pPr lvl="1" algn="just">
              <a:defRPr/>
            </a:pPr>
            <a:r>
              <a:rPr lang="tr-TR" altLang="tr-TR" dirty="0">
                <a:solidFill>
                  <a:srgbClr val="0070C0"/>
                </a:solidFill>
              </a:rPr>
              <a:t>E.g. </a:t>
            </a:r>
          </a:p>
          <a:p>
            <a:pPr marL="457200" lvl="1" indent="0" algn="just">
              <a:buFont typeface="Monotype Sorts" pitchFamily="2" charset="2"/>
              <a:buNone/>
              <a:defRPr/>
            </a:pPr>
            <a:r>
              <a:rPr lang="tr-TR" altLang="tr-TR" dirty="0">
                <a:solidFill>
                  <a:srgbClr val="0070C0"/>
                </a:solidFill>
              </a:rPr>
              <a:t>     </a:t>
            </a:r>
            <a:r>
              <a:rPr lang="en-US" altLang="tr-TR" dirty="0" smtClean="0">
                <a:solidFill>
                  <a:srgbClr val="0070C0"/>
                </a:solidFill>
              </a:rPr>
              <a:t>	</a:t>
            </a:r>
            <a:r>
              <a:rPr lang="tr-TR" altLang="tr-TR" dirty="0" smtClean="0">
                <a:solidFill>
                  <a:srgbClr val="0070C0"/>
                </a:solidFill>
              </a:rPr>
              <a:t> </a:t>
            </a:r>
            <a:r>
              <a:rPr lang="en-US" altLang="tr-TR" dirty="0">
                <a:solidFill>
                  <a:srgbClr val="0070C0"/>
                </a:solidFill>
              </a:rPr>
              <a:t>If year is a leap year, number of days is 366, else 365</a:t>
            </a:r>
          </a:p>
          <a:p>
            <a:pPr algn="just">
              <a:defRPr/>
            </a:pPr>
            <a:r>
              <a:rPr lang="en-US" dirty="0">
                <a:cs typeface="Arial" pitchFamily="34" charset="0"/>
              </a:rPr>
              <a:t>You achieve conditional execution with </a:t>
            </a:r>
            <a:r>
              <a:rPr lang="en-US" i="1" dirty="0">
                <a:solidFill>
                  <a:srgbClr val="C00000"/>
                </a:solidFill>
                <a:cs typeface="Arial" pitchFamily="34" charset="0"/>
              </a:rPr>
              <a:t>if</a:t>
            </a:r>
            <a:r>
              <a:rPr lang="tr-TR" i="1" dirty="0">
                <a:solidFill>
                  <a:srgbClr val="C00000"/>
                </a:solidFill>
                <a:cs typeface="Arial" pitchFamily="34" charset="0"/>
              </a:rPr>
              <a:t>  </a:t>
            </a:r>
            <a:r>
              <a:rPr lang="en-US" i="1" dirty="0">
                <a:solidFill>
                  <a:srgbClr val="C00000"/>
                </a:solidFill>
                <a:cs typeface="Arial" pitchFamily="34" charset="0"/>
              </a:rPr>
              <a:t>else</a:t>
            </a:r>
            <a:r>
              <a:rPr lang="en-US" i="1" dirty="0">
                <a:cs typeface="Arial" pitchFamily="34" charset="0"/>
              </a:rPr>
              <a:t>   </a:t>
            </a:r>
            <a:r>
              <a:rPr lang="en-US" dirty="0" smtClean="0">
                <a:cs typeface="Arial" pitchFamily="34" charset="0"/>
              </a:rPr>
              <a:t>statement</a:t>
            </a:r>
          </a:p>
          <a:p>
            <a:pPr marL="777240" lvl="2" indent="0" algn="just">
              <a:buNone/>
              <a:defRPr/>
            </a:pPr>
            <a:endParaRPr lang="en-US" dirty="0" smtClean="0">
              <a:cs typeface="Arial" pitchFamily="34" charset="0"/>
            </a:endParaRPr>
          </a:p>
          <a:p>
            <a:pPr marL="777240" lvl="2" indent="0" algn="r">
              <a:buNone/>
              <a:defRPr/>
            </a:pPr>
            <a:r>
              <a:rPr lang="en-US" dirty="0" err="1" smtClean="0">
                <a:cs typeface="Arial" pitchFamily="34" charset="0"/>
              </a:rPr>
              <a:t>Sabanci</a:t>
            </a:r>
            <a:r>
              <a:rPr lang="en-US" dirty="0" smtClean="0">
                <a:cs typeface="Arial" pitchFamily="34" charset="0"/>
              </a:rPr>
              <a:t> University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1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Bool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conditional Execution we must understand non numeric data type </a:t>
            </a:r>
            <a:r>
              <a:rPr lang="en-US" b="1" dirty="0" smtClean="0"/>
              <a:t>bool</a:t>
            </a:r>
          </a:p>
          <a:p>
            <a:r>
              <a:rPr lang="en-US" b="1" dirty="0"/>
              <a:t> </a:t>
            </a:r>
            <a:r>
              <a:rPr lang="en-US" dirty="0" smtClean="0"/>
              <a:t>It can represent only two values: </a:t>
            </a:r>
            <a:r>
              <a:rPr lang="en-US" b="1" dirty="0" smtClean="0"/>
              <a:t>true </a:t>
            </a:r>
            <a:r>
              <a:rPr lang="en-US" dirty="0" smtClean="0"/>
              <a:t> and </a:t>
            </a:r>
            <a:r>
              <a:rPr lang="en-US" b="1" dirty="0" smtClean="0"/>
              <a:t>false</a:t>
            </a:r>
          </a:p>
          <a:p>
            <a:r>
              <a:rPr lang="en-US" dirty="0" smtClean="0"/>
              <a:t>True  means 1, false means 0</a:t>
            </a:r>
          </a:p>
          <a:p>
            <a:r>
              <a:rPr lang="en-US" b="1" dirty="0" smtClean="0"/>
              <a:t>Code: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Output:</a:t>
            </a:r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4333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798" y="5562600"/>
            <a:ext cx="4333875" cy="108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6939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be the output of given program: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04139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029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5562600" cy="485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662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dirty="0">
                <a:latin typeface="Courier New" pitchFamily="49" charset="0"/>
              </a:rPr>
              <a:t>if (</a:t>
            </a:r>
            <a:r>
              <a:rPr lang="en-US" altLang="tr-TR" i="1" dirty="0"/>
              <a:t>condition</a:t>
            </a:r>
            <a:r>
              <a:rPr lang="en-US" altLang="tr-TR" dirty="0" smtClean="0">
                <a:latin typeface="Courier New" pitchFamily="49" charset="0"/>
              </a:rPr>
              <a:t>){</a:t>
            </a:r>
            <a:endParaRPr lang="en-US" altLang="tr-TR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i="1" dirty="0" smtClean="0"/>
              <a:t>statement</a:t>
            </a:r>
            <a:r>
              <a:rPr lang="en-US" altLang="tr-TR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dirty="0">
                <a:latin typeface="Courier New" pitchFamily="49" charset="0"/>
              </a:rPr>
              <a:t>e</a:t>
            </a:r>
            <a:r>
              <a:rPr lang="en-US" altLang="tr-TR" dirty="0" smtClean="0">
                <a:latin typeface="Courier New" pitchFamily="49" charset="0"/>
              </a:rPr>
              <a:t>lse{</a:t>
            </a:r>
            <a:endParaRPr lang="en-US" altLang="tr-TR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i="1" dirty="0" smtClean="0"/>
              <a:t>statement</a:t>
            </a:r>
            <a:r>
              <a:rPr lang="en-US" altLang="tr-TR" dirty="0" smtClean="0">
                <a:latin typeface="Courier New" pitchFamily="49" charset="0"/>
              </a:rPr>
              <a:t>;</a:t>
            </a:r>
            <a:endParaRPr lang="en-US" altLang="tr-TR" dirty="0" smtClean="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717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expression that results into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 </a:t>
            </a:r>
            <a:r>
              <a:rPr lang="en-US" dirty="0" smtClean="0"/>
              <a:t>is called as Boolean expression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 </a:t>
            </a:r>
            <a:r>
              <a:rPr lang="en-US" dirty="0" smtClean="0"/>
              <a:t>Comparisons for Boolean expressions are done by </a:t>
            </a:r>
            <a:r>
              <a:rPr lang="en-US" b="1" dirty="0" smtClean="0"/>
              <a:t>relational operators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50" y="3524250"/>
            <a:ext cx="36861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46070"/>
            <a:ext cx="4048125" cy="16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293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can combine one Boolean expression, each involving one relational operator into more complex Boolean expression using logical operators </a:t>
            </a:r>
            <a:r>
              <a:rPr lang="en-US" b="1" dirty="0" smtClean="0"/>
              <a:t>and, or &amp; not </a:t>
            </a:r>
            <a:r>
              <a:rPr lang="en-US" dirty="0" smtClean="0"/>
              <a:t>operators.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combination of two or more  Boolean expressions using two or more logical operators is called </a:t>
            </a:r>
            <a:r>
              <a:rPr lang="en-US" b="1" dirty="0" smtClean="0"/>
              <a:t>compound Boolean expression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307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a code that takes two inputs from users and shows the maximum number from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Output: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1723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38800"/>
            <a:ext cx="26003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4853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291</TotalTime>
  <Words>323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  Conditional Execution</vt:lpstr>
      <vt:lpstr>Conditional Execution</vt:lpstr>
      <vt:lpstr>Type Bool</vt:lpstr>
      <vt:lpstr>Task</vt:lpstr>
      <vt:lpstr>Output</vt:lpstr>
      <vt:lpstr>If else statement</vt:lpstr>
      <vt:lpstr>Relational Operators</vt:lpstr>
      <vt:lpstr>Compound Statements</vt:lpstr>
      <vt:lpstr>Task</vt:lpstr>
      <vt:lpstr>Task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Maryam Omar</dc:creator>
  <cp:lastModifiedBy>Maryam</cp:lastModifiedBy>
  <cp:revision>23</cp:revision>
  <dcterms:created xsi:type="dcterms:W3CDTF">2006-08-16T00:00:00Z</dcterms:created>
  <dcterms:modified xsi:type="dcterms:W3CDTF">2021-12-22T06:30:32Z</dcterms:modified>
</cp:coreProperties>
</file>