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14"/>
  </p:notesMasterIdLst>
  <p:sldIdLst>
    <p:sldId id="256" r:id="rId2"/>
    <p:sldId id="265" r:id="rId3"/>
    <p:sldId id="268" r:id="rId4"/>
    <p:sldId id="266" r:id="rId5"/>
    <p:sldId id="257" r:id="rId6"/>
    <p:sldId id="258" r:id="rId7"/>
    <p:sldId id="259" r:id="rId8"/>
    <p:sldId id="267" r:id="rId9"/>
    <p:sldId id="263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mar Fitwalla" initials="AF" lastIdx="1" clrIdx="0">
    <p:extLst>
      <p:ext uri="{19B8F6BF-5375-455C-9EA6-DF929625EA0E}">
        <p15:presenceInfo xmlns:p15="http://schemas.microsoft.com/office/powerpoint/2012/main" userId="Ammar Fitwal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453BD-9B86-4687-B603-FB9A20CD3C76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8266F-8FCB-426C-8D59-E60E91DF9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987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8266F-8FCB-426C-8D59-E60E91DF99F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74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6DEC-A3CF-450A-A5EB-D3B0D043D4EA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60D-FA08-4418-9043-8E35AB4D0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311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6DEC-A3CF-450A-A5EB-D3B0D043D4EA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60D-FA08-4418-9043-8E35AB4D0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203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6DEC-A3CF-450A-A5EB-D3B0D043D4EA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60D-FA08-4418-9043-8E35AB4D0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421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6DEC-A3CF-450A-A5EB-D3B0D043D4EA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60D-FA08-4418-9043-8E35AB4D07C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6560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6DEC-A3CF-450A-A5EB-D3B0D043D4EA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60D-FA08-4418-9043-8E35AB4D0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115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6DEC-A3CF-450A-A5EB-D3B0D043D4EA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60D-FA08-4418-9043-8E35AB4D0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023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6DEC-A3CF-450A-A5EB-D3B0D043D4EA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60D-FA08-4418-9043-8E35AB4D0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937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6DEC-A3CF-450A-A5EB-D3B0D043D4EA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60D-FA08-4418-9043-8E35AB4D0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793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6DEC-A3CF-450A-A5EB-D3B0D043D4EA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60D-FA08-4418-9043-8E35AB4D0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4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6DEC-A3CF-450A-A5EB-D3B0D043D4EA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60D-FA08-4418-9043-8E35AB4D0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87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6DEC-A3CF-450A-A5EB-D3B0D043D4EA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60D-FA08-4418-9043-8E35AB4D0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95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6DEC-A3CF-450A-A5EB-D3B0D043D4EA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60D-FA08-4418-9043-8E35AB4D0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32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6DEC-A3CF-450A-A5EB-D3B0D043D4EA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60D-FA08-4418-9043-8E35AB4D0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74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6DEC-A3CF-450A-A5EB-D3B0D043D4EA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60D-FA08-4418-9043-8E35AB4D0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7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6DEC-A3CF-450A-A5EB-D3B0D043D4EA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60D-FA08-4418-9043-8E35AB4D0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0330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6DEC-A3CF-450A-A5EB-D3B0D043D4EA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60D-FA08-4418-9043-8E35AB4D0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5522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6DEC-A3CF-450A-A5EB-D3B0D043D4EA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60D-FA08-4418-9043-8E35AB4D0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24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1816DEC-A3CF-450A-A5EB-D3B0D043D4EA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DA60D-FA08-4418-9043-8E35AB4D0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3216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056F-F1B7-4154-8914-137C4982D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470212"/>
            <a:ext cx="8825658" cy="1348381"/>
          </a:xfrm>
        </p:spPr>
        <p:txBody>
          <a:bodyPr/>
          <a:lstStyle/>
          <a:p>
            <a:r>
              <a:rPr lang="en-US" sz="6600" dirty="0"/>
              <a:t>NOC W/ ML MODEL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2550207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15CC4-BCBF-4B6C-97EA-85B32D9E5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643108" cy="1400530"/>
          </a:xfrm>
        </p:spPr>
        <p:txBody>
          <a:bodyPr/>
          <a:lstStyle/>
          <a:p>
            <a:r>
              <a:rPr lang="en-US" sz="3600" dirty="0"/>
              <a:t>CSV FOR GRAPH DATABASE (TIGERGRAPH)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005D7-308D-4D1C-8AEC-4E6A20791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4" y="1436688"/>
            <a:ext cx="10515600" cy="4351338"/>
          </a:xfrm>
        </p:spPr>
        <p:txBody>
          <a:bodyPr/>
          <a:lstStyle/>
          <a:p>
            <a:r>
              <a:rPr lang="en-US" dirty="0"/>
              <a:t>We created 3 csv’s : </a:t>
            </a:r>
          </a:p>
          <a:p>
            <a:pPr lvl="1"/>
            <a:r>
              <a:rPr lang="en-IN" dirty="0"/>
              <a:t>noc_entity.csv</a:t>
            </a:r>
          </a:p>
          <a:p>
            <a:pPr lvl="1"/>
            <a:r>
              <a:rPr lang="en-US" dirty="0"/>
              <a:t>noc_parent_child_default.csv</a:t>
            </a:r>
          </a:p>
          <a:p>
            <a:pPr lvl="1"/>
            <a:r>
              <a:rPr lang="en-IN" dirty="0"/>
              <a:t>noc_ed_relation.csv</a:t>
            </a:r>
            <a:endParaRPr lang="en-US" dirty="0"/>
          </a:p>
          <a:p>
            <a:r>
              <a:rPr lang="en-IN" dirty="0"/>
              <a:t>noc_entity.csv :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C7F1FCB-94DC-4729-B38C-5B72627C9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890090"/>
              </p:ext>
            </p:extLst>
          </p:nvPr>
        </p:nvGraphicFramePr>
        <p:xfrm>
          <a:off x="1129356" y="3612357"/>
          <a:ext cx="10325101" cy="2718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90">
                  <a:extLst>
                    <a:ext uri="{9D8B030D-6E8A-4147-A177-3AD203B41FA5}">
                      <a16:colId xmlns:a16="http://schemas.microsoft.com/office/drawing/2014/main" val="3966502630"/>
                    </a:ext>
                  </a:extLst>
                </a:gridCol>
                <a:gridCol w="828078">
                  <a:extLst>
                    <a:ext uri="{9D8B030D-6E8A-4147-A177-3AD203B41FA5}">
                      <a16:colId xmlns:a16="http://schemas.microsoft.com/office/drawing/2014/main" val="1200592394"/>
                    </a:ext>
                  </a:extLst>
                </a:gridCol>
                <a:gridCol w="838430">
                  <a:extLst>
                    <a:ext uri="{9D8B030D-6E8A-4147-A177-3AD203B41FA5}">
                      <a16:colId xmlns:a16="http://schemas.microsoft.com/office/drawing/2014/main" val="4253418075"/>
                    </a:ext>
                  </a:extLst>
                </a:gridCol>
                <a:gridCol w="3333015">
                  <a:extLst>
                    <a:ext uri="{9D8B030D-6E8A-4147-A177-3AD203B41FA5}">
                      <a16:colId xmlns:a16="http://schemas.microsoft.com/office/drawing/2014/main" val="1290891551"/>
                    </a:ext>
                  </a:extLst>
                </a:gridCol>
                <a:gridCol w="1366329">
                  <a:extLst>
                    <a:ext uri="{9D8B030D-6E8A-4147-A177-3AD203B41FA5}">
                      <a16:colId xmlns:a16="http://schemas.microsoft.com/office/drawing/2014/main" val="1452312891"/>
                    </a:ext>
                  </a:extLst>
                </a:gridCol>
                <a:gridCol w="1283522">
                  <a:extLst>
                    <a:ext uri="{9D8B030D-6E8A-4147-A177-3AD203B41FA5}">
                      <a16:colId xmlns:a16="http://schemas.microsoft.com/office/drawing/2014/main" val="4095293892"/>
                    </a:ext>
                  </a:extLst>
                </a:gridCol>
                <a:gridCol w="1128256">
                  <a:extLst>
                    <a:ext uri="{9D8B030D-6E8A-4147-A177-3AD203B41FA5}">
                      <a16:colId xmlns:a16="http://schemas.microsoft.com/office/drawing/2014/main" val="3986811659"/>
                    </a:ext>
                  </a:extLst>
                </a:gridCol>
                <a:gridCol w="1123081">
                  <a:extLst>
                    <a:ext uri="{9D8B030D-6E8A-4147-A177-3AD203B41FA5}">
                      <a16:colId xmlns:a16="http://schemas.microsoft.com/office/drawing/2014/main" val="2637633224"/>
                    </a:ext>
                  </a:extLst>
                </a:gridCol>
              </a:tblGrid>
              <a:tr h="3081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xmin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ymin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xmax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ymax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3218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cycle_jogging_project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716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87053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CrossSections_and_markers-8.csv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021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64.30 ROW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4059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4928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6491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705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19EA2-757D-4093-B001-80B7D0A6D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024"/>
            <a:ext cx="10515600" cy="6170295"/>
          </a:xfrm>
        </p:spPr>
        <p:txBody>
          <a:bodyPr/>
          <a:lstStyle/>
          <a:p>
            <a:r>
              <a:rPr lang="en-US" dirty="0"/>
              <a:t>noc_parent_child_default.csv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IN" dirty="0"/>
              <a:t>noc_ed_relation.csv</a:t>
            </a:r>
            <a:endParaRPr lang="en-US" dirty="0"/>
          </a:p>
          <a:p>
            <a:endParaRPr lang="en-IN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6AA32BC-2C44-446C-B2E9-C7720F406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553369"/>
              </p:ext>
            </p:extLst>
          </p:nvPr>
        </p:nvGraphicFramePr>
        <p:xfrm>
          <a:off x="988060" y="744220"/>
          <a:ext cx="10215879" cy="245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3">
                  <a:extLst>
                    <a:ext uri="{9D8B030D-6E8A-4147-A177-3AD203B41FA5}">
                      <a16:colId xmlns:a16="http://schemas.microsoft.com/office/drawing/2014/main" val="3699971717"/>
                    </a:ext>
                  </a:extLst>
                </a:gridCol>
                <a:gridCol w="3405293">
                  <a:extLst>
                    <a:ext uri="{9D8B030D-6E8A-4147-A177-3AD203B41FA5}">
                      <a16:colId xmlns:a16="http://schemas.microsoft.com/office/drawing/2014/main" val="2670622612"/>
                    </a:ext>
                  </a:extLst>
                </a:gridCol>
                <a:gridCol w="3405293">
                  <a:extLst>
                    <a:ext uri="{9D8B030D-6E8A-4147-A177-3AD203B41FA5}">
                      <a16:colId xmlns:a16="http://schemas.microsoft.com/office/drawing/2014/main" val="2036928521"/>
                    </a:ext>
                  </a:extLst>
                </a:gridCol>
              </a:tblGrid>
              <a:tr h="350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parent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child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confidence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559942"/>
                  </a:ext>
                </a:extLst>
              </a:tr>
              <a:tr h="350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4927644"/>
                  </a:ext>
                </a:extLst>
              </a:tr>
              <a:tr h="350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5224842"/>
                  </a:ext>
                </a:extLst>
              </a:tr>
              <a:tr h="350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16261926"/>
                  </a:ext>
                </a:extLst>
              </a:tr>
              <a:tr h="350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8087341"/>
                  </a:ext>
                </a:extLst>
              </a:tr>
              <a:tr h="350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99973202"/>
                  </a:ext>
                </a:extLst>
              </a:tr>
              <a:tr h="350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203961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4C84F79-E6C4-4033-90B8-FDECA92F8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73753"/>
              </p:ext>
            </p:extLst>
          </p:nvPr>
        </p:nvGraphicFramePr>
        <p:xfrm>
          <a:off x="988059" y="3774439"/>
          <a:ext cx="10215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3970">
                  <a:extLst>
                    <a:ext uri="{9D8B030D-6E8A-4147-A177-3AD203B41FA5}">
                      <a16:colId xmlns:a16="http://schemas.microsoft.com/office/drawing/2014/main" val="4168060841"/>
                    </a:ext>
                  </a:extLst>
                </a:gridCol>
                <a:gridCol w="2553970">
                  <a:extLst>
                    <a:ext uri="{9D8B030D-6E8A-4147-A177-3AD203B41FA5}">
                      <a16:colId xmlns:a16="http://schemas.microsoft.com/office/drawing/2014/main" val="1685687881"/>
                    </a:ext>
                  </a:extLst>
                </a:gridCol>
                <a:gridCol w="2553970">
                  <a:extLst>
                    <a:ext uri="{9D8B030D-6E8A-4147-A177-3AD203B41FA5}">
                      <a16:colId xmlns:a16="http://schemas.microsoft.com/office/drawing/2014/main" val="4247363498"/>
                    </a:ext>
                  </a:extLst>
                </a:gridCol>
                <a:gridCol w="2553970">
                  <a:extLst>
                    <a:ext uri="{9D8B030D-6E8A-4147-A177-3AD203B41FA5}">
                      <a16:colId xmlns:a16="http://schemas.microsoft.com/office/drawing/2014/main" val="1352646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entity1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entity2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eDistance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confidence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1133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1827.828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0.979503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090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0.998827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0897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0.999725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91226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0.999652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253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0.99971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3636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0.999493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69119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647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2D84-FA25-43EB-8368-48A3C5E0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GRAPHDB (TIGERGRAPH)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541E9D-E16B-4415-AF16-89BEDEAC5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554479"/>
            <a:ext cx="9516083" cy="4104641"/>
          </a:xfrm>
        </p:spPr>
      </p:pic>
    </p:spTree>
    <p:extLst>
      <p:ext uri="{BB962C8B-B14F-4D97-AF65-F5344CB8AC3E}">
        <p14:creationId xmlns:p14="http://schemas.microsoft.com/office/powerpoint/2010/main" val="3046415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F258B9-BFA3-4D12-A13D-FE1DABBC8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" y="77366"/>
            <a:ext cx="11805920" cy="66500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6DE797-4BAF-419E-8F05-D631EA7CE5B7}"/>
              </a:ext>
            </a:extLst>
          </p:cNvPr>
          <p:cNvSpPr txBox="1"/>
          <p:nvPr/>
        </p:nvSpPr>
        <p:spPr>
          <a:xfrm>
            <a:off x="355107" y="301840"/>
            <a:ext cx="305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 IMAGE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69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FD92-0AD6-4EC6-97A8-277BC393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IMAGE AND TAILORMADE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B11CA6-6D8C-43BC-8381-6FC0528223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32641" y="1411017"/>
            <a:ext cx="3815831" cy="419576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85051F-9FA2-460D-9319-3E3CEE73C4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59566" y="1411016"/>
            <a:ext cx="3746375" cy="419576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2A7131-FA85-4B1E-AAE1-743F1935A8F4}"/>
              </a:ext>
            </a:extLst>
          </p:cNvPr>
          <p:cNvSpPr txBox="1"/>
          <p:nvPr/>
        </p:nvSpPr>
        <p:spPr>
          <a:xfrm>
            <a:off x="1532640" y="5912528"/>
            <a:ext cx="381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CROPPED PART OF INPUT IMAGE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FDC07-E305-4DA8-8567-8ACB4EA07823}"/>
              </a:ext>
            </a:extLst>
          </p:cNvPr>
          <p:cNvSpPr txBox="1"/>
          <p:nvPr/>
        </p:nvSpPr>
        <p:spPr>
          <a:xfrm>
            <a:off x="6659567" y="5912528"/>
            <a:ext cx="374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OUPUT FROM TAILORMADE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20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4FF1C1-E3EE-44BD-9C82-5F54014A9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00" y="1589104"/>
            <a:ext cx="7572317" cy="45586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3F5EF8-A5F6-4AD5-A1D0-A6ED4867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POINTS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F1E137-8B06-4235-B667-608D5FB67EC9}"/>
              </a:ext>
            </a:extLst>
          </p:cNvPr>
          <p:cNvCxnSpPr>
            <a:cxnSpLocks/>
          </p:cNvCxnSpPr>
          <p:nvPr/>
        </p:nvCxnSpPr>
        <p:spPr>
          <a:xfrm flipH="1">
            <a:off x="4509859" y="5379867"/>
            <a:ext cx="1012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52C662C-3057-42C8-B06A-8C98B779E039}"/>
              </a:ext>
            </a:extLst>
          </p:cNvPr>
          <p:cNvSpPr txBox="1"/>
          <p:nvPr/>
        </p:nvSpPr>
        <p:spPr>
          <a:xfrm>
            <a:off x="5521910" y="5195201"/>
            <a:ext cx="211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TEXT RECTANGLE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B465962-B109-4F6F-B38A-817C6CEFF58A}"/>
              </a:ext>
            </a:extLst>
          </p:cNvPr>
          <p:cNvCxnSpPr>
            <a:cxnSpLocks/>
            <a:endCxn id="41" idx="3"/>
          </p:cNvCxnSpPr>
          <p:nvPr/>
        </p:nvCxnSpPr>
        <p:spPr>
          <a:xfrm rot="5400000">
            <a:off x="2833747" y="3171098"/>
            <a:ext cx="923281" cy="2272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ABF6E80-22F6-4B64-BCAB-0C8FA753A1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9905" y="2783151"/>
            <a:ext cx="1393798" cy="532659"/>
          </a:xfrm>
          <a:prstGeom prst="bentConnector3">
            <a:avLst>
              <a:gd name="adj1" fmla="val 1003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E6F868D-11F5-4D97-8E2A-361E8E577766}"/>
              </a:ext>
            </a:extLst>
          </p:cNvPr>
          <p:cNvSpPr txBox="1"/>
          <p:nvPr/>
        </p:nvSpPr>
        <p:spPr>
          <a:xfrm>
            <a:off x="736846" y="3561714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ARROW RECTANGLE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B7CDAD-5D0D-494F-97A5-C999CE6B4B50}"/>
              </a:ext>
            </a:extLst>
          </p:cNvPr>
          <p:cNvSpPr txBox="1"/>
          <p:nvPr/>
        </p:nvSpPr>
        <p:spPr>
          <a:xfrm>
            <a:off x="5521910" y="3561714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NUMBER RECTANGLE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316546-1BBD-4F05-B654-DAF7B72F55FB}"/>
              </a:ext>
            </a:extLst>
          </p:cNvPr>
          <p:cNvSpPr txBox="1"/>
          <p:nvPr/>
        </p:nvSpPr>
        <p:spPr>
          <a:xfrm>
            <a:off x="8448415" y="1589104"/>
            <a:ext cx="28674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We are extracting all the texts and polylines from the Tailormade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Blue boxes are coordinates of texts and polylines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Red circles are the points we are taking as datapoints for the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188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4DB0-94A3-468D-A817-DBBB30AB8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C46975-6437-43D6-BE97-60B017081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38" y="2141673"/>
            <a:ext cx="10515600" cy="3733569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2C34C614-08DD-48BD-8B2F-3876BE6381B1}"/>
              </a:ext>
            </a:extLst>
          </p:cNvPr>
          <p:cNvSpPr/>
          <p:nvPr/>
        </p:nvSpPr>
        <p:spPr>
          <a:xfrm rot="16200000">
            <a:off x="2033704" y="520740"/>
            <a:ext cx="253696" cy="27987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C87A410-D4A2-492B-98FF-3A766AECCE8C}"/>
              </a:ext>
            </a:extLst>
          </p:cNvPr>
          <p:cNvSpPr/>
          <p:nvPr/>
        </p:nvSpPr>
        <p:spPr>
          <a:xfrm rot="16200000">
            <a:off x="5346554" y="520739"/>
            <a:ext cx="253696" cy="27987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ED806C0-D9D2-47E2-9756-AE3D0BB06CC5}"/>
              </a:ext>
            </a:extLst>
          </p:cNvPr>
          <p:cNvSpPr/>
          <p:nvPr/>
        </p:nvSpPr>
        <p:spPr>
          <a:xfrm rot="16200000">
            <a:off x="8572256" y="520738"/>
            <a:ext cx="253696" cy="27987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B82D1-F07A-4144-BE3F-802E1E0BA0A5}"/>
              </a:ext>
            </a:extLst>
          </p:cNvPr>
          <p:cNvSpPr txBox="1"/>
          <p:nvPr/>
        </p:nvSpPr>
        <p:spPr>
          <a:xfrm>
            <a:off x="1455940" y="1376611"/>
            <a:ext cx="173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POINTS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A08330-3A5C-4F63-A288-13499D88BBB5}"/>
              </a:ext>
            </a:extLst>
          </p:cNvPr>
          <p:cNvSpPr txBox="1"/>
          <p:nvPr/>
        </p:nvSpPr>
        <p:spPr>
          <a:xfrm>
            <a:off x="4516462" y="1376611"/>
            <a:ext cx="191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ARROW POINTS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7E97C3-DA54-47EA-BA65-0D0ECC6440D4}"/>
              </a:ext>
            </a:extLst>
          </p:cNvPr>
          <p:cNvSpPr txBox="1"/>
          <p:nvPr/>
        </p:nvSpPr>
        <p:spPr>
          <a:xfrm>
            <a:off x="7742164" y="1376611"/>
            <a:ext cx="199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POINTS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BA41DB-BF43-46B2-A4E3-909594547A6A}"/>
              </a:ext>
            </a:extLst>
          </p:cNvPr>
          <p:cNvSpPr txBox="1"/>
          <p:nvPr/>
        </p:nvSpPr>
        <p:spPr>
          <a:xfrm>
            <a:off x="483538" y="603595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Providing this dataset to our </a:t>
            </a:r>
            <a:r>
              <a:rPr lang="en-US" dirty="0" err="1"/>
              <a:t>cnn</a:t>
            </a:r>
            <a:r>
              <a:rPr lang="en-US" dirty="0"/>
              <a:t> model for training. Total of 4622 dataset.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2300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0CC4-4F04-4A57-B216-90D94AA41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43840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/>
              <a:t>TF MODEL SUMMARY AND TRAINING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063677-68AD-4C43-B574-5D1904DE8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581329"/>
            <a:ext cx="7200015" cy="29296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6E3598-0845-48A4-8396-469D07251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10" y="4701172"/>
            <a:ext cx="5397150" cy="6071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2DFE95-CD8D-4CB4-A8BA-B8F2FE4D9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10" y="5515602"/>
            <a:ext cx="7200014" cy="6071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B4ABB4-FDE6-4481-A4D2-E2046A84C238}"/>
              </a:ext>
            </a:extLst>
          </p:cNvPr>
          <p:cNvSpPr txBox="1"/>
          <p:nvPr/>
        </p:nvSpPr>
        <p:spPr>
          <a:xfrm>
            <a:off x="7959310" y="1588021"/>
            <a:ext cx="35865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Dividing dataset into Train, Test, Validation set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Training set to </a:t>
            </a:r>
            <a:r>
              <a:rPr lang="en-US" dirty="0" err="1"/>
              <a:t>cnn</a:t>
            </a:r>
            <a:r>
              <a:rPr lang="en-US" dirty="0"/>
              <a:t> model shown in the figure.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Input shape : 18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Hidden Layers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Output shape : 1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Training accuracy : 98%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Testing accuracy : 98%</a:t>
            </a:r>
          </a:p>
        </p:txBody>
      </p:sp>
    </p:spTree>
    <p:extLst>
      <p:ext uri="{BB962C8B-B14F-4D97-AF65-F5344CB8AC3E}">
        <p14:creationId xmlns:p14="http://schemas.microsoft.com/office/powerpoint/2010/main" val="1410522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D180-4604-4006-865A-47880E69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968823-2A0D-4AA7-813B-00D8A3678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13186"/>
            <a:ext cx="9288002" cy="4550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</a:rPr>
              <a:t>INPUT</a:t>
            </a:r>
            <a:r>
              <a:rPr lang="en-US" b="1" dirty="0"/>
              <a:t> </a:t>
            </a:r>
            <a:r>
              <a:rPr lang="en-US" sz="2800" dirty="0">
                <a:solidFill>
                  <a:schemeClr val="tx2"/>
                </a:solidFill>
              </a:rPr>
              <a:t>IMAGE</a:t>
            </a:r>
          </a:p>
          <a:p>
            <a:r>
              <a:rPr lang="en-US" sz="1800" dirty="0">
                <a:solidFill>
                  <a:schemeClr val="tx2"/>
                </a:solidFill>
              </a:rPr>
              <a:t>Taking a </a:t>
            </a:r>
            <a:r>
              <a:rPr lang="en-US" sz="1800" dirty="0" err="1">
                <a:solidFill>
                  <a:schemeClr val="tx2"/>
                </a:solidFill>
              </a:rPr>
              <a:t>Noc</a:t>
            </a:r>
            <a:r>
              <a:rPr lang="en-US" sz="1800" dirty="0">
                <a:solidFill>
                  <a:schemeClr val="tx2"/>
                </a:solidFill>
              </a:rPr>
              <a:t> input image</a:t>
            </a:r>
          </a:p>
          <a:p>
            <a:r>
              <a:rPr lang="en-US" sz="1800" dirty="0">
                <a:solidFill>
                  <a:schemeClr val="tx2"/>
                </a:solidFill>
              </a:rPr>
              <a:t>Extracting data from tailormade</a:t>
            </a:r>
          </a:p>
          <a:p>
            <a:r>
              <a:rPr lang="en-US" sz="1800" dirty="0">
                <a:solidFill>
                  <a:schemeClr val="tx2"/>
                </a:solidFill>
              </a:rPr>
              <a:t>Providing 18 datapoints as an input to model </a:t>
            </a:r>
          </a:p>
          <a:p>
            <a:pPr marL="0" indent="0">
              <a:buNone/>
            </a:pPr>
            <a:endParaRPr lang="en-US" sz="2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936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D180-4604-4006-865A-47880E69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968823-2A0D-4AA7-813B-00D8A3678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13186"/>
            <a:ext cx="9288002" cy="4550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</a:rPr>
              <a:t>MODEL PREDICTION</a:t>
            </a:r>
          </a:p>
          <a:p>
            <a:r>
              <a:rPr lang="en-US" sz="1800" dirty="0">
                <a:solidFill>
                  <a:schemeClr val="tx2"/>
                </a:solidFill>
              </a:rPr>
              <a:t>Model processes the data and gives the output as 0 or 1.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1 indicates that the connection is valid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0</a:t>
            </a:r>
            <a:r>
              <a:rPr lang="en-US" sz="1600">
                <a:solidFill>
                  <a:schemeClr val="tx2"/>
                </a:solidFill>
              </a:rPr>
              <a:t> </a:t>
            </a:r>
            <a:r>
              <a:rPr lang="en-US" sz="1600" dirty="0">
                <a:solidFill>
                  <a:schemeClr val="tx2"/>
                </a:solidFill>
              </a:rPr>
              <a:t>indicates that the connection is not valid</a:t>
            </a:r>
          </a:p>
          <a:p>
            <a:r>
              <a:rPr lang="en-US" sz="1800" dirty="0">
                <a:solidFill>
                  <a:schemeClr val="tx2"/>
                </a:solidFill>
              </a:rPr>
              <a:t>Valid connections are considered and stored in csv</a:t>
            </a:r>
          </a:p>
          <a:p>
            <a:pPr marL="0" indent="0">
              <a:buNone/>
            </a:pPr>
            <a:endParaRPr lang="en-US" sz="2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895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775FC4-24B8-4B5F-8F53-8C3A167AE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" y="92596"/>
            <a:ext cx="11917680" cy="660669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E56494-04A6-4FC7-9E26-678ECC7C6F1C}"/>
              </a:ext>
            </a:extLst>
          </p:cNvPr>
          <p:cNvSpPr txBox="1"/>
          <p:nvPr/>
        </p:nvSpPr>
        <p:spPr>
          <a:xfrm>
            <a:off x="355107" y="301840"/>
            <a:ext cx="444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MODEL PREDICTION ON INPUT IMAGE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818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666</TotalTime>
  <Words>365</Words>
  <Application>Microsoft Office PowerPoint</Application>
  <PresentationFormat>Widescreen</PresentationFormat>
  <Paragraphs>162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NOC W/ ML MODEL</vt:lpstr>
      <vt:lpstr>PowerPoint Presentation</vt:lpstr>
      <vt:lpstr>INPUT IMAGE AND TAILORMADE</vt:lpstr>
      <vt:lpstr>DATASET POINTS</vt:lpstr>
      <vt:lpstr>DATASET</vt:lpstr>
      <vt:lpstr>TF MODEL SUMMARY AND TRAINING</vt:lpstr>
      <vt:lpstr>TESTING</vt:lpstr>
      <vt:lpstr>TESTING</vt:lpstr>
      <vt:lpstr>PowerPoint Presentation</vt:lpstr>
      <vt:lpstr>CSV FOR GRAPH DATABASE (TIGERGRAPH)</vt:lpstr>
      <vt:lpstr>PowerPoint Presentation</vt:lpstr>
      <vt:lpstr>GRAPHDB (TIGERGRAPH)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NOC with ML model</dc:title>
  <dc:creator>Ammar Fitwalla</dc:creator>
  <cp:lastModifiedBy>Ammar Fitwalla</cp:lastModifiedBy>
  <cp:revision>30</cp:revision>
  <dcterms:created xsi:type="dcterms:W3CDTF">2021-04-11T09:18:24Z</dcterms:created>
  <dcterms:modified xsi:type="dcterms:W3CDTF">2021-04-14T10:25:26Z</dcterms:modified>
</cp:coreProperties>
</file>