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530" r:id="rId5"/>
    <p:sldId id="531" r:id="rId6"/>
    <p:sldId id="533" r:id="rId7"/>
    <p:sldId id="534" r:id="rId8"/>
    <p:sldId id="535" r:id="rId9"/>
    <p:sldId id="536" r:id="rId10"/>
    <p:sldId id="537" r:id="rId11"/>
    <p:sldId id="547" r:id="rId12"/>
    <p:sldId id="552" r:id="rId13"/>
    <p:sldId id="548" r:id="rId14"/>
    <p:sldId id="549" r:id="rId15"/>
    <p:sldId id="550" r:id="rId16"/>
    <p:sldId id="551" r:id="rId17"/>
    <p:sldId id="553" r:id="rId18"/>
    <p:sldId id="555" r:id="rId19"/>
    <p:sldId id="554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70" r:id="rId33"/>
    <p:sldId id="571" r:id="rId34"/>
    <p:sldId id="568" r:id="rId35"/>
    <p:sldId id="5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9023" y="4264089"/>
            <a:ext cx="5093954" cy="1184988"/>
          </a:xfrm>
        </p:spPr>
        <p:txBody>
          <a:bodyPr/>
          <a:lstStyle/>
          <a:p>
            <a:r>
              <a:rPr lang="en-US" sz="2000" dirty="0"/>
              <a:t>Muhammad Ali Saleem (23L-2638)</a:t>
            </a:r>
          </a:p>
          <a:p>
            <a:r>
              <a:rPr lang="en-US" sz="2000" dirty="0"/>
              <a:t>Ammar Hassan (23L-2614)</a:t>
            </a:r>
          </a:p>
          <a:p>
            <a:r>
              <a:rPr lang="en-US" sz="2000" dirty="0"/>
              <a:t>Hamza Mumtaz (23i-2635)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75388-A473-4653-3CB9-73E9FF1F0CE2}"/>
              </a:ext>
            </a:extLst>
          </p:cNvPr>
          <p:cNvSpPr txBox="1"/>
          <p:nvPr/>
        </p:nvSpPr>
        <p:spPr>
          <a:xfrm>
            <a:off x="1399593" y="2420369"/>
            <a:ext cx="87334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dirty="0">
                <a:solidFill>
                  <a:schemeClr val="bg1"/>
                </a:solidFill>
                <a:latin typeface="+mj-lt"/>
              </a:rPr>
              <a:t>CryptoAnalyticsPro</a:t>
            </a:r>
            <a:endParaRPr lang="en-PK" sz="65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38B07C-B8F8-6255-078C-7AB6289D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8" y="1124788"/>
            <a:ext cx="166710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0B26963-C2C6-D8BE-40EA-C00A86B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35" y="91700"/>
            <a:ext cx="6728760" cy="742266"/>
          </a:xfrm>
        </p:spPr>
        <p:txBody>
          <a:bodyPr/>
          <a:lstStyle/>
          <a:p>
            <a:r>
              <a:rPr lang="en-US" u="sng" dirty="0"/>
              <a:t>Activity Diagrams</a:t>
            </a:r>
            <a:endParaRPr lang="en-PK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Placeholder 13" descr="A diagram on a white paper&#10;&#10;Description automatically generated">
            <a:extLst>
              <a:ext uri="{FF2B5EF4-FFF2-40B4-BE49-F238E27FC236}">
                <a16:creationId xmlns:a16="http://schemas.microsoft.com/office/drawing/2014/main" id="{B7BFF37F-35E5-3DA7-AF98-B5BB3330277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26" b="19626"/>
          <a:stretch>
            <a:fillRect/>
          </a:stretch>
        </p:blipFill>
        <p:spPr>
          <a:xfrm>
            <a:off x="0" y="465138"/>
            <a:ext cx="0" cy="0"/>
          </a:xfrm>
        </p:spPr>
      </p:pic>
      <p:pic>
        <p:nvPicPr>
          <p:cNvPr id="19" name="Picture 18" descr="A diagram on a white paper&#10;&#10;Description automatically generated">
            <a:extLst>
              <a:ext uri="{FF2B5EF4-FFF2-40B4-BE49-F238E27FC236}">
                <a16:creationId xmlns:a16="http://schemas.microsoft.com/office/drawing/2014/main" id="{E1836C17-E139-09DD-CF74-A4C050D7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71" y="833966"/>
            <a:ext cx="4306071" cy="5843693"/>
          </a:xfrm>
          <a:prstGeom prst="rect">
            <a:avLst/>
          </a:prstGeom>
        </p:spPr>
      </p:pic>
      <p:pic>
        <p:nvPicPr>
          <p:cNvPr id="21" name="Picture 20" descr="A diagram of a flowchart">
            <a:extLst>
              <a:ext uri="{FF2B5EF4-FFF2-40B4-BE49-F238E27FC236}">
                <a16:creationId xmlns:a16="http://schemas.microsoft.com/office/drawing/2014/main" id="{03C311D6-D9F1-84F1-61A7-E0F072ABE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58" y="833967"/>
            <a:ext cx="4306071" cy="58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7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0B26963-C2C6-D8BE-40EA-C00A86B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35" y="91700"/>
            <a:ext cx="6728760" cy="742266"/>
          </a:xfrm>
        </p:spPr>
        <p:txBody>
          <a:bodyPr/>
          <a:lstStyle/>
          <a:p>
            <a:r>
              <a:rPr lang="en-US" u="sng" dirty="0"/>
              <a:t>Activity Diagrams</a:t>
            </a:r>
            <a:endParaRPr lang="en-PK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Placeholder 13" descr="A diagram on a white paper&#10;&#10;Description automatically generated">
            <a:extLst>
              <a:ext uri="{FF2B5EF4-FFF2-40B4-BE49-F238E27FC236}">
                <a16:creationId xmlns:a16="http://schemas.microsoft.com/office/drawing/2014/main" id="{B7BFF37F-35E5-3DA7-AF98-B5BB3330277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26" b="19626"/>
          <a:stretch>
            <a:fillRect/>
          </a:stretch>
        </p:blipFill>
        <p:spPr>
          <a:xfrm>
            <a:off x="0" y="465138"/>
            <a:ext cx="0" cy="0"/>
          </a:xfrm>
        </p:spPr>
      </p:pic>
      <p:pic>
        <p:nvPicPr>
          <p:cNvPr id="3" name="Picture 2" descr="A diagram on a white board&#10;&#10;Description automatically generated">
            <a:extLst>
              <a:ext uri="{FF2B5EF4-FFF2-40B4-BE49-F238E27FC236}">
                <a16:creationId xmlns:a16="http://schemas.microsoft.com/office/drawing/2014/main" id="{FB241638-37B9-F3AD-5CA9-6C318E8B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402" y="833118"/>
            <a:ext cx="4354821" cy="580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6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0B26963-C2C6-D8BE-40EA-C00A86B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35" y="91700"/>
            <a:ext cx="6728760" cy="742266"/>
          </a:xfrm>
        </p:spPr>
        <p:txBody>
          <a:bodyPr/>
          <a:lstStyle/>
          <a:p>
            <a:r>
              <a:rPr lang="en-US" u="sng" dirty="0"/>
              <a:t>Sequence Diagrams</a:t>
            </a:r>
            <a:endParaRPr lang="en-PK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Placeholder 13" descr="A diagram on a white paper&#10;&#10;Description automatically generated">
            <a:extLst>
              <a:ext uri="{FF2B5EF4-FFF2-40B4-BE49-F238E27FC236}">
                <a16:creationId xmlns:a16="http://schemas.microsoft.com/office/drawing/2014/main" id="{B7BFF37F-35E5-3DA7-AF98-B5BB3330277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26" b="19626"/>
          <a:stretch>
            <a:fillRect/>
          </a:stretch>
        </p:blipFill>
        <p:spPr>
          <a:xfrm>
            <a:off x="0" y="465138"/>
            <a:ext cx="0" cy="0"/>
          </a:xfrm>
        </p:spPr>
      </p:pic>
      <p:pic>
        <p:nvPicPr>
          <p:cNvPr id="8" name="Picture 7" descr="A diagram of an asset&#10;&#10;Description automatically generated with medium confidence">
            <a:extLst>
              <a:ext uri="{FF2B5EF4-FFF2-40B4-BE49-F238E27FC236}">
                <a16:creationId xmlns:a16="http://schemas.microsoft.com/office/drawing/2014/main" id="{0F65DF64-E206-B346-F427-C7156231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784" y="881683"/>
            <a:ext cx="5385241" cy="5437617"/>
          </a:xfrm>
          <a:prstGeom prst="rect">
            <a:avLst/>
          </a:prstGeom>
        </p:spPr>
      </p:pic>
      <p:pic>
        <p:nvPicPr>
          <p:cNvPr id="11" name="Picture 10" descr="A diagram of a sequence&#10;&#10;Description automatically generated">
            <a:extLst>
              <a:ext uri="{FF2B5EF4-FFF2-40B4-BE49-F238E27FC236}">
                <a16:creationId xmlns:a16="http://schemas.microsoft.com/office/drawing/2014/main" id="{04AAEDAA-5735-185F-4390-FCDEC2ECE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087" y="881683"/>
            <a:ext cx="5109913" cy="543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0B26963-C2C6-D8BE-40EA-C00A86B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35" y="91700"/>
            <a:ext cx="6728760" cy="742266"/>
          </a:xfrm>
        </p:spPr>
        <p:txBody>
          <a:bodyPr/>
          <a:lstStyle/>
          <a:p>
            <a:r>
              <a:rPr lang="en-US" u="sng" dirty="0"/>
              <a:t>Sequence Diagrams</a:t>
            </a:r>
            <a:endParaRPr lang="en-PK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4" name="Picture Placeholder 13" descr="A diagram on a white paper&#10;&#10;Description automatically generated">
            <a:extLst>
              <a:ext uri="{FF2B5EF4-FFF2-40B4-BE49-F238E27FC236}">
                <a16:creationId xmlns:a16="http://schemas.microsoft.com/office/drawing/2014/main" id="{B7BFF37F-35E5-3DA7-AF98-B5BB3330277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26" b="19626"/>
          <a:stretch>
            <a:fillRect/>
          </a:stretch>
        </p:blipFill>
        <p:spPr>
          <a:xfrm>
            <a:off x="0" y="465138"/>
            <a:ext cx="0" cy="0"/>
          </a:xfrm>
        </p:spPr>
      </p:pic>
      <p:pic>
        <p:nvPicPr>
          <p:cNvPr id="2" name="Picture 1" descr="A diagram of a alert check&#10;&#10;Description automatically generated">
            <a:extLst>
              <a:ext uri="{FF2B5EF4-FFF2-40B4-BE49-F238E27FC236}">
                <a16:creationId xmlns:a16="http://schemas.microsoft.com/office/drawing/2014/main" id="{2350F538-DFA1-EAF6-9641-B4C8A9FF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809" y="1072505"/>
            <a:ext cx="5250742" cy="511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5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0B26963-C2C6-D8BE-40EA-C00A86B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579" y="351243"/>
            <a:ext cx="6728760" cy="742266"/>
          </a:xfrm>
        </p:spPr>
        <p:txBody>
          <a:bodyPr/>
          <a:lstStyle/>
          <a:p>
            <a:r>
              <a:rPr lang="en-US" u="sng" dirty="0"/>
              <a:t>Use Case Diagram</a:t>
            </a:r>
            <a:endParaRPr lang="en-PK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Placeholder 13" descr="A diagram on a white paper&#10;&#10;Description automatically generated">
            <a:extLst>
              <a:ext uri="{FF2B5EF4-FFF2-40B4-BE49-F238E27FC236}">
                <a16:creationId xmlns:a16="http://schemas.microsoft.com/office/drawing/2014/main" id="{B7BFF37F-35E5-3DA7-AF98-B5BB3330277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26" b="19626"/>
          <a:stretch>
            <a:fillRect/>
          </a:stretch>
        </p:blipFill>
        <p:spPr>
          <a:xfrm>
            <a:off x="0" y="465138"/>
            <a:ext cx="0" cy="0"/>
          </a:xfrm>
        </p:spPr>
      </p:pic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8313FE6C-1C81-3985-CECE-9174BA624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509" y="1018912"/>
            <a:ext cx="5504465" cy="57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6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0B26963-C2C6-D8BE-40EA-C00A86BF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579" y="351243"/>
            <a:ext cx="6728760" cy="742266"/>
          </a:xfrm>
        </p:spPr>
        <p:txBody>
          <a:bodyPr/>
          <a:lstStyle/>
          <a:p>
            <a:r>
              <a:rPr lang="en-US" u="sng" dirty="0"/>
              <a:t>Class Diagram</a:t>
            </a:r>
            <a:endParaRPr lang="en-PK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4" name="Picture Placeholder 13" descr="A diagram on a white paper&#10;&#10;Description automatically generated">
            <a:extLst>
              <a:ext uri="{FF2B5EF4-FFF2-40B4-BE49-F238E27FC236}">
                <a16:creationId xmlns:a16="http://schemas.microsoft.com/office/drawing/2014/main" id="{B7BFF37F-35E5-3DA7-AF98-B5BB3330277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19626" b="19626"/>
          <a:stretch>
            <a:fillRect/>
          </a:stretch>
        </p:blipFill>
        <p:spPr>
          <a:xfrm>
            <a:off x="0" y="465138"/>
            <a:ext cx="0" cy="0"/>
          </a:xfrm>
        </p:spPr>
      </p:pic>
      <p:pic>
        <p:nvPicPr>
          <p:cNvPr id="3" name="Picture 2" descr="A white board with blue writing on it&#10;&#10;Description automatically generated">
            <a:extLst>
              <a:ext uri="{FF2B5EF4-FFF2-40B4-BE49-F238E27FC236}">
                <a16:creationId xmlns:a16="http://schemas.microsoft.com/office/drawing/2014/main" id="{2962D4B5-9924-A859-7875-DB1CE58BF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370" y="1066820"/>
            <a:ext cx="5170830" cy="5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F0C9C0-CF51-89AD-6914-2B6CE1B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41297"/>
            <a:ext cx="4278864" cy="745435"/>
          </a:xfrm>
        </p:spPr>
        <p:txBody>
          <a:bodyPr/>
          <a:lstStyle/>
          <a:p>
            <a:r>
              <a:rPr lang="en-US" sz="3600" dirty="0"/>
              <a:t>Architecture</a:t>
            </a:r>
            <a:endParaRPr lang="en-PK" sz="3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E32886-EA16-18A6-396F-B45974378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45088"/>
            <a:ext cx="4547221" cy="471538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1" u="sng" dirty="0"/>
              <a:t>Presentation Layer (UI Layer):</a:t>
            </a:r>
            <a:r>
              <a:rPr lang="en-US" u="sng" dirty="0"/>
              <a:t> </a:t>
            </a:r>
          </a:p>
          <a:p>
            <a:r>
              <a:rPr lang="en-US" dirty="0"/>
              <a:t>Handles user interactions and displays information. Contains: </a:t>
            </a:r>
          </a:p>
          <a:p>
            <a:r>
              <a:rPr lang="en-US" dirty="0"/>
              <a:t>● WinForms UI , Event handlers ,Displays sentiment, recommendations, and prices</a:t>
            </a:r>
          </a:p>
          <a:p>
            <a:pPr marL="342900" indent="-342900">
              <a:buAutoNum type="arabicPeriod" startAt="2"/>
            </a:pPr>
            <a:r>
              <a:rPr lang="en-US" sz="1800" b="1" u="sng" dirty="0"/>
              <a:t>Business Logic Layer (BLL) :</a:t>
            </a:r>
          </a:p>
          <a:p>
            <a:r>
              <a:rPr lang="en-US" dirty="0"/>
              <a:t>Handles all the core logic of the application. Contains: </a:t>
            </a:r>
          </a:p>
          <a:p>
            <a:r>
              <a:rPr lang="en-US" dirty="0"/>
              <a:t>● TradeAnalyzer.cs  ,RecommendationEngine.cs , SentimentHelper.cs code files</a:t>
            </a:r>
          </a:p>
          <a:p>
            <a:r>
              <a:rPr lang="en-US" dirty="0"/>
              <a:t>3. </a:t>
            </a:r>
            <a:r>
              <a:rPr lang="en-US" b="1" u="sng" dirty="0"/>
              <a:t>Data Access Layer (DAL):</a:t>
            </a:r>
          </a:p>
          <a:p>
            <a:r>
              <a:rPr lang="en-US" dirty="0"/>
              <a:t>Handles all external data fetching from APIs. Contains: </a:t>
            </a:r>
          </a:p>
          <a:p>
            <a:r>
              <a:rPr lang="en-US" dirty="0"/>
              <a:t>● ApiService.cs , PriceFetcher.cs ,SentimentApi.cs code files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AE620-C037-18F2-5216-1744249F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1CAE-0E80-827A-4EA0-D3DF6AC5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B325D4-D754-2276-D3D0-DB039D81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46" y="441297"/>
            <a:ext cx="6076546" cy="56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8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54D5D2-08FA-4638-4D38-DA53A43A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740" y="2564295"/>
            <a:ext cx="8144520" cy="1729409"/>
          </a:xfrm>
        </p:spPr>
        <p:txBody>
          <a:bodyPr/>
          <a:lstStyle/>
          <a:p>
            <a:pPr algn="ctr"/>
            <a:r>
              <a:rPr lang="en-US" u="sng" dirty="0"/>
              <a:t>Implementation Screenshots</a:t>
            </a:r>
            <a:endParaRPr lang="en-PK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CFD0-6394-0914-5EB7-D89AC003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6003-F643-38DF-B2E6-09DFDE2E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3811060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Log in / sign up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C8C317-8747-AE6E-919D-DEAAF75A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365836"/>
            <a:ext cx="7200347" cy="482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8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3811060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Log in / sign up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45631-DCA0-FFEC-2397-50B7768B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301065"/>
            <a:ext cx="7423357" cy="488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1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36" y="377890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636" y="1447738"/>
            <a:ext cx="7495841" cy="439322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Advantages &amp; Constraints</a:t>
            </a:r>
            <a:endParaRPr lang="en-US" sz="2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Non-Functional Requirements</a:t>
            </a:r>
            <a:endParaRPr lang="en-US" sz="2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Design Diagrams &amp; Architecture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Implementation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 Division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latin typeface="Segoe UI Light" panose="020B0502040204020203" pitchFamily="34" charset="0"/>
                <a:cs typeface="Segoe UI Light" panose="020B0502040204020203" pitchFamily="34" charset="0"/>
              </a:rPr>
              <a:t>Lesson Learnt</a:t>
            </a:r>
            <a:endParaRPr lang="en-US" sz="2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3811060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Dashboard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3645DA4-3C9F-4823-3FE8-75CF64658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328152"/>
            <a:ext cx="7788965" cy="495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49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566928"/>
            <a:ext cx="4417347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Asset management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21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F20144-6C71-1E2E-59FE-05CEC9A1F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326260"/>
            <a:ext cx="7421218" cy="48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95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3811060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Add Asset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BEE127B-BA0A-6CB5-99E2-B109F006D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64" y="1243778"/>
            <a:ext cx="7719391" cy="50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185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3811060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Market trends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23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3F9DA46-33CE-8044-840F-14AB04C45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925" y="1317028"/>
            <a:ext cx="8612337" cy="465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73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3811060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Market trends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6A4E4-9F55-A11C-660F-FEC5041B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88" y="1263083"/>
            <a:ext cx="7600652" cy="48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798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1" y="566928"/>
            <a:ext cx="5977791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Trade recommendations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25</a:t>
            </a:fld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22ABBB6-2A51-FBDA-E67A-2D5BB7AB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34" y="1299119"/>
            <a:ext cx="8454887" cy="489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40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D90F-944A-CC2A-BC61-3EB34A437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417642"/>
            <a:ext cx="5083269" cy="854368"/>
          </a:xfrm>
        </p:spPr>
        <p:txBody>
          <a:bodyPr/>
          <a:lstStyle/>
          <a:p>
            <a:r>
              <a:rPr lang="en-US" sz="2400" u="sng" dirty="0">
                <a:latin typeface="+mn-lt"/>
              </a:rPr>
              <a:t>Sentiment analysis</a:t>
            </a:r>
            <a:endParaRPr lang="en-PK" sz="2400" u="sng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65463-515A-E680-1538-736765F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CE2B1-0044-8184-8A3E-08B7EFDB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26</a:t>
            </a:fld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0ED3D6F-19AB-0751-554F-DC419A69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47" y="1181227"/>
            <a:ext cx="8805010" cy="500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08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168" y="2709405"/>
            <a:ext cx="6029111" cy="954157"/>
          </a:xfrm>
        </p:spPr>
        <p:txBody>
          <a:bodyPr/>
          <a:lstStyle/>
          <a:p>
            <a:pPr algn="ctr"/>
            <a:r>
              <a:rPr lang="en-US" sz="4800" u="sng" dirty="0"/>
              <a:t>Work Division</a:t>
            </a:r>
            <a:endParaRPr lang="en-PK" sz="4800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</p:spTree>
    <p:extLst>
      <p:ext uri="{BB962C8B-B14F-4D97-AF65-F5344CB8AC3E}">
        <p14:creationId xmlns:p14="http://schemas.microsoft.com/office/powerpoint/2010/main" val="3776471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566" y="411480"/>
            <a:ext cx="4983878" cy="887763"/>
          </a:xfrm>
        </p:spPr>
        <p:txBody>
          <a:bodyPr/>
          <a:lstStyle/>
          <a:p>
            <a:pPr algn="ctr"/>
            <a:r>
              <a:rPr lang="en-US" sz="2400" b="1" i="0" u="sng" strike="noStrike" dirty="0">
                <a:effectLst/>
              </a:rPr>
              <a:t>Muhammad Ali Saleem </a:t>
            </a: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– API Integration &amp; Sentiment Engine</a:t>
            </a:r>
            <a:endParaRPr lang="en-PK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61635-5E68-C548-5C15-68565C434AB2}"/>
              </a:ext>
            </a:extLst>
          </p:cNvPr>
          <p:cNvSpPr txBox="1"/>
          <p:nvPr/>
        </p:nvSpPr>
        <p:spPr>
          <a:xfrm>
            <a:off x="850392" y="1299243"/>
            <a:ext cx="694745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sng" strike="noStrike" dirty="0">
                <a:solidFill>
                  <a:schemeClr val="bg1"/>
                </a:solidFill>
                <a:effectLst/>
              </a:rPr>
              <a:t>Responsibilities:</a:t>
            </a:r>
            <a:endParaRPr lang="en-US" b="0" u="sng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Fetch historical price data (e.g., 50-hour price history) from CoinGecko API.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Connect to Alternative.me Crypto Fear &amp; Greed Index for market sentiment.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Parse and return clean, usable data for analysis.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Add error handling for API timeouts, failures, or bad data.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Provide data-fetching functions to be used by the logic and UI teams.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81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748" y="411480"/>
            <a:ext cx="5639861" cy="960120"/>
          </a:xfrm>
        </p:spPr>
        <p:txBody>
          <a:bodyPr/>
          <a:lstStyle/>
          <a:p>
            <a:pPr algn="ctr"/>
            <a:r>
              <a:rPr lang="en-US" sz="2400" b="1" i="0" u="sng" strike="noStrike" dirty="0">
                <a:effectLst/>
              </a:rPr>
              <a:t>Ammar Hassan</a:t>
            </a:r>
            <a:br>
              <a:rPr lang="en-US" sz="2400" b="1" i="0" u="sng" strike="noStrike" dirty="0"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– Dashboard &amp; Recommendation System Lead</a:t>
            </a:r>
            <a:endParaRPr lang="en-PK" sz="4800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61635-5E68-C548-5C15-68565C434AB2}"/>
              </a:ext>
            </a:extLst>
          </p:cNvPr>
          <p:cNvSpPr txBox="1"/>
          <p:nvPr/>
        </p:nvSpPr>
        <p:spPr>
          <a:xfrm>
            <a:off x="850392" y="1721642"/>
            <a:ext cx="69474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sng" strike="noStrike" dirty="0">
                <a:solidFill>
                  <a:schemeClr val="bg1"/>
                </a:solidFill>
                <a:effectLst/>
              </a:rPr>
              <a:t>Responsibilities:</a:t>
            </a:r>
            <a:endParaRPr lang="en-US" b="1" u="sng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Design and implement the main dashboard UI (coin selector, buttons, display areas).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Handle the Get Recommendation feature flow from UI to backend.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Display AI-based trade recommendations with MA50, RSI, and signal summary.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Style the interface with clear labels, icons, and conditional coloring.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 Connect button events to data and logic layers.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P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2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67" y="232028"/>
            <a:ext cx="10617708" cy="644272"/>
          </a:xfrm>
        </p:spPr>
        <p:txBody>
          <a:bodyPr/>
          <a:lstStyle/>
          <a:p>
            <a:r>
              <a:rPr lang="en-US" u="sng" dirty="0"/>
              <a:t>Project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67" y="1123950"/>
            <a:ext cx="10408158" cy="5324475"/>
          </a:xfrm>
        </p:spPr>
        <p:txBody>
          <a:bodyPr/>
          <a:lstStyle/>
          <a:p>
            <a:r>
              <a:rPr lang="en-US" sz="2200" b="1" dirty="0"/>
              <a:t>CryptoAnalyticsPro is a Windows desktop app built with C# WinForms and MS Access to help traders manage crypto portfolios.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It integrates real-time market data for live price tracking and supports multi-currency valuation.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The app offers tools for profit/loss analysis, stop-loss and take-profit calculations, and risk assessment.</a:t>
            </a:r>
          </a:p>
          <a:p>
            <a:pPr marL="0" indent="0">
              <a:buNone/>
            </a:pPr>
            <a:endParaRPr lang="en-US" sz="2200" b="1" dirty="0"/>
          </a:p>
          <a:p>
            <a:r>
              <a:rPr lang="en-US" sz="2200" b="1" dirty="0"/>
              <a:t>AI-powered trade recommendations and sentiment analysis assist users in making data-driven decisions.</a:t>
            </a:r>
          </a:p>
          <a:p>
            <a:endParaRPr lang="en-US" sz="2200" b="1" dirty="0"/>
          </a:p>
          <a:p>
            <a:r>
              <a:rPr lang="en-US" sz="2200" b="1" dirty="0"/>
              <a:t>Designed to be lightweight and offline-capable, it ensures secure local data storage without cloud complexity.</a:t>
            </a:r>
          </a:p>
          <a:p>
            <a:endParaRPr lang="en-US" sz="2200" b="1" dirty="0"/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748" y="411480"/>
            <a:ext cx="5639861" cy="979998"/>
          </a:xfrm>
        </p:spPr>
        <p:txBody>
          <a:bodyPr/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-US" sz="2400" b="1" i="0" u="sng" strike="noStrike" dirty="0">
                <a:effectLst/>
              </a:rPr>
              <a:t>Hamza Mumtaz</a:t>
            </a:r>
            <a:br>
              <a:rPr lang="en-US" sz="2400" b="1" i="0" u="none" strike="noStrike" dirty="0">
                <a:effectLst/>
              </a:rPr>
            </a:br>
            <a:r>
              <a:rPr lang="en-US" sz="2400" b="1" i="0" u="none" strike="noStrike" dirty="0">
                <a:effectLst/>
              </a:rPr>
              <a:t> </a:t>
            </a: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– AI Logic &amp; Trade Signal Analysis</a:t>
            </a:r>
            <a:endParaRPr lang="en-US" sz="1100" b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61635-5E68-C548-5C15-68565C434AB2}"/>
              </a:ext>
            </a:extLst>
          </p:cNvPr>
          <p:cNvSpPr txBox="1"/>
          <p:nvPr/>
        </p:nvSpPr>
        <p:spPr>
          <a:xfrm>
            <a:off x="850392" y="1520291"/>
            <a:ext cx="694745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sng" strike="noStrike" dirty="0">
                <a:solidFill>
                  <a:schemeClr val="bg1"/>
                </a:solidFill>
                <a:effectLst/>
              </a:rPr>
              <a:t>Responsibilities</a:t>
            </a:r>
            <a:r>
              <a:rPr lang="en-US" sz="1800" b="1" i="0" u="none" strike="noStrike" dirty="0">
                <a:solidFill>
                  <a:schemeClr val="bg1"/>
                </a:solidFill>
                <a:effectLst/>
              </a:rPr>
              <a:t>:</a:t>
            </a:r>
            <a:endParaRPr lang="en-US" b="0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Implement core logic for MA50 and RSI calculation using fetched data.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Develop rule-based recommendation engine (Buy/Hold/Sell) using indicators.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Add explanation and optional confidence score to recommendation output.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Optimize and test indicator logic with mock or real data.</a:t>
            </a:r>
            <a:br>
              <a:rPr lang="en-US" sz="1800" b="0" i="0" u="none" strike="noStrike" dirty="0">
                <a:solidFill>
                  <a:schemeClr val="bg1"/>
                </a:solidFill>
                <a:effectLst/>
              </a:rPr>
            </a:br>
            <a:endParaRPr lang="en-US" sz="1800" b="0" i="0" u="none" strike="noStrike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Assist with refining indicator thresholds and behavior.</a:t>
            </a:r>
          </a:p>
        </p:txBody>
      </p:sp>
    </p:spTree>
    <p:extLst>
      <p:ext uri="{BB962C8B-B14F-4D97-AF65-F5344CB8AC3E}">
        <p14:creationId xmlns:p14="http://schemas.microsoft.com/office/powerpoint/2010/main" val="2474055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67" y="573688"/>
            <a:ext cx="5391382" cy="718400"/>
          </a:xfrm>
        </p:spPr>
        <p:txBody>
          <a:bodyPr/>
          <a:lstStyle/>
          <a:p>
            <a:pPr algn="ctr"/>
            <a:r>
              <a:rPr lang="en-US" sz="4800" u="sng" dirty="0"/>
              <a:t>Lesson learnt</a:t>
            </a:r>
            <a:endParaRPr lang="en-PK" sz="4800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83202-E2F1-8CBA-0652-35D5952187FA}"/>
              </a:ext>
            </a:extLst>
          </p:cNvPr>
          <p:cNvSpPr txBox="1"/>
          <p:nvPr/>
        </p:nvSpPr>
        <p:spPr>
          <a:xfrm flipH="1">
            <a:off x="970054" y="1525296"/>
            <a:ext cx="792546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chemeClr val="bg1"/>
                </a:solidFill>
              </a:rPr>
              <a:t>Consistency in progress tracking is crucial; even small delays early on can compound and affect later phases.</a:t>
            </a:r>
          </a:p>
          <a:p>
            <a:pPr>
              <a:buClr>
                <a:schemeClr val="bg1"/>
              </a:buClr>
            </a:pPr>
            <a:endParaRPr lang="en-US" sz="22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</a:rPr>
              <a:t>Having a plan is important, but regularly checking our progress against it is what keeps the project on track.</a:t>
            </a:r>
          </a:p>
          <a:p>
            <a:pPr>
              <a:buClr>
                <a:schemeClr val="bg1"/>
              </a:buClr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</a:rPr>
              <a:t>We learned the importance of flexibility—adjusting our workload and approach when things didn’t go as expected.</a:t>
            </a:r>
          </a:p>
          <a:p>
            <a:pPr>
              <a:buClr>
                <a:schemeClr val="bg1"/>
              </a:buClr>
            </a:pP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bg1"/>
                </a:solidFill>
              </a:rPr>
              <a:t>Frequent team check-ins and stepping back to view the bigger picture help ensure long-term alignment.</a:t>
            </a:r>
            <a:endParaRPr lang="en-PK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605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020" y="2321779"/>
            <a:ext cx="7738641" cy="1465030"/>
          </a:xfrm>
        </p:spPr>
        <p:txBody>
          <a:bodyPr/>
          <a:lstStyle/>
          <a:p>
            <a:pPr algn="ctr"/>
            <a:r>
              <a:rPr lang="en-US" sz="8000" u="sng" dirty="0"/>
              <a:t>Thank you</a:t>
            </a:r>
            <a:endParaRPr lang="en-PK" sz="8000" u="sng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</p:spTree>
    <p:extLst>
      <p:ext uri="{BB962C8B-B14F-4D97-AF65-F5344CB8AC3E}">
        <p14:creationId xmlns:p14="http://schemas.microsoft.com/office/powerpoint/2010/main" val="273768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275" y="224790"/>
            <a:ext cx="4054983" cy="829056"/>
          </a:xfrm>
        </p:spPr>
        <p:txBody>
          <a:bodyPr/>
          <a:lstStyle/>
          <a:p>
            <a:r>
              <a:rPr lang="en-US" u="sng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90" y="1053846"/>
            <a:ext cx="8398383" cy="5289042"/>
          </a:xfrm>
        </p:spPr>
        <p:txBody>
          <a:bodyPr/>
          <a:lstStyle/>
          <a:p>
            <a:r>
              <a:rPr lang="en-US" sz="2000" b="1" dirty="0"/>
              <a:t>AI-powered trade recommendations improve decision-making based on real data</a:t>
            </a:r>
            <a:endParaRPr lang="en-US" sz="2000" dirty="0"/>
          </a:p>
          <a:p>
            <a:r>
              <a:rPr lang="en-US" sz="2000" b="1" dirty="0"/>
              <a:t>Real-time sentiment analysis gives users market mood insights</a:t>
            </a:r>
          </a:p>
          <a:p>
            <a:r>
              <a:rPr lang="en-US" sz="2000" b="1" dirty="0"/>
              <a:t>Stop-loss and take-profit tools help manage risk automatically</a:t>
            </a:r>
          </a:p>
          <a:p>
            <a:r>
              <a:rPr lang="en-US" sz="2000" b="1" dirty="0"/>
              <a:t>Multi-currency support enables tracking in various fiat and crypto currencies</a:t>
            </a:r>
          </a:p>
          <a:p>
            <a:r>
              <a:rPr lang="en-US" sz="2000" b="1" dirty="0"/>
              <a:t>Simple, user-friendly desktop UI with offline capability</a:t>
            </a:r>
          </a:p>
          <a:p>
            <a:r>
              <a:rPr lang="en-US" sz="2000" b="1" dirty="0"/>
              <a:t>Uses local database (MS Access), ensuring fast, lightweight data storage</a:t>
            </a:r>
          </a:p>
          <a:p>
            <a:r>
              <a:rPr lang="en-US" sz="2000" b="1" dirty="0"/>
              <a:t>Custom alerts and portfolio visualizations increase usability for all user levels</a:t>
            </a:r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60CD6D-DB5D-C2AB-B3A0-5D1873B08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457ADA-1EB6-D3CB-6103-DD8B949B5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9184" y="63428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257174"/>
            <a:ext cx="4321683" cy="670941"/>
          </a:xfrm>
        </p:spPr>
        <p:txBody>
          <a:bodyPr/>
          <a:lstStyle/>
          <a:p>
            <a:r>
              <a:rPr lang="en-US" u="sng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Constraints</a:t>
            </a:r>
            <a:endParaRPr lang="en-US" sz="4000" b="1" u="sng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792610E5-E6D2-7E01-3801-904D0C173C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5E7CC4-5509-8E47-D957-B282425B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5" y="1038225"/>
            <a:ext cx="7667626" cy="4781550"/>
          </a:xfrm>
        </p:spPr>
        <p:txBody>
          <a:bodyPr/>
          <a:lstStyle/>
          <a:p>
            <a:r>
              <a:rPr lang="en-US" sz="2100" b="1" dirty="0"/>
              <a:t>Limited scalability due to MS Access backend</a:t>
            </a:r>
          </a:p>
          <a:p>
            <a:r>
              <a:rPr lang="en-US" sz="2100" b="1" dirty="0"/>
              <a:t>AI recommendation engine is rule-based, not machine learning-powered</a:t>
            </a:r>
          </a:p>
          <a:p>
            <a:r>
              <a:rPr lang="en-US" sz="2100" b="1" dirty="0"/>
              <a:t>No mobile app or cross-platform support</a:t>
            </a:r>
          </a:p>
          <a:p>
            <a:r>
              <a:rPr lang="en-US" sz="2100" b="1" dirty="0"/>
              <a:t>Sentiment analysis is dependent on third-party APIs (availability issues)</a:t>
            </a:r>
          </a:p>
          <a:p>
            <a:r>
              <a:rPr lang="en-US" sz="2100" b="1" dirty="0"/>
              <a:t>Real-time price updates limited by API rate limits</a:t>
            </a:r>
          </a:p>
          <a:p>
            <a:r>
              <a:rPr lang="en-US" sz="2100" b="1" dirty="0"/>
              <a:t>Offline functionality restricts access to updated market data without internet</a:t>
            </a:r>
          </a:p>
          <a:p>
            <a:endParaRPr lang="en-US" sz="2100" b="1" dirty="0"/>
          </a:p>
          <a:p>
            <a:endParaRPr lang="en-PK" sz="2100" b="1" dirty="0"/>
          </a:p>
        </p:txBody>
      </p: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325" y="1298798"/>
            <a:ext cx="8829675" cy="1438656"/>
          </a:xfrm>
        </p:spPr>
        <p:txBody>
          <a:bodyPr/>
          <a:lstStyle/>
          <a:p>
            <a:r>
              <a:rPr lang="en-US" sz="4500" b="1" u="sng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Non-Functional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393700"/>
            <a:ext cx="522288" cy="31115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D0200-5848-07A3-E994-1FE1D1752B4C}"/>
              </a:ext>
            </a:extLst>
          </p:cNvPr>
          <p:cNvSpPr txBox="1"/>
          <p:nvPr/>
        </p:nvSpPr>
        <p:spPr>
          <a:xfrm>
            <a:off x="3209731" y="3287738"/>
            <a:ext cx="6055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Performance Requirements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Usability Requirements</a:t>
            </a:r>
            <a:endParaRPr lang="en-PK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2" y="426222"/>
            <a:ext cx="4668667" cy="1091682"/>
          </a:xfrm>
        </p:spPr>
        <p:txBody>
          <a:bodyPr/>
          <a:lstStyle/>
          <a:p>
            <a:r>
              <a:rPr lang="en-US" sz="3500" u="sng" dirty="0"/>
              <a:t>Performance Requirements</a:t>
            </a:r>
            <a:endParaRPr lang="en-PK" sz="3500" u="sng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C3BDAC-D93F-338E-C4C3-779240E5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973" y="1816577"/>
            <a:ext cx="6730733" cy="4108362"/>
          </a:xfrm>
        </p:spPr>
        <p:txBody>
          <a:bodyPr/>
          <a:lstStyle/>
          <a:p>
            <a:r>
              <a:rPr lang="en-US" b="1" dirty="0"/>
              <a:t>The application must load the dashboard within </a:t>
            </a:r>
            <a:r>
              <a:rPr lang="en-US" b="1" u="sng" dirty="0"/>
              <a:t>3 seconds </a:t>
            </a:r>
            <a:r>
              <a:rPr lang="en-US" b="1" dirty="0"/>
              <a:t>after startup. </a:t>
            </a:r>
          </a:p>
          <a:p>
            <a:r>
              <a:rPr lang="en-US" b="1" dirty="0"/>
              <a:t>Trade history retrieval should take less than 2 seconds for up to </a:t>
            </a:r>
            <a:r>
              <a:rPr lang="en-US" b="1" u="sng" dirty="0"/>
              <a:t>1,000 records</a:t>
            </a:r>
            <a:r>
              <a:rPr lang="en-US" b="1" dirty="0"/>
              <a:t>. </a:t>
            </a:r>
          </a:p>
          <a:p>
            <a:r>
              <a:rPr lang="en-US" b="1" dirty="0"/>
              <a:t>The system should </a:t>
            </a:r>
            <a:r>
              <a:rPr lang="en-US" b="1" u="sng" dirty="0"/>
              <a:t>support at least 10,000 trade records</a:t>
            </a:r>
            <a:r>
              <a:rPr lang="en-US" b="1" dirty="0"/>
              <a:t> without performance degradation. </a:t>
            </a:r>
            <a:endParaRPr lang="en-PK" b="1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9A48863-AB2A-5135-D105-5F5525BD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2" y="379569"/>
            <a:ext cx="4668667" cy="1091682"/>
          </a:xfrm>
        </p:spPr>
        <p:txBody>
          <a:bodyPr/>
          <a:lstStyle/>
          <a:p>
            <a:r>
              <a:rPr lang="en-US" sz="3500" u="sng" dirty="0"/>
              <a:t>Usability Requirements</a:t>
            </a:r>
            <a:endParaRPr lang="en-PK" sz="3500" u="sng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C3BDAC-D93F-338E-C4C3-779240E5A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691" y="2001044"/>
            <a:ext cx="7281240" cy="4189444"/>
          </a:xfrm>
        </p:spPr>
        <p:txBody>
          <a:bodyPr/>
          <a:lstStyle/>
          <a:p>
            <a:r>
              <a:rPr lang="en-US" sz="2200" b="1" dirty="0"/>
              <a:t>The interface should be </a:t>
            </a:r>
            <a:r>
              <a:rPr lang="en-US" sz="2200" b="1" u="sng" dirty="0"/>
              <a:t>intuitive and easy to navigate</a:t>
            </a:r>
            <a:r>
              <a:rPr lang="en-US" sz="2200" b="1" dirty="0"/>
              <a:t>, even for non-technical traders. </a:t>
            </a:r>
          </a:p>
          <a:p>
            <a:r>
              <a:rPr lang="en-US" sz="2200" b="1" dirty="0"/>
              <a:t>Portfolio summaries and trade analytics should be </a:t>
            </a:r>
            <a:r>
              <a:rPr lang="en-US" sz="2200" b="1" u="sng" dirty="0"/>
              <a:t>visually appealing </a:t>
            </a:r>
            <a:r>
              <a:rPr lang="en-US" sz="2200" b="1" dirty="0"/>
              <a:t>using charts and graphs. </a:t>
            </a:r>
          </a:p>
          <a:p>
            <a:r>
              <a:rPr lang="en-US" sz="2200" b="1" dirty="0"/>
              <a:t>The system should provide </a:t>
            </a:r>
            <a:r>
              <a:rPr lang="en-US" sz="2200" b="1" u="sng" dirty="0"/>
              <a:t>error messages </a:t>
            </a:r>
            <a:r>
              <a:rPr lang="en-US" sz="2200" b="1" dirty="0"/>
              <a:t>when incorrect inputs are entered.</a:t>
            </a:r>
            <a:endParaRPr lang="en-PK" sz="2200" b="1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148BF21-12EE-51FD-1A10-F934716A3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E02408DC-2494-576F-ECF6-75C650DD5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</p:spTree>
    <p:extLst>
      <p:ext uri="{BB962C8B-B14F-4D97-AF65-F5344CB8AC3E}">
        <p14:creationId xmlns:p14="http://schemas.microsoft.com/office/powerpoint/2010/main" val="332626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A18693-2B24-69A5-E135-87A919ABE4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7148F-F7EE-F84A-1850-BE8227D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775" y="2809991"/>
            <a:ext cx="8878824" cy="1069848"/>
          </a:xfrm>
        </p:spPr>
        <p:txBody>
          <a:bodyPr/>
          <a:lstStyle/>
          <a:p>
            <a:pPr algn="ctr"/>
            <a:r>
              <a:rPr lang="en-US" sz="5400" u="sng" dirty="0"/>
              <a:t>Design Diagrams</a:t>
            </a:r>
            <a:endParaRPr lang="en-PK" sz="5400" u="sng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A84E92B-5B9D-B92C-028D-8B5B5FAF11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CryptoAnalyticsPro</a:t>
            </a:r>
          </a:p>
        </p:txBody>
      </p:sp>
    </p:spTree>
    <p:extLst>
      <p:ext uri="{BB962C8B-B14F-4D97-AF65-F5344CB8AC3E}">
        <p14:creationId xmlns:p14="http://schemas.microsoft.com/office/powerpoint/2010/main" val="424745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201</TotalTime>
  <Words>838</Words>
  <Application>Microsoft Office PowerPoint</Application>
  <PresentationFormat>Widescreen</PresentationFormat>
  <Paragraphs>162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Segoe UI Light</vt:lpstr>
      <vt:lpstr>Tw Cen MT</vt:lpstr>
      <vt:lpstr>Office Theme</vt:lpstr>
      <vt:lpstr>PowerPoint Presentation</vt:lpstr>
      <vt:lpstr>CONTENTS</vt:lpstr>
      <vt:lpstr>Project INTRODUCTION</vt:lpstr>
      <vt:lpstr>Advantages</vt:lpstr>
      <vt:lpstr>Constraints</vt:lpstr>
      <vt:lpstr>Non-Functional Requirements</vt:lpstr>
      <vt:lpstr>Performance Requirements</vt:lpstr>
      <vt:lpstr>Usability Requirements</vt:lpstr>
      <vt:lpstr>Design Diagrams</vt:lpstr>
      <vt:lpstr>Activity Diagrams</vt:lpstr>
      <vt:lpstr>Activity Diagrams</vt:lpstr>
      <vt:lpstr>Sequence Diagrams</vt:lpstr>
      <vt:lpstr>Sequence Diagrams</vt:lpstr>
      <vt:lpstr>Use Case Diagram</vt:lpstr>
      <vt:lpstr>Class Diagram</vt:lpstr>
      <vt:lpstr>Architecture</vt:lpstr>
      <vt:lpstr>Implementation Screenshots</vt:lpstr>
      <vt:lpstr>Log in / sign up</vt:lpstr>
      <vt:lpstr>Log in / sign up</vt:lpstr>
      <vt:lpstr>Dashboard</vt:lpstr>
      <vt:lpstr>Asset management</vt:lpstr>
      <vt:lpstr>Add Asset</vt:lpstr>
      <vt:lpstr>Market trends</vt:lpstr>
      <vt:lpstr>Market trends</vt:lpstr>
      <vt:lpstr>Trade recommendations</vt:lpstr>
      <vt:lpstr>Sentiment analysis</vt:lpstr>
      <vt:lpstr>Work Division</vt:lpstr>
      <vt:lpstr>Muhammad Ali Saleem – API Integration &amp; Sentiment Engine</vt:lpstr>
      <vt:lpstr>Ammar Hassan – Dashboard &amp; Recommendation System Lead</vt:lpstr>
      <vt:lpstr>Hamza Mumtaz  – AI Logic &amp; Trade Signal Analysis</vt:lpstr>
      <vt:lpstr>Lesson learnt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Ammar Hassan BS(DS)</dc:creator>
  <cp:lastModifiedBy>Ammar Hassan BS(DS)</cp:lastModifiedBy>
  <cp:revision>78</cp:revision>
  <dcterms:created xsi:type="dcterms:W3CDTF">2025-05-04T12:41:26Z</dcterms:created>
  <dcterms:modified xsi:type="dcterms:W3CDTF">2025-05-04T16:02:39Z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