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4" name="Google Shape;8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5" name="Google Shape;85;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practice, agency relationships and the disclosure thereof are of paramount importance, ensuring transparency and protecting the interests of all parties involved in a transaction. The history of written relationship disclosure in Massachusetts, particularly in response to regulatory and market pressures, offers a fascinating case study of how state-level regulations evolved to address these needs.</a:t>
            </a:r>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58" name="Google Shape;25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59" name="Google Shape;25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1990 creation of the first written agency form by the Massachusetts Board of Registration of Real Estate Brokers and Salespersons was a transformative event in the history of real estate agency relationships. By mandating clear, written disclosure of agency roles and responsibilities, Massachusetts set a higher standard for transparency and consumer protection. This initiative not only enhanced the professionalism of real estate practitioners but also empowered consumers with the knowledge necessary to make informed decisions in their real estate transactions.</a:t>
            </a:r>
            <a:endParaRP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24" name="Google Shape;2124;p3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25" name="Google Shape;2125;p3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**Confidentiality**: The agent must keep all information shared by the principal confidential, even after the termination of the agency relationship, unless disclosure is required by law.</a:t>
            </a:r>
            <a:endParaRP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48" name="Google Shape;2148;p3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49" name="Google Shape;2149;p3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While much focus is given to the responsibilities of the agent, principals also have their obligations. They must provide the agent with accurate information and clear instructions, and they should act in good faith throughout the transaction. Principals should also understand the scope of the agent’s authority and ensure that any limitations are clearly communicated and documented.</a:t>
            </a:r>
            <a:endParaRP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60" name="Google Shape;2160;p3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61" name="Google Shape;2161;p3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For real estate professionals in Massachusetts, understanding the role of the principal is essential for effective practice. Professionals must be adept at recognizing the scope of their agency relationship, fulfilling their fiduciary duties, and maintaining clear and open communication with their principals. Additionally, they must be aware of the potential legal implications if these duties are breached, which could lead to liabilities or loss of licensure.</a:t>
            </a:r>
            <a:endParaRP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90" name="Google Shape;2190;p3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91" name="Google Shape;2191;p3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**Empowerment and Authority**: At the core of the client-agent relationship is the concept of empowerment. The client, or principal, authorizes the agent to represent their interests in specific transactions, such as the buying, selling, or leasing of real estate. This authorization is typically formalized through a contractual agreement, which delineates the scope of the agent's authority and responsibilities.</a:t>
            </a:r>
            <a:endParaRP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208" name="Google Shape;2208;p3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209" name="Google Shape;2209;p3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 fiduciary relationship is a legal or ethical relationship of trust between two or more parties. In Massachusetts real estate, this relationship obligates the agent to act in the best interest of the client, adhering to specific duties and responsibilities.</a:t>
            </a:r>
            <a:endParaRP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214" name="Google Shape;2214;p3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215" name="Google Shape;2215;p3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**Duties of a Fiduciary**: The fiduciary duties owed by a real estate agent to their client include:</a:t>
            </a:r>
            <a:endParaRP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232" name="Google Shape;2232;p3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233" name="Google Shape;2233;p3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 **Disclosure**: The agent must disclose all material facts and information that could affect the client's decision-making process. This includes any information about the property, the market, or the transaction that the agent knows or should know.</a:t>
            </a:r>
            <a:endParaRP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256" name="Google Shape;2256;p3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257" name="Google Shape;2257;p3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**Implications of Fiduciary Duties**: Breach of fiduciary duties can have serious legal implications for real estate agents, including potential lawsuits, loss of license, and damage to professional reputation. Therefore, it is crucial for agents to understand and adhere to these responsibilities meticulously.</a:t>
            </a:r>
            <a:endParaRP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292" name="Google Shape;2292;p3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293" name="Google Shape;2293;p3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client-principal relationship in Massachusetts real estate is a foundational element that governs the interactions between agents and their clients. Understanding the fiduciary nature of this relationship is essential for ensuring ethical and legal compliance in real estate transactions. Agents must perform their duties with integrity, transparency, and diligence, always prioritizing the best interests of their clients while navigating the complexities of the real estate market. This understanding not only facilitates successful transactions but also upholds the trust and confidence that clients place in real estate professionals.</a:t>
            </a:r>
            <a:endParaRP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10" name="Google Shape;2310;p3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311" name="Google Shape;2311;p3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a "customer" generally refers to an individual who is involved in a real estate transaction but does not have a formal agency relationship with the real estate professional. This is in contrast to a "client," who is an individual that has entered into an agency agreement with a real estate agent, thereby establishing a fiduciary relationship. </a:t>
            </a:r>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4" name="Google Shape;26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65" name="Google Shape;26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1993, the Massachusetts Board of Registration of Real Estate Brokers and Salespersons made a significant revision to the agency disclosure form that had lasting implications on real estate practice within the state. This change was part of a broader movement across the United States to increase transparency and consumer protection in real estate transactions, reflecting the evolving nature of agency relationships.</a:t>
            </a:r>
            <a:endParaRP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64" name="Google Shape;2364;p3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365" name="Google Shape;2365;p3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distinction between customers and clients is not merely a semantic one; it has practical implications for how real estate transactions are conducted in Massachusetts. For instance, an agent working with a customer must be cautious to avoid giving the impression of representation. This is crucial to prevent any misunderstandings that could lead to allegations of implied agency, which could inadvertently elevate the customer to client status, thereby imposing fiduciary duties on the agent.</a:t>
            </a:r>
            <a:endParaRP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94" name="Google Shape;2394;p3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395" name="Google Shape;2395;p3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Vicarious liability is a legal doctrine that holds an individual or entity responsible for the actions of another person, due to the nature of their relationship, rather than the individual’s direct actions. In the realm of Massachusetts real estate, this concept is particularly pertinent as it often applies to the relationships between brokers and their salespeople or agents. Understanding vicarious liability is crucial for real estate professionals, as it delineates the potential legal responsibilities and risks involved in real estate transactions.</a:t>
            </a:r>
            <a:endParaRP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06" name="Google Shape;2406;p3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07" name="Google Shape;2407;p3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Vicarious liability arises under the common law principle of "respondeat superior," a Latin term meaning "let the superior answer." This principle dictates that an employer (the superior) is liable for the actions of an employee (the subordinate) when such actions occur within the scope of employment. In the context of real estate in Massachusetts, this principle extends to the relationship between a real estate broker and their agents.</a:t>
            </a:r>
            <a:endParaRP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18" name="Google Shape;2418;p3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19" name="Google Shape;2419;p3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a real estate broker is considered responsible for the professional conduct of their salespeople or agents when they are performing activities related to real estate transactions on behalf of the broker. This relationship is formalized through employment or contractual agreements where agents act as representatives of the broker. Consequently, if an agent engages in negligent or unethical behavior that results in harm or financial loss to a client or third party, the broker can be held liable, even if the broker had no direct involvement in the actions that caused the harm.</a:t>
            </a:r>
            <a:endParaRP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30" name="Google Shape;2430;p3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31" name="Google Shape;2431;p3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**Scope of Employment**: For vicarious liability to be applicable, the agent's actions must occur within the "scope of employment." This means that the agent was performing duties that are part of their job. For example, if an agent misrepresents property details during a showing, the broker may be held liable because showing properties is a standard part of an agent's duties.</a:t>
            </a:r>
            <a:endParaRP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54" name="Google Shape;2454;p3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55" name="Google Shape;2455;p3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**Risk Management**: Brokers must implement comprehensive risk management strategies to mitigate potential liabilities. This includes thorough training, supervision, and establishing strict policies and procedures for agents to follow.</a:t>
            </a:r>
            <a:endParaRP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84" name="Google Shape;2484;p4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85" name="Google Shape;2485;p4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Vicarious liability is a critical concept in Massachusetts real estate, underscoring the importance of the broker-agent relationship. Brokers must understand their potential liabilities and take proactive steps to manage risks associated with their agents' actions. By fostering a culture of compliance and diligence, brokers can effectively navigate the complexities of vicarious liability while maintaining high standards of professional conduct in their practice. This understanding not only protects the broker's interests but also enhances the integrity and trustworthiness of the real estate profession as a whole.</a:t>
            </a:r>
            <a:endParaRP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502" name="Google Shape;2502;p4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503" name="Google Shape;2503;p4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Informed consent in real estate is the acknowledgment and acceptance by a client or principal of the terms and conditions, potential risks, and implications of a real estate transaction or agency relationship after receiving comprehensive information. This concept is crucial because it upholds the ethical standards of transparency and honesty in real estate practices and ensures that clients make decisions based on a complete understanding of their situation.</a:t>
            </a:r>
            <a:endParaRP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514" name="Google Shape;2514;p4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515" name="Google Shape;2515;p4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**Full Disclosure**: The real estate agent must provide the client with all pertinent information that could influence their decision-making process. This includes disclosing any potential conflicts of interest, the nature of the agency relationship, the fiduciary duties owed, and any material facts about the property or transaction.</a:t>
            </a:r>
            <a:endParaRP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550" name="Google Shape;2550;p4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551" name="Google Shape;2551;p4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**Agency Relationships**: When a real estate agent enters into an agency relationship with a client, they must obtain informed consent regarding the type of agency relationship (e.g., seller’s agent, buyer’s agent, dual agent, or designated agent) and the specific duties and obligations entailed. The client should be aware of any limitations or special conditions associated with these relationships.</a:t>
            </a:r>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88" name="Google Shape;28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89" name="Google Shape;28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concept of buyer agency began gaining momentum in the late 20th century as consumers sought more balanced representation. Buyer agency allowed real estate professionals to represent the interests of buyers in transactions, reflecting a shift towards more equitable service in the real estate market. This change was significant because it recognized that buyers, like sellers, needed professional guidance and advocacy in navigating property transactions.</a:t>
            </a:r>
            <a:endParaRP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580" name="Google Shape;2580;p4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581" name="Google Shape;2581;p4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Massachusetts law, as well as the National Association of Realtors® Code of Ethics, emphasizes the necessity of transparency and full disclosure in real estate dealings. Failure to obtain informed consent can lead to legal disputes, ethical violations, and loss of trust. Real estate professionals are therefore advised to document all disclosures and consents meticulously and to maintain open lines of communication with their clients.</a:t>
            </a:r>
            <a:endParaRP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10" name="Google Shape;2610;p4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611" name="Google Shape;2611;p4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At its core, a subagent is an individual or entity that acts on behalf of the principal, but does so through the authority granted by the original agent. This makes the subagent indirectly accountable to the principal, albeit with a direct line of responsibility to the primary agent who appointed them. In Massachusetts, this relationship is governed by both statutory law and common law, which delineate the duties, rights, and obligations of each party involved.</a:t>
            </a:r>
            <a:endParaRP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34" name="Google Shape;2634;p4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635" name="Google Shape;2635;p4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authorization for a subagent typically arises when the principal consents to the primary agent's delegation of duties. This can occur for various reasons, such as geographical constraints, the need for specialized expertise, or the sheer volume of transactions. The primary agent remains responsible for the subagent's actions, as the subagent does not have a direct contractual relationship with the principal.</a:t>
            </a:r>
            <a:endParaRP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64" name="Google Shape;2664;p4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665" name="Google Shape;2665;p4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practice, subagency can be a beneficial arrangement, allowing for a broader market reach and enhanced service delivery. However, it also introduces complexities, particularly concerning liability and communication. The primary agent must ensure that the subagent is adequately informed and capable of upholding the fiduciary duties owed to the principal.</a:t>
            </a:r>
            <a:endParaRP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8" name="Google Shape;2688;p4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689" name="Google Shape;2689;p4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Massachusetts law mandates that all parties in a real estate transaction be informed about the agency relationships involved. This includes the disclosure of any subagency arrangements. Such transparency helps prevent conflicts of interest and ensures that all parties are aware of who is representing whom.</a:t>
            </a:r>
            <a:endParaRP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00" name="Google Shape;2700;p4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01" name="Google Shape;2701;p4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Subagency in Massachusetts real estate is a nuanced concept that requires careful consideration and adherence to legal standards. While it offers practical advantages, it also demands a robust understanding of the fiduciary duties and potential liabilities involved. As such, both agents and subagents must navigate these relationships with diligence and integrity, ensuring that the principal's interests remain paramount. In a university-level real estate course, a thorough comprehension of subagency not only equips students with theoretical knowledge but also prepares them for practical application in the field.</a:t>
            </a:r>
            <a:endParaRP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24" name="Google Shape;2724;p4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25" name="Google Shape;2725;p4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**Fiduciary Duties:**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**Loyalty:** The fiduciary must prioritize the interests of the principal above all else, including their own. This means avoiding conflicts of interest and disclosing any that may arise.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**Confidentiality:** Information shared by the principal must be kept confidential. This duty extends beyond the termination of the relationship.</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**Disclosure:** Full disclosure of all material facts that could affect the principal’s decision-making process is required. This includes market conditions, property defects, and other pertinent information.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**Obedience:** The fiduciary is obligated to follow the lawful instructions of the principal, provided they do not violate ethical standards or legal requirements.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**Reasonable Care and Diligence:** The fiduciary must exercise competence and diligence in carrying out their duties, ensuring they are informed about the real estate market and legal obligations.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**Accounting:** The fiduciary must accurately account for all funds and property entrusted to them. This requires meticulous record-keeping and transparency.</a:t>
            </a:r>
            <a:endParaRP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48" name="Google Shape;2748;p4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49" name="Google Shape;2749;p4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6. **The Role of Fiduciary Duty in Building Client Relationships:**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Establishing and maintaining a fiduciary relationship is critical for building trust with clients. Transparency, reliability, and consistent communication are key components of fostering a successful fiduciary relationship.</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By adhering to fiduciary duties, real estate professionals can differentiate themselves in the market and cultivate long-term client loyalty.</a:t>
            </a:r>
            <a:endParaRP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54" name="Google Shape;2754;p4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55" name="Google Shape;2755;p4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conclusion, the fiduciary relationship in Massachusetts real estate is a cornerstone of the profession, demanding the highest levels of trust, integrity, and responsibility. Understanding and adhering to fiduciary duties not only protect clients but also uphold the reputation and reliability of real estate professionals. This concept, deeply rooted in both law and ethics, serves as a guiding principle for all interactions in the real estate domain.</a:t>
            </a:r>
            <a:endParaRP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72" name="Google Shape;2772;p4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73" name="Google Shape;2773;p4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An express written contract is the most formal and clear method of establishing an agency relationship. This type of contract involves a written agreement that explicitly outlines the terms and conditions of the agency relationship between the principal and the agent. The Massachusetts real estate law highly encourages, and in some cases mandates, written agreements to ensure clarity, prevent disputes, and provide a tangible record of the terms agreed upon by both parties. This is particularly important when considering the Statute of Frauds, which requires certain agreements, including those related to real estate brokerage, to be in writing.</a:t>
            </a:r>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0" name="Google Shape;30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1" name="Google Shape;30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response to these developments, the Massachusetts Board of Registration of Real Estate Brokers and Salespersons revised the agency disclosure form in 1993. This revision was a critical step in formally recognizing buyer agency within the state. The updated form required real estate professionals to clearly disclose the nature of their agency relationship with clients, whether they were representing the buyer, the seller, or acting as a dual agent for both parties.</a:t>
            </a:r>
            <a:endParaRP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784" name="Google Shape;2784;p4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785" name="Google Shape;2785;p4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**Duties and Obligations**: The contract should outline the duties and obligations of both the principal and the agent. For the agent, this typically includes fiduciary duties such as loyalty, obedience, disclosure, confidentiality, care, and accounting.</a:t>
            </a:r>
            <a:endParaRP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820" name="Google Shape;2820;p4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821" name="Google Shape;2821;p4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While express written contracts are preferred, Massachusetts law also recognizes express oral contracts for establishing an agency relationship, though they are less common due to the potential for ambiguity and misunderstanding. Oral agreements occur when the principal and agent verbally agree to the terms of their relationship. These agreements are legally binding; however, they are more challenging to enforce and prove in a court of law due to the lack of written documentation.</a:t>
            </a:r>
            <a:endParaRP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844" name="Google Shape;2844;p4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845" name="Google Shape;2845;p4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**Risk of Non-Compliance**: Agents operating under oral agreements may inadvertently fail to comply with legal requirements, such as providing the Massachusetts Mandatory Licensee-Consumer Relationship Disclosure, which is designed to inform consumers of their rights and the nature of their relationship with the agent.</a:t>
            </a:r>
            <a:endParaRP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856" name="Google Shape;2856;p4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857" name="Google Shape;2857;p4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while both express written and oral contracts can establish an agency relationship, the complexity and value of real estate transactions typically necessitate the clarity and enforceability provided by written agreements. Real estate professionals must ensure that any agency relationship, whether written or oral, complies with state laws and best practices to protect the interests of both the principal and the agent. Understanding the nuances of these contracts is crucial for real estate agents to fulfill their fiduciary duties and facilitate successful real estate transactions.</a:t>
            </a:r>
            <a:endParaRP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874" name="Google Shape;2874;p4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875" name="Google Shape;2875;p4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real estate, the concept of agency is foundational to the interaction between real estate professionals and their clients. An agency relationship is established when a real estate agent, or broker, acts on behalf of a client, who could be a buyer, seller, landlord, or tenant. This relationship is legally recognized and imposes fiduciary duties on the agent, including loyalty, confidentiality, disclosure, obedience, reasonable care, and accounting.</a:t>
            </a:r>
            <a:endParaRP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928" name="Google Shape;2928;p4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929" name="Google Shape;2929;p4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**Implications of Implied Agency**</a:t>
            </a:r>
            <a:endParaRP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940" name="Google Shape;2940;p4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941" name="Google Shape;2941;p4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**Fiduciary Duties**: Once an agency relationship is established, even if implied, the agent owes fiduciary duties to the principal. This includes acting in the principal's best interest, maintaining confidentiality, and providing full disclosure of all material facts related to the transaction.</a:t>
            </a:r>
            <a:endParaRP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964" name="Google Shape;2964;p4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965" name="Google Shape;2965;p4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To mitigate the risks associated with implied agency, real estate agents in Massachusetts should:</a:t>
            </a:r>
            <a:endParaRP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00" name="Google Shape;3000;p4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01" name="Google Shape;3001;p4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Implied agency by actions and/or words in Massachusetts real estate highlights the complexities of agency law and the importance of clear communication and documentation. While implied agency can arise naturally from the conduct of the parties involved, it presents potential risks that real estate professionals must navigate carefully. By understanding and adhering to agency principles, agents can effectively serve their clients while protecting themselves from legal liability.</a:t>
            </a:r>
            <a:endParaRP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30" name="Google Shape;3030;p4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31" name="Google Shape;3031;p4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Compensation is often a significant aspect of real estate transactions, usually involving commission-based payments to real estate agents or brokers. However, it is crucial to delineate that the act of receiving compensation, whether in the form of commissions, fees, or any other monetary payment, does not, in itself, establish an agency relationship. Instead, compensation is merely a result of the services rendered and does not define the nature of the relationship.</a:t>
            </a:r>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18" name="Google Shape;31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19" name="Google Shape;31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**Consumer Protection**: By recognizing buyer agency, the revised form provided consumers with more options and protections. Buyers could now engage agents who specifically advocate for their interests, ensuring that their needs were adequately addressed during negotiations and transactions.</a:t>
            </a:r>
            <a:endParaRP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60" name="Google Shape;3060;p4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61" name="Google Shape;3061;p4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**Consent and Agreement**: The formation of an agency relationship requires an express or implied agreement between the agent and the principal. This agreement may be oral or written, but it must indicate the principal's intention to confer authority to the agent to act on their behalf.</a:t>
            </a:r>
            <a:endParaRP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78" name="Google Shape;3078;p5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79" name="Google Shape;3079;p5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**Disclosure Requirements**: Massachusetts law requires real estate agents to disclose their agency relationship to prospective buyers and sellers. This disclosure helps clarify the nature of the relationship and ensures transparency, regardless of the compensation structure.</a:t>
            </a:r>
            <a:endParaRP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084" name="Google Shape;3084;p5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085" name="Google Shape;3085;p5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**Buyer and Seller Representation**: In Massachusetts, agents can represent buyers, sellers, or both (with informed consent via dual agency). The compensation for these roles is often negotiated separately from the agency agreements, reinforcing that payment is not synonymous with the establishment of agency.</a:t>
            </a:r>
            <a:endParaRP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120" name="Google Shape;3120;p5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Establishment of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121" name="Google Shape;3121;p5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conclusion, while compensation is a critical component of real estate transactions, it is not the determining factor for agency relationships in Massachusetts. The establishment of such relationships is grounded in mutual agreement and the fulfillment of fiduciary duties. By maintaining a clear distinction between agency and compensation, real estate professionals can better serve their clients and operate within the legal framework established by Massachusetts law.</a:t>
            </a:r>
            <a:endParaRP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144" name="Google Shape;3144;p5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145" name="Google Shape;3145;p5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duty of obedience is grounded in the legal and ethical framework of fiduciary relationships. A fiduciary relationship is one in which one party, the agent, is obligated to act in the best interest of another party, the principal, who is the seller in this context. This relationship is characterized by trust and confidence, and the agent is expected to prioritize the principal’s lawful instructions above their own interests or preferences.</a:t>
            </a:r>
            <a:endParaRP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174" name="Google Shape;3174;p5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175" name="Google Shape;3175;p5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**Marketing and Advertising**: The agent should follow the client’s directions concerning how the property is marketed, including the use of specific advertising channels or materials, as long as these methods comply with legal advertising standards.</a:t>
            </a:r>
            <a:endParaRP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192" name="Google Shape;3192;p5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193" name="Google Shape;3193;p5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**Communications**: The agent must communicate offers and other pertinent information to the client as instructed, ensuring timely and accurate transmission of information.</a:t>
            </a:r>
            <a:endParaRP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210" name="Google Shape;3210;p5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211" name="Google Shape;3211;p5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**Illegality**: An agent is not required, and indeed is prohibited, from following any instruction that would result in illegal activity. For example, if a client instructs an agent to discriminate against potential buyers based on protected classes under the Fair Housing Act, the agent must refuse to comply.</a:t>
            </a:r>
            <a:endParaRP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234" name="Google Shape;3234;p5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235" name="Google Shape;3235;p5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Best Practices for Compliance</a:t>
            </a:r>
            <a:endParaRP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264" name="Google Shape;3264;p5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265" name="Google Shape;3265;p5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summary, the duty of obedience is a cornerstone of the fiduciary relationship between a real estate agent and their client in Massachusetts. By diligently following lawful instructions, agents demonstrate their commitment to serving the client’s best interests while upholding the integrity of the real estate profession.</a:t>
            </a:r>
            <a:endParaR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8" name="Google Shape;37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9" name="Google Shape;37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was a pivotal moment in the evolution of real estate practice in the state. By formally recognizing buyer agency, it reflected and facilitated a more balanced and transparent real estate market. This change not only enhanced consumer protection but also set a precedent for other states to follow, contributing to the national trend towards more equitable and transparent real estate practices.</a:t>
            </a:r>
            <a:endParaRP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282" name="Google Shape;3282;p5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283" name="Google Shape;3283;p5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Loyalty, within the realm of seller agency, mandates that the real estate licensee prioritizes the seller's interests above all others, including the agent's own interests and those of any other parties involved in the transaction. This duty is critical because it ensures that the seller receives the highest level of representation and advocacy in their property sale.</a:t>
            </a:r>
            <a:endParaRP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294" name="Google Shape;3294;p5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295" name="Google Shape;3295;p5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**Prioritization of Client Interests**: The licensee must ensure that all actions taken are aimed at achieving the seller's goals. This includes obtaining the highest possible price for the property, securing favorable terms, and facilitating a smooth transaction process.</a:t>
            </a:r>
            <a:endParaRP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318" name="Google Shape;3318;p5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319" name="Google Shape;3319;p5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**Advocacy and Negotiation**: The licensee must actively advocate for the seller in negotiations, endeavoring to secure terms that align with the seller’s objectives. This involves employing strong negotiation skills to advance the seller's interests and ensuring that the seller is fully informed and supported throughout the process.</a:t>
            </a:r>
            <a:endParaRP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330" name="Google Shape;3330;p5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331" name="Google Shape;3331;p5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the duty of loyalty is not only a professional ethical obligation but also a legal one. Violating this duty can result in significant consequences, including disciplinary action by the Massachusetts Board of Registration of Real Estate Brokers and Salespersons, civil litigation, and damage to the agent's reputation and career. Therefore, it's imperative that licensees remain vigilant in their commitment to loyalty.</a:t>
            </a:r>
            <a:endParaRP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360" name="Google Shape;3360;p5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361" name="Google Shape;3361;p5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duty of loyalty in seller agency is a critical fiduciary obligation that ensures the seller’s interests are the focal point of all real estate activities undertaken by the licensee. By prioritizing the seller's goals, avoiding conflicts of interest, maintaining confidentiality, ensuring full disclosure, and advocating effectively, real estate professionals can uphold this duty with integrity and professionalism. In Massachusetts, adherence to this duty is not only a legal obligation but a fundamental aspect of ethical real estate practice that underscores the trust and confidence placed in real estate professionals by their clients.</a:t>
            </a:r>
            <a:endParaRP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378" name="Google Shape;3378;p5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379" name="Google Shape;3379;p5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Disclosure in real estate refers to the obligation of the seller's agent to reveal all material facts and information relevant to the client’s interests in a property transaction. This includes any information that could affect the client's decisions regarding the sale, purchase, or lease of a property. The objective is to ensure transparency and prevent any misrepresentation or omission that could disadvantage the client.</a:t>
            </a:r>
            <a:endParaRP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390" name="Google Shape;3390;p5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391" name="Google Shape;3391;p5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Material facts are defined as any information that has a substantial impact on the value of the property or the client's decision-making process. This can include:</a:t>
            </a:r>
            <a:endParaRP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408" name="Google Shape;3408;p5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409" name="Google Shape;3409;p5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real estate agents are held to high standards of honesty and transparency. The Massachusetts Board of Registration of Real Estate Brokers and Salespersons requires agents to disclose all known material defects of the property, even when representing the seller. This requirement is in line with the consumer protection ethos prevalent in Massachusetts law.</a:t>
            </a:r>
            <a:endParaRP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426" name="Google Shape;3426;p5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427" name="Google Shape;3427;p5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**Confidential Information**: An agent must balance disclosure with the duty of confidentiality. Information that the client wishes to keep confidential, such as their minimum selling price or urgency to sell, should not be disclosed without the client’s explicit consent.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**Stigmatized Properties**: Under Massachusetts law, licensees are not required to disclose if a property is stigmatized, such as if there has been a death, crime, or alleged paranormal activity unless directly asked by the client.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**Fair Housing Regulations**: When disclosing information, licensees must ensure they do not violate Fair Housing laws by disclosing or withholding information in a manner that could be discriminatory.</a:t>
            </a:r>
            <a:endParaRP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450" name="Google Shape;3450;p5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451" name="Google Shape;3451;p5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Failure to fulfill the duty of disclosure can result in serious legal and ethical consequences. In Massachusetts, agents can face disciplinary action by the licensing board, including fines, suspension, or revocation of their license. Additionally, clients may pursue civil litigation for damages caused by nondisclosure, such as financial loss due to undisclosed property defects.</a:t>
            </a:r>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4" name="Google Shape;38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5" name="Google Shape;385;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agency relationships are fundamental to the interactions between buyers, sellers, and real estate professionals. Understanding the history and evolution of agency relationships, particularly in Massachusetts, provides critical insights into current practices and regulations. One pivotal moment in this history occurred in 1993 when the Massachusetts Board of Registration of Real Estate Brokers and Salespersons revised its agency disclosure form to recognize buyer agency. </a:t>
            </a:r>
            <a:endParaRP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468" name="Google Shape;3468;p5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469" name="Google Shape;3469;p5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Confidentiality is a cornerstone principle in the realm of real estate agency, encapsulated within the acronym OLD CAR, which stands for the fiduciary duties owed by a real estate agent to their client: Obedience, Loyalty, Disclosure, Confidentiality, Accountability, and Reasonable Care. Within the context of Massachusetts real estate practice, the duty of confidentiality plays a pivotal role in maintaining trust and integrity in the agent-client relationship.</a:t>
            </a:r>
            <a:endParaRP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480" name="Google Shape;3480;p5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481" name="Google Shape;3481;p5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Confidentiality refers to the obligation of a real estate agent to keep any information shared by their client that is not publicly known or legally required to be disclosed, strictly confidential. This duty ensures that sensitive information, which could potentially disadvantage the client if disclosed, is safeguarded. It is a fiduciary responsibility that extends beyond the life of the agency relationship, thereby continuing even after the termination of the agreement.</a:t>
            </a:r>
            <a:endParaRP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504" name="Google Shape;3504;p5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505" name="Google Shape;3505;p5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**Legal and Ethical Obligation**: Adhering to confidentiality is not just a professional courtesy but a legal and ethical mandate. Breaching this duty can lead to legal ramifications and damage to the agent’s professional reputation.</a:t>
            </a:r>
            <a:endParaRP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534" name="Google Shape;3534;p5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535" name="Google Shape;3535;p5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**Legally Required Disclosures**: Agents must disclose certain information by law, even if it might be considered confidential. For example, in Massachusetts, agents are required to disclose known physical hazardous conditions of the property, such as the presence of lead paint, asbestos, or structural issues that could affect health or safety.</a:t>
            </a:r>
            <a:endParaRP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558" name="Google Shape;3558;p5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559" name="Google Shape;3559;p5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duty of confidentiality survives the termination of the agency relationship. This means that even after the contractual relationship between the client and the agent ends, the agent is still obligated to maintain the confidentiality of the client’s information. This enduring duty is a testament to the gravity and seriousness of confidentiality within fiduciary responsibilities.</a:t>
            </a:r>
            <a:endParaRP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570" name="Google Shape;3570;p5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571" name="Google Shape;3571;p5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Real estate licensees in Massachusetts must exercise diligence in handling all client information. This requires: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Secure storage of documents and electronic files containing client data.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Discreet communication practices, ensuring conversations about client details are held in private settings.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Regular training on confidentiality policies and legal updates to ensure compliance.</a:t>
            </a:r>
            <a:endParaRP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594" name="Google Shape;3594;p5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595" name="Google Shape;3595;p5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transactions, accountability is a fundamental duty owed by a licensee to their client. As part of the fiduciary responsibilities encapsulated by the acronym OLD CAR—Obedience, Loyalty, Disclosure, Confidentiality, Accountability, and Reasonable Care—accountability stands as a crucial component of the trust relationship between an agent and their client. This duty ensures that the agent handles all aspects of the transaction involving money, documents, and personal property with utmost integrity and transparency.</a:t>
            </a:r>
            <a:endParaRP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612" name="Google Shape;3612;p5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613" name="Google Shape;3613;p5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importance of accountability cannot be overstated. Real estate transactions often involve substantial sums of money and critical documents that have significant legal and financial implications. As such, clients must have absolute confidence in their agent's ability to manage these assets responsibly. Any mismanagement or lack of transparency can lead to legal disputes, financial loss, and damage to the agent's professional reputation.</a:t>
            </a:r>
            <a:endParaRP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624" name="Google Shape;3624;p5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625" name="Google Shape;3625;p5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1. **Protection:**</a:t>
            </a:r>
            <a:endParaRP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636" name="Google Shape;3636;p5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637" name="Google Shape;3637;p5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**Financial Assets:** Real estate agents often handle client funds such as earnest money deposits, escrow accounts, or other financial instruments. Protection requires adhering to stringent banking regulations, ensuring funds are deposited into trust or escrow accounts separate from the agent's personal or business accounts.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**Documentation:** Agents must secure sensitive documents like contracts, deeds, and personal identification information to prevent unauthorized access or data breaches. This may involve using secure digital storage solutions or physical safekeeping methods.</a:t>
            </a:r>
            <a:endParaR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8" name="Google Shape;408;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9" name="Google Shape;409;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concept of buyer agency began to gain traction in the 1980s and 1990s as consumers became more aware of their rights and the potential conflicts of interest inherent in dual agency situations, where one agent represents both the buyer and seller. Buyers increasingly sought representation that was as robust and committed as what sellers received. This shift led to the recognition of buyer agency, where agents could represent the interests of buyers with the same fiduciary duties traditionally owed to sellers.</a:t>
            </a:r>
            <a:endParaRP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654" name="Google Shape;3654;p5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655" name="Google Shape;3655;p5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Isolation refers to the practice of keeping client funds and property separate from the agent's personal or business assets. This is essential to prevent commingling, which is both unethical and illegal. Proper isolation ensures that there is a clear distinction between the agent's resources and those of the client, minimizing the risk of financial mismanagement.</a:t>
            </a:r>
            <a:endParaRP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684" name="Google Shape;3684;p6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685" name="Google Shape;3685;p6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**Reconciliation:** Performing regular reconciliations of accounts to ensure that all records are accurate and up-to-date. This process helps identify any discrepancies early and allows for corrective actions before they become significant issues.</a:t>
            </a:r>
            <a:endParaRP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02" name="Google Shape;3702;p6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03" name="Google Shape;3703;p6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**Trust Account Regulations:** Massachusetts law requires that earnest money and other client funds be held in trust accounts that are separate from the broker's operating accounts. These accounts must be clearly labeled and used exclusively for client funds, with detailed records kept for each transaction.</a:t>
            </a:r>
            <a:endParaRP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20" name="Google Shape;3720;p6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21" name="Google Shape;3721;p6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summary, the duty of accountability is a critical component of a real estate agent's fiduciary responsibilities. By effectively protecting, isolating, and accounting for client funds, documents, and personal property, agents uphold the trust placed in them by their clients. This not only fulfills legal and ethical obligations but also helps foster a professional environment where clients feel secure in their real estate transactions. As such, aspiring real estate professionals must develop a keen understanding of accountability practices, ensuring they are prepared to manage client assets with the highest standard of care and diligence.</a:t>
            </a:r>
            <a:endParaRP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38" name="Google Shape;3738;p6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39" name="Google Shape;3739;p6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**Reasonable Care** refers to the level of competence expected of a real estate professional when representing a client. This means that the agent must possess and apply the skills and knowledge that are standard within the industry. It involves being informed about market conditions, understanding applicable laws and regulations, and knowing the intricacies of real estate transactions.</a:t>
            </a:r>
            <a:endParaRP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44" name="Google Shape;3744;p6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45" name="Google Shape;3745;p6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**Due Diligence** is the agent's obligation to thoroughly research and verify all aspects of a real estate transaction before proceeding. This includes investigating the property, understanding zoning laws, and ensuring that all paperwork is accurate and complete. Due diligence is a proactive measure to prevent issues that may arise during the transaction process.</a:t>
            </a:r>
            <a:endParaRP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68" name="Google Shape;3768;p6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69" name="Google Shape;3769;p6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**Thorough Investigation**: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This involves conducting a detailed inspection of the property, reviewing title documents, and identifying any potential issues such as liens or encumbrances.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Agents must verify the accuracy of information provided by sellers and other parties involved in the transaction.</a:t>
            </a:r>
            <a:endParaRP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74" name="Google Shape;3774;p6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75" name="Google Shape;3775;p6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**Effective Communication**: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Agents are required to maintain clear and open communication with clients, other agents, and any third parties involved.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They must relay all relevant information promptly and accurately, ensuring clients are fully informed to make sound decisions.</a:t>
            </a:r>
            <a:endParaRP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798" name="Google Shape;3798;p6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799" name="Google Shape;3799;p6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Failing to exercise reasonable care and due diligence can result in significant consequences for both the licensee and their clients. Inadequate performance can lead to financial losses, legal disputes, and damage to the agent's reputation. For clients, it can mean missed opportunities, unfavorable contract terms, or even void transactions.</a:t>
            </a:r>
            <a:endParaRP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04" name="Google Shape;3804;p6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Duties That May Be Required of licensees, commonly referred to by the acronym OLD CAR.</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05" name="Google Shape;3805;p6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Moreover, Massachusetts law holds real estate agents to a standard of care that is measured against the actions of a reasonably prudent agent in similar circumstances. This means that an agent’s actions are judged based on what is typically expected within the industry, reinforcing the importance of adhering to established standards and practices.</a:t>
            </a:r>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20" name="Google Shape;42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21" name="Google Shape;421;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response to these changing dynamics, the Massachusetts Board of Registration of Real Estate Brokers and Salespersons revised the agency disclosure form in 1993. This revision was a significant milestone in Massachusetts real estate practice, as it formally acknowledged and legitimized the role of buyer's agents. The revised disclosure form required real estate agents to clearly inform potential clients about the types of agency relationships available, including seller agency, buyer agency, and dual agency.</a:t>
            </a:r>
            <a:endParaRP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34" name="Google Shape;3834;p6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35" name="Google Shape;3835;p6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Seller Agency is a fiduciary relationship where the real estate agent acts in the best interests of the seller. This means that the agent is legally obligated to prioritize the seller's interests above all others in the transaction. The seller, in turn, relies on the agent’s expertise, advice, and advocacy to achieve the most favorable terms and conditions for the sale of their property.</a:t>
            </a:r>
            <a:endParaRP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52" name="Google Shape;3852;p6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53" name="Google Shape;3853;p6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**Obedience**: The seller's agent is required to follow all lawful instructions of the seller. This includes adhering to directives about the pricing, marketing strategies, and negotiation terms of the property. The agent must comply with these instructions even if they personally disagree, provided they are lawful and ethical.</a:t>
            </a:r>
            <a:endParaRP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58" name="Google Shape;3858;p6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59" name="Google Shape;3859;p6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**Loyalty**: Loyalty is one of the cornerstones of a fiduciary relationship. The seller's agent must remain loyal to the seller, meaning they must put the seller’s interests ahead of their own or anyone else’s. This includes not engaging in any activities that could create a conflict of interest without the seller's informed consent.</a:t>
            </a:r>
            <a:endParaRP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64" name="Google Shape;3864;p6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65" name="Google Shape;3865;p6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**Disclosure**: The agent is obligated to disclose all material facts that could impact the seller’s decision-making process regarding the sale. This includes information about market conditions, potential buyers' offers, and any issues related to the property that the seller should be aware of to make informed decisions.</a:t>
            </a:r>
            <a:endParaRP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82" name="Google Shape;3882;p6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83" name="Google Shape;3883;p6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6. **Reasonable Care and Diligence**: The agent is expected to use their professional skills and knowledge to perform their duties effectively. This includes conducting proper market analysis, advising on property presentation, and ensuring the transaction process adheres to legal and ethical standards.</a:t>
            </a:r>
            <a:endParaRP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894" name="Google Shape;3894;p6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895" name="Google Shape;3895;p6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While the seller's agent owes these duties to the seller, their interaction with buyers is more limited. Buyers in this scenario are considered customers, not clients, and thus do not receive the same fiduciary responsibilities. The agent must still treat the buyer honestly and fairly and must disclose any known material defects of the property. However, the agent does not owe the buyer the same level of loyalty or confidentiality that they owe to the seller.</a:t>
            </a:r>
            <a:endParaRP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24" name="Google Shape;3924;p6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25" name="Google Shape;3925;p6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Seller Agency is a fundamental concept in real estate that establishes a fiduciary relationship between the agent and the seller. By adhering to the duties encapsulated in OLD CAR, agents ensure they act in the best interests of their clients, facilitating a successful and legally compliant transaction process. Understanding the nuances of this relationship is crucial for real estate professionals to effectively represent their clients while maintaining ethical standards and legal obligations.</a:t>
            </a:r>
            <a:endParaRP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54" name="Google Shape;3954;p6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55" name="Google Shape;3955;p6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**Expressing Consent**: The written document should clearly state that the client authorizes the primary broker to engage subagents from other firms for the purpose of facilitating the transaction.</a:t>
            </a:r>
            <a:endParaRP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66" name="Google Shape;3966;p6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67" name="Google Shape;3967;p6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**Disclosure of Vicarious Liability**: A crucial aspect of this consent is the client's understanding of vicarious liability. Vicarious liability implies that the client could be held accountable for the actions or omissions of the subagent. This disclosure ensures that the client is fully aware of potential legal repercussions should the subagent fail to act appropriately or within the bounds of the law.</a:t>
            </a:r>
            <a:endParaRP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78" name="Google Shape;3978;p6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79" name="Google Shape;3979;p6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Once authorized, subagents undertake specific duties to the seller or buyer, encapsulated in the acronym OLD CAR, which stands for:</a:t>
            </a:r>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4" name="Google Shape;444;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5" name="Google Shape;445;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**Informed Decision-Making**: By requiring that agency relationships be disclosed in writing, the revisions aimed to foster transparency and enable informed decision-making by consumers. This was a step towards empowering buyers and sellers to choose the representation that best suited their needs.</a:t>
            </a:r>
            <a:endParaRP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84" name="Google Shape;3984;p6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85" name="Google Shape;3985;p6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**Obedience**: Subagents must adhere strictly to the lawful instructions and wishes of the client. They must act in a manner that aligns with the client's best interests, without deviation, unless the instructions contravene laws or ethical standards.</a:t>
            </a:r>
            <a:endParaRP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996" name="Google Shape;3996;p6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3997" name="Google Shape;3997;p6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**Disclosure**: Full disclosure is a cornerstone of the subagent’s responsibilities. They must inform the client of all material facts that could impact the transaction or the client’s decisions, including market conditions, property conditions, and any known interests of other parties involved.</a:t>
            </a:r>
            <a:endParaRP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02" name="Google Shape;4002;p6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03" name="Google Shape;4003;p6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**Confidentiality**: Subagents must maintain the confidentiality of all information shared by the client, even after the termination of the agency relationship. This protects sensitive client information from being disclosed to unauthorized parties.</a:t>
            </a:r>
            <a:endParaRP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14" name="Google Shape;4014;p6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15" name="Google Shape;4015;p6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**Reasonable Care**: Subagents must exercise the care and diligence expected of a competent real estate professional. This includes staying informed about market trends, legal changes, and property conditions to provide the most informed guidance to the client.</a:t>
            </a:r>
            <a:endParaRP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38" name="Google Shape;4038;p6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39" name="Google Shape;4039;p6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**For the Primary Broker**: The broker must carefully vet subagents to ensure they possess the necessary expertise and ethical standards to represent the client's interests effectively. The broker also remains responsible for overseeing the actions of the subagents.</a:t>
            </a:r>
            <a:endParaRP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44" name="Google Shape;4044;p6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45" name="Google Shape;4045;p6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**For the Subagents**: Subagents must navigate the responsibilities of OLD CAR with diligence and integrity, balancing their duties to their own firms with their obligations to the client and the primary broker.</a:t>
            </a:r>
            <a:endParaRP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56" name="Google Shape;4056;p6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57" name="Google Shape;4057;p6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Subagency in Massachusetts real estate is a collaborative effort that can enhance the capabilities of a real estate transaction by leveraging the expertise of multiple agents. However, it requires careful documentation, informed consent, and adherence to ethical and legal standards to protect the interests of all parties involved. By understanding and fulfilling their duties under the OLD CAR framework, subagents play a vital role in achieving successful outcomes for clients while mitigating potential risks.</a:t>
            </a:r>
            <a:endParaRP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74" name="Google Shape;4074;p6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75" name="Google Shape;4075;p6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primary role of a buyer's agent is to advocate for the buyer's interests throughout the process of purchasing real estate. This involves several specific responsibilities, which are encapsulated in the acronym "OLD CAR," representing the fiduciary duties owed by the agent to the buyer. These duties ensure that the agent acts with the highest standard of care and loyalty. Let's explore these duties in detail:</a:t>
            </a:r>
            <a:endParaRP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86" name="Google Shape;4086;p6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87" name="Google Shape;4087;p6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**Loyalty**: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Loyalty is perhaps the most critical fiduciary duty. The buyer’s agent must always prioritize the buyer's interests above their own or those of a third party. This includes avoiding conflicts of interest and maintaining confidentiality even after the transaction has concluded. Loyalty ensures that the buyer can trust that their agent is fully committed to their best outcome.</a:t>
            </a:r>
            <a:endParaRP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92" name="Google Shape;4092;p6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93" name="Google Shape;4093;p6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**Disclosure**: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agent must disclose all material facts to the buyer that could affect their decision-making process. This includes information about the property, the transaction, and the surrounding circumstances that the agent knows or should reasonably know. Full disclosure ensures that the buyer has all the necessary information to make informed decisions.</a:t>
            </a: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response to the findings of the FTC survey, Massachusetts undertook a comprehensive review of its real estate regulations, particularly those governing the disclosure of agency relationships. The state recognized the imperative to align its practices with emerging national standards while addressing specific local market dynamics. This led to significant legislative and regulatory changes aimed at enhancing transparency and consumer protection.</a:t>
            </a:r>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62" name="Google Shape;462;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63" name="Google Shape;463;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had a profound impact on real estate practice in Massachusetts. It led to increased professionalism within the industry, as agents now had to be well-versed in the nuances of different agency relationships. It also contributed to a greater accountability structure, as agents were now obliged to adhere to the disclosed agency relationship, thereby minimizing the potential for misunderstandings or disputes.</a:t>
            </a:r>
            <a:endParaRP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98" name="Google Shape;4098;p6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099" name="Google Shape;4099;p6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**Confidentiality**: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buyer’s agent must keep the buyer’s information confidential. This includes the buyer's financial details, motivations, and any other personal information that could be used to the buyer's disadvantage. This duty extends indefinitely, beyond the completion of the transaction.</a:t>
            </a:r>
            <a:endParaRP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04" name="Google Shape;4104;p6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05" name="Google Shape;4105;p6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**Accounting**: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An agent must accurately account for all funds and property entrusted to them throughout the transaction. This includes earnest money deposits, closing costs, and any other financial transactions. Proper accounting ensures transparency and trust in the financial aspects of the transaction.</a:t>
            </a:r>
            <a:endParaRP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22" name="Google Shape;4122;p6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23" name="Google Shape;4123;p6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establishment of a buyer agency relationship is not just a matter of ethical practice but also legal compliance. Massachusetts law requires that real estate agents disclose their agency relationship to all parties involved in a transaction at the earliest practicable opportunity. This ensures transparency and helps prevent misunderstandings about who the agent represents.</a:t>
            </a:r>
            <a:endParaRP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40" name="Google Shape;4140;p6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41" name="Google Shape;4141;p6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concept of Buyer Agency is essential for fostering trust and ensuring that buyers receive dedicated representation in real estate transactions. By adhering to the fiduciary duties encapsulated in OLD CAR, a buyer's agent can effectively advocate for their client's interests, navigate the complexities of a real estate transaction, and help secure the best possible outcome for the buyer. Understanding these duties and their implications is crucial for both real estate professionals and consumers in Massachusetts.</a:t>
            </a:r>
            <a:endParaRP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58" name="Google Shape;4158;p6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59" name="Google Shape;4159;p6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Single Agency is grounded in the fiduciary duty a real estate agent owes to their client. Under this model, the agent acts as a client's advocate, providing undivided loyalty, confidentiality, and full disclosure. This relationship is formalized through a brokerage agreement, which explicitly states the agent's responsibilities and commitment to the client.</a:t>
            </a:r>
            <a:endParaRP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64" name="Google Shape;4164;p6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65" name="Google Shape;4165;p6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Key Responsibilities of a Single Agent</a:t>
            </a:r>
            <a:endParaRP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76" name="Google Shape;4176;p6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77" name="Google Shape;4177;p6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**Confidentiality:** The agent is required to keep all information about the client confidential, unless given permission to disclose specific information. This includes financial details, motivations for buying or selling, and any other personal information that could affect the transaction.</a:t>
            </a:r>
            <a:endParaRP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194" name="Google Shape;4194;p6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195" name="Google Shape;4195;p6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**Reasonable Care and Diligence:** The agent must exercise a reasonable degree of care and expertise in performing their duties. This means staying informed about market conditions, understanding real estate laws, and providing competent advice to the client.</a:t>
            </a:r>
            <a:endParaRP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218" name="Google Shape;4218;p6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219" name="Google Shape;4219;p6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**Avoidance of Conflicts of Interest:** Since the agent represents only one party, there is a reduced risk of conflicts of interest that can arise in dual agency situations.</a:t>
            </a:r>
            <a:endParaRP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260" name="Google Shape;4260;p6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261" name="Google Shape;4261;p6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real estate professionals must adhere to state-specific regulations regarding agency relationships. The Massachusetts Board of Registration of Real Estate Brokers and Salespersons mandates that agents disclose their agency relationship to all parties in a transaction. This includes providing a Massachusetts Mandatory Licensee-Consumer Relationship Disclosure form, which outlines the roles and responsibilities of the agent and clarifies the agency relationship.</a:t>
            </a:r>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80" name="Google Shape;48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81" name="Google Shape;481;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by the Massachusetts Board of Registration of Real Estate Brokers and Salespersons marked a significant turning point in the state's real estate history. By formally recognizing buyer agency, the revisions enhanced transparency, promoted consumer protection, and aligned Massachusetts with the evolving expectations of real estate consumers. This change laid the groundwork for the modern practice of real estate, where both buyers and sellers can expect equitable and competent representation in their transactions. Understanding this historical context is crucial for real estate professionals and students, as it underscores the importance of clear communication and ethical practice in the industry.</a:t>
            </a:r>
            <a:endParaRP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284" name="Google Shape;4284;p7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285" name="Google Shape;4285;p7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transactions, understanding the various types of licensee/consumer relationships is crucial for ensuring ethical practices and compliance with state laws. One such relationship is known as Dual Agency. In Massachusetts, Dual Agency occurs when a real estate agent represents both the seller and the buyer in the same transaction. This arrangement is permissible but requires careful navigation to ensure that the agent fulfills their legal and ethical obligations to both parties. </a:t>
            </a:r>
            <a:endParaRP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08" name="Google Shape;4308;p7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09" name="Google Shape;4309;p7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 Dual Agent in Massachusetts must adhere to a set of duties that ensure fair and ethical treatment for both the seller and the buyer. These duties are encapsulated in the acronym "OLD CAR," which stands for Obedience, Loyalty, Disclosure, Confidentiality, Accounting, and Reasonable care and skill. However, in a Dual Agency context, the application of these duties is nuanced:</a:t>
            </a:r>
            <a:endParaRP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14" name="Google Shape;4314;p7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15" name="Google Shape;4315;p7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**Obedience**: The Dual Agent must comply with the lawful instructions of both parties. This means executing the parties' agreed-upon terms within the scope of the contract, provided they are lawful and ethical.</a:t>
            </a:r>
            <a:endParaRP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32" name="Google Shape;4332;p7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33" name="Google Shape;4333;p7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**Confidentiality**: A critical component of Dual Agency is maintaining confidentiality. The agent cannot disclose confidential information, such as a buyer's willingness to pay more or a seller's urgency to sell, without explicit permission. This duty persists even after the transaction is completed.</a:t>
            </a:r>
            <a:endParaRP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44" name="Google Shape;4344;p7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45" name="Google Shape;4345;p7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6. **Reasonable Care and Skill**: The agent must exercise the level of care and skill that is reasonable under the circumstances. This duty involves providing competent and professional service, ensuring that all aspects of the transaction are handled diligently.</a:t>
            </a:r>
            <a:endParaRP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74" name="Google Shape;4374;p7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75" name="Google Shape;4375;p7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For the parties involved, understanding the implications of Dual Agency is vital. Sellers and buyers should be aware of how this relationship may impact negotiations and the flow of information, and they must feel confident that their interests are being protected by the agent.</a:t>
            </a:r>
            <a:endParaRP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398" name="Google Shape;4398;p7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399" name="Google Shape;4399;p7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**Non-Representation**: A Facilitator does not have a fiduciary responsibility to the buyer or the seller. This means they are not obligated to act in the best interests of either party, as would be the case in a traditional agency relationship. Instead, their primary role is to facilitate the transaction by assisting with the necessary paperwork, coordinating communication, and helping to ensure that all parties meet their respective obligations under the purchase and sale agreement.</a:t>
            </a:r>
            <a:endParaRP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04" name="Google Shape;4404;p7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05" name="Google Shape;4405;p7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**Duties and Responsibilities**: While Facilitators do not owe fiduciary duties like loyalty, obedience, or confidentiality to any party in the transaction, they are still bound by certain legal obligations: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**Disclosure of Material Defects**: Under Massachusetts General Laws Chapter 93A, a Facilitator must disclose all known material defects in a property. Failure to disclose such defects can lead to liability under consumer protection laws, which are designed to prevent unfair and deceptive practices in trade and commerce.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**Accounting**: Facilitators must accurately account for any transaction-related funds, such as deposits or earnest money. They must maintain proper records and ensure transparency in all financial dealings.</a:t>
            </a:r>
            <a:endParaRP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40" name="Google Shape;4440;p7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41" name="Google Shape;4441;p7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Facilitator role in Massachusetts real estate is a unique and specific type of licensee/consumer relationship. While it offers a more streamlined approach to handling real estate transactions by focusing on administrative facilitation rather than representation, it requires strict adherence to legal obligations, particularly in terms of disclosure and accountability. Understanding the nuances of this role is essential for real estate professionals who aim to operate within the bounds of Massachusetts law while effectively serving the needs of their clients.</a:t>
            </a:r>
            <a:endParaRP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58" name="Google Shape;4458;p7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59" name="Google Shape;4459;p7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 **Designated Agent** is a real estate licensee appointed by their broker to represent a specific client—either a buyer or a seller—in a real estate transaction. This appointment is distinct and separate from the general representation that the brokerage firm may offer. In essence, the designated agent is the client's advocate within the transaction, providing dedicated and focused representation.</a:t>
            </a:r>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4" name="Google Shape;504;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5" name="Google Shape;505;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**Recognition of Buyer Agency**: The form formally acknowledged buyer agency as a legitimate and recognized form of representation in real estate transactions. This meant that real estate agents could now legally represent the interests of the buyer, thereby ensuring that buyers had professional assistance and advocacy throughout the purchasing process.</a:t>
            </a:r>
            <a:endParaRP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70" name="Google Shape;4470;p7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71" name="Google Shape;4471;p7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Massachusetts, the practice of designated agency emerged as a solution to conflicts of interest inherent in dual agency, where the same brokerage represents both parties in a transaction. Designated agency allows different agents within the same brokerage to represent the buyer and seller independently, thus ensuring that each party receives full representation without compromising the interests of the other.</a:t>
            </a:r>
            <a:endParaRP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488" name="Google Shape;4488;p7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489" name="Google Shape;4489;p7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**Obedience**: The agent must act in accordance with the client's lawful instructions and requests.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**Loyalty**: The agent must prioritize the client's interests above all others, including their own.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**Disclosure**: The agent is obligated to disclose all material facts that could impact the client’s decisions.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**Confidentiality**: The agent must keep the client's personal and financial information confidential, even after the transaction concludes.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**Accounting**: The agent must account for all funds and property entrusted to them during the transaction.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**Reasonable Care and Diligence**: The agent must exercise a level of care and expertise that can be reasonably expected of a real estate professional.</a:t>
            </a:r>
            <a:endParaRP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500" name="Google Shape;4500;p7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501" name="Google Shape;4501;p7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a designated agency relationship, only the designated agent represents the client. Other licensees within the same brokerage do not owe fiduciary duties to the client and may even represent the other party in the transaction. This structure effectively isolates the agency relationship to the designated agent, reducing potential conflicts of interest while allowing the brokerage to maintain a broader pool of potential clients.</a:t>
            </a:r>
            <a:endParaRP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524" name="Google Shape;4524;p7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525" name="Google Shape;4525;p7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**Conflict of Interest Management**: The designated agency model helps manage conflicts by clearly delineating which agents represent which parties. However, it requires careful oversight to ensure that confidentiality is maintained and that no inadvertent disclosures occur between agents within the same brokerage.</a:t>
            </a:r>
            <a:endParaRP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548" name="Google Shape;4548;p7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Types of Licensee/Consumer Relationships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549" name="Google Shape;4549;p7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Designated agency offers a flexible and client-focused approach to real estate transactions, allowing for tailored representation within the framework of a larger brokerage. By understanding and effectively implementing designated agency, real estate professionals can better serve their clients' interests while navigating the complexities of Massachusetts real estate law. This agency model underscores the importance of clear communication, ethical practice, and rigorous adherence to fiduciary duties, ultimately enhancing the integrity and effectiveness of real estate transactions.</a:t>
            </a:r>
            <a:endParaRP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560" name="Google Shape;4560;p7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561" name="Google Shape;4561;p7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the relationship between a seller and a real estate agent is typically formalized through a listing agreement. This agreement outlines the terms under which the agent will represent the seller in the sale of their property. One key aspect of these agreements is their expiration, which marks the natural end of the licensee-consumer relationship unless renewed or extended. Understanding the expiration of such agreements is crucial for both agents and sellers, as it impacts their legal rights, responsibilities, and the continuity of the agency relationship.</a:t>
            </a:r>
            <a:endParaRP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584" name="Google Shape;4584;p7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585" name="Google Shape;4585;p7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While the terms and conditions can vary, one common element across all these agreements is a defined expiration date.</a:t>
            </a:r>
            <a:endParaRP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602" name="Google Shape;4602;p7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603" name="Google Shape;4603;p7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**Defined Timeframe**: It provides a clear timeframe for the agent to perform their duties, ensuring that both parties have a mutual understanding of the duration of their contractual obligations.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**Performance Evaluation**: The expiration date allows both parties to assess the agent's performance in marketing and attempting to sell the property. If the property remains unsold, the seller can decide whether to renew the agreement or seek a different agent or strategy.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**Legal Implications**: Once the agreement expires, the agent no longer has the legal right to represent the seller or market the property. Continuing to do so could result in legal ramifications, including breach of contract or unauthorized practice.</a:t>
            </a:r>
            <a:endParaRP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620" name="Google Shape;4620;p7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621" name="Google Shape;4621;p7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**Review of Progress**: Both the agent and the seller should review the marketing efforts and any offers received during the listing period. This evaluation can inform decisions about renewing or renegotiating the agreement.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**Written Notification**: In some cases, it may be necessary for the agent to provide written notice to the seller regarding the impending expiration of the agreement. This ensures clarity and prevents misunderstandings.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**Renewal or Extension**: If both parties are satisfied with the relationship and wish to continue, they may agree to renew or extend the agreement. This typically involves negotiating new terms, such as adjusting the listing price or modifying marketing strategies.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4. **Termination**: If the property remains unsold and either party is dissatisfied, the expiration allows for a natural termination of the relationship without penalty, barring any specific contractual obligations.</a:t>
            </a:r>
            <a:endParaRP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650" name="Google Shape;4650;p7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651" name="Google Shape;4651;p7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expiration of a listing agreement is a pivotal event in the seller agency relationship, marking the end of the agent's authority to act on behalf of the seller. Understanding this process is essential for both real estate professionals and consumers to ensure legal compliance, protect their interests, and facilitate successful real estate transactions. Proper management of the expiration process, including timely communication, evaluation of the agent's performance, and adherence to legal standards, can lead to more effective and satisfactory outcomes for all parties involved.</a:t>
            </a:r>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8" name="Google Shape;528;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9" name="Google Shape;529;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**Enhanced Consumer Protection**: By recognizing buyer agency and requiring disclosure, the revision aimed to enhance consumer protection in real estate transactions. It sought to level the playing field by ensuring that buyers could have their interests represented and protected, just as sellers had traditionally been represented.</a:t>
            </a:r>
            <a:endParaRP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686" name="Google Shape;4686;p7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687" name="Google Shape;4687;p7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**Termination by Mutual Agreement:**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**Voluntary Decision:** Both parties must willingly agree to terminate the contract. This decision should be documented in writing to avoid potential disputes and to provide a clear record of the mutual consent.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**No Penalty:** Typically, when termination is mutually agreed upon, there are no penalties or liabilities imposed on either party. This is because the decision is a collaborative one, reflecting the understanding and agreement of both parties.</a:t>
            </a:r>
            <a:endParaRP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716" name="Google Shape;4716;p7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717" name="Google Shape;4717;p7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**Clear Communication:** Open and honest communication between the licensee and the consumer is crucial. Both parties should clearly understand the reasons for the decision and the terms of the new agreement.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**Documentation:** All changes, terminations, or rescissions must be documented in writing. This documentation serves as evidence of the mutual agreement and can protect both parties from future disputes.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**Confidentiality:** Any proprietary or confidential information shared during the course of the agency relationship should remain confidential, even after the termination of the agreement. This is often stipulated in the original contract and should be respected post-termination.</a:t>
            </a:r>
            <a:endParaRP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734" name="Google Shape;4734;p7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735" name="Google Shape;4735;p7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mutual agreement to terminate, change, or rescind a licensee/consumer relationship in Massachusetts is a testament to the flexibility and adaptability of real estate contracts. It allows both parties to amicably resolve issues, adapt to changing circumstances, or end a relationship that no longer serves their interests. Understanding the legal and practical aspects of this process is essential for real estate professionals and consumers alike, ensuring that all actions are in compliance with Massachusetts law and that the interests of both parties are safeguarded.</a:t>
            </a:r>
            <a:endParaRP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764" name="Google Shape;4764;p7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765" name="Google Shape;4765;p7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 listing agreement in Massachusetts is a legally binding contract between the property owner (seller) and the real estate broker or agent. This contract authorizes the agent to represent the seller in the marketing and sale of their property. Key components of a typical listing agreement include:</a:t>
            </a:r>
            <a:endParaRP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788" name="Google Shape;4788;p7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789" name="Google Shape;4789;p7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**Acceptance of Offer:** The agent presents offers to the seller, and once an offer is accepted, it marks the beginning of the closing process.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**Due Diligence and Inspections:** The agent assists the seller in navigating home inspections, appraisals, and any necessary negotiations following these assessments.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**Contract to Closing:** The agent facilitates the execution of necessary contracts and ensures that all contingencies are met, leading to the closing of the sale.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4. **Transfer of Ownership:** Finally, the property ownership is transferred to the buyer, and the transaction is completed.</a:t>
            </a:r>
            <a:endParaRP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800" name="Google Shape;4800;p7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801" name="Google Shape;4801;p7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Upon the completion of performance, the agent is entitled to receive their commission as per the agreement terms. This commission is typically a percentage of the final sale price and is disbursed at closing. It is important to note that the completion of performance also signifies that the agent has fulfilled their fiduciary duties, including loyalty, disclosure, confidentiality, and accounting.</a:t>
            </a:r>
            <a:endParaRP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824" name="Google Shape;4824;p7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825" name="Google Shape;4825;p7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completion of performance under a listing agreement is a critical phase in the real estate transaction process in Massachusetts. It signifies the successful fulfillment of the agent's obligations and the natural termination of the licensee/consumer relationship. For real estate professionals, understanding the nuances of this process is essential to ensure compliance with legal standards and to maintain a high level of service and professionalism. This knowledge not only safeguards the interests of both the seller and the agent but also contributes to the integrity and efficiency of the real estate market as a whole.</a:t>
            </a:r>
            <a:endParaRP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860" name="Google Shape;4860;p7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861" name="Google Shape;4861;p7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When the principal dies, the agency relationship is automatically terminated. This is because the agent's authority is derived from the principal's consent, which cannot be given by a deceased person. The agent must cease all activities on behalf of the principal immediately upon learning of the principal's death. Any contracts or offers in process at the time of the principal's death generally become void, as the agent no longer has the authority to act.</a:t>
            </a:r>
            <a:endParaRP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890" name="Google Shape;4890;p8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891" name="Google Shape;4891;p8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Mental incapacity of the principal can also terminate the agency relationship. If a principal is deemed legally incapacitated, they lose the capacity to enter into or continue a contractual relationship. Similar to the situation with the principal’s death, the agency relationship terminates, and any ongoing transactions may be suspended until a legal guardian or conservator is appointed to manage the principal’s affairs.</a:t>
            </a:r>
            <a:endParaRP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920" name="Google Shape;4920;p8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921" name="Google Shape;4921;p8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Real estate professionals should have procedures in place to address these situations. Regular communication with clients, understanding their health and capacity, and having contingency plans for sudden terminations due to death or incapacity are essential. Agents should maintain detailed records and be prepared to transition responsibilities smoothly to ensure minimal disruption to clients.</a:t>
            </a:r>
            <a:endParaR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4" name="Google Shape;534;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5" name="Google Shape;535;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in Massachusetts was a significant step towards modernizing the real estate industry in the state. It reflected a broader national trend towards increased transparency and consumer protection in real estate transactions. The recognition of buyer agency not only provided buyers with the opportunity for professional representation but also set the stage for the development of more complex agency models that could better accommodate the diverse needs of consumers in the real estate market.</a:t>
            </a:r>
            <a:endParaRP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938" name="Google Shape;4938;p8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939" name="Google Shape;4939;p8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termination of the licensee/consumer relationship due to death or mental incapacity of either party underscores the importance of understanding the legal and ethical obligations inherent in real estate transactions. Agents must navigate these sensitive situations with professionalism, ensuring that they act within the boundaries of the law and in the best interests of the parties involved. By doing so, they uphold the integrity of the real estate profession and protect the interests of their clients.</a:t>
            </a:r>
            <a:endParaRP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950" name="Google Shape;4950;p8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951" name="Google Shape;4951;p8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transactions, the principle of "impossibility of performance" is a critical concept that can directly impact the termination of the licensee/consumer relationship. This doctrine is particularly relevant in situations where an unforeseen event makes the fulfillment of a contractual obligation impossible. A quintessential example of this in real estate is the destruction of the property subject to a transaction.</a:t>
            </a:r>
            <a:endParaRP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968" name="Google Shape;4968;p8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969" name="Google Shape;4969;p8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Application in Real Estate: Destruction of Property</a:t>
            </a:r>
            <a:endParaRP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974" name="Google Shape;4974;p8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4975" name="Google Shape;4975;p8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real estate transactions, the destruction of the property can lead to the impossibility of performance, thereby terminating the contractual obligations of both the seller and the buyer. The destruction could be due to natural disasters such as fires, floods, earthquakes, or other catastrophic events that result in the property being unfit for its intended purpose.</a:t>
            </a:r>
            <a:endParaRP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04" name="Google Shape;5004;p8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05" name="Google Shape;5005;p8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**Insurance Considerations**: Typically, insurance plays a crucial role in mitigating the risks associated with property destruction. It's vital to understand how insurance coverage interacts with the impossibility of performance. Often, the party holding the risk (usually the seller until closing) would be the one dealing with insurance claims, although the buyer's interests must also be considered.</a:t>
            </a:r>
            <a:endParaRP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28" name="Google Shape;5028;p8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29" name="Google Shape;5029;p8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**Inform Clients**: Clearly explain the implications of a property’s destruction and the potential termination of the contract.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**Review Contracts**: Ensure that contracts include appropriate provisions addressing unforeseen events and the responsibilities of each party.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**Navigate Insurance**: Assist clients in understanding their insurance coverage and facilitate any necessary claims.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**Mediate Resolutions**: Act as intermediaries to negotiate any disputes that arise due to the termination of a contract under this doctrine.</a:t>
            </a:r>
            <a:endParaRP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58" name="Google Shape;5058;p8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59" name="Google Shape;5059;p8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When a seller files for bankruptcy, it can have significant implications for the real estate transaction and the agency relationship. In Massachusetts, as in other states, the filing of bankruptcy creates an automatic stay, which temporarily halts all collection activities, including the continuation or initiation of foreclosure proceedings. This stay can impact the ability of a real estate agent to proceed with selling the property.</a:t>
            </a:r>
            <a:endParaRP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64" name="Google Shape;5064;p8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65" name="Google Shape;5065;p8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**Impact on the Agency Contract:**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filing of bankruptcy does not automatically terminate the agency contract between the seller and the real estate agent. However, the agent's ability to perform their duties may be restricted due to the automatic stay.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bankruptcy trustee, who is appointed to manage the debtor's estate, gains control over the debtor's assets, including real estate. The agent may need to seek approval from the trustee or the bankruptcy court to continue marketing and selling the property.</a:t>
            </a:r>
            <a:endParaRP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094" name="Google Shape;5094;p8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095" name="Google Shape;5095;p8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**Impact on Financing:**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 buyer's bankruptcy can lead to the cancellation of loan commitments from lenders, as their creditworthiness is significantly affected.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Without financing, the buyer may be unable to fulfill the purchase agreement, leading to potential termination of the contract.</a:t>
            </a:r>
            <a:endParaRP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124" name="Google Shape;5124;p8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125" name="Google Shape;5125;p8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**Legal and Ethical Considerations:**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Licensees must adhere to all legal and ethical obligations, ensuring transparency and compliance with bankruptcy laws. They should advise clients to seek legal counsel to navigate the complexities of bankruptcy in relation to real estate transactions.</a:t>
            </a:r>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70" name="Google Shape;570;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71" name="Google Shape;571;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By the late 1980s and early 1990s, consumer advocacy and a shift in market dynamics led to increased awareness of buyers' needs for dedicated representation. This movement was part of a broader national trend where states began to revise their agency laws to incorporate buyer agency. In Massachusetts, this culminated in the 1993 revision of the agency disclosure form.</a:t>
            </a:r>
            <a:endParaRP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148" name="Google Shape;5148;p8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149" name="Google Shape;5149;p8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**Repudiation Defined:**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Repudiation occurs when one party to a contract indicates, either explicitly or implicitly, that they will not fulfill their contractual obligations. This anticipatory breach provides the non-breaching party with the right to treat the contract as terminated and seek remedies for breach of contract. In real estate, repudiation can manifest when either the seller (client) or the real estate licensee (agent) demonstrates an unwillingness or inability to perform their duties as outlined in the agency agreement.</a:t>
            </a:r>
            <a:endParaRP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154" name="Google Shape;5154;p8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155" name="Google Shape;5155;p8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**Legal Framework:**</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Under Massachusetts law, as in many jurisdictions, a contract is considered breached when one party fails to perform any promise that forms all or part of the contract. For repudiation to be actionable, it must be clear and unequivocal. This means a mere hint or expression of dissatisfaction is insufficient. The repudiation must signal an actual refusal or inability to perform the contract terms.</a:t>
            </a:r>
            <a:endParaRP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184" name="Google Shape;5184;p8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Termination of Licensee/Consumer Relationship</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185" name="Google Shape;5185;p8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**Conclusion:**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In summary, repudiation is a significant factor in the termination of the licensee/consumer relationship in real estate. Understanding its implications, both legally and ethically, is essential for Massachusetts real estate professionals. By recognizing the signs of potential repudiation and knowing the appropriate legal remedies, agents can better manage their relationships and uphold their professional responsibilities.</a:t>
            </a:r>
            <a:endParaRP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02" name="Google Shape;5202;p8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03" name="Google Shape;5203;p8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Under Massachusetts law, dual agency is permissible, but it must be disclosed and consented to by all involved parties. This requirement is rooted in the Massachusetts General Laws, Chapter 112, Section 87AAA 3/4, which mandates that a licensed real estate agent must provide disclosure and obtain written consent when acting as a dual agent. The key to lawful dual agency is transparency and informed consent, ensuring that both the buyer and the seller understand the dual agent's limited ability to act solely in their favor.</a:t>
            </a:r>
            <a:endParaRP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14" name="Google Shape;5214;p8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15" name="Google Shape;5215;p8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process begins with disclosure. The real estate agent must inform both the buyer and the seller of the potential or existing dual agency relationship. This disclosure is typically done through a written document, often referred to as the "Consent to Dual Agency" form. This document outlines the nature of dual agency, the potential conflicts of interest, and the agent's limitations in representing both parties.</a:t>
            </a:r>
            <a:endParaRP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32" name="Google Shape;5232;p8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33" name="Google Shape;5233;p8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Once both parties consent to dual agency, the agent assumes the role of a neutral facilitator rather than an advocate for either party. This neutrality is essential to maintaining fairness and balance in the transaction. The dual agent is tasked with the following responsibilities:</a:t>
            </a:r>
            <a:endParaRP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44" name="Google Shape;5244;p8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45" name="Google Shape;5245;p8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**Confidentiality:** While the agent is privy to sensitive information from both parties, they must not disclose confidential information from one party to the other without explicit permission. For example, if the seller reveals their bottom line price, the agent cannot share this with the buyer unless authorized.</a:t>
            </a:r>
            <a:endParaRP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68" name="Google Shape;5268;p8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69" name="Google Shape;5269;p8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primary challenge of dual agency is the inherent conflict of interest that arises from representing opposing parties with potentially divergent objectives. For instance, the seller aims to achieve the highest possible price, while the buyer seeks the lowest price. These competing interests can put the agent in a difficult position.</a:t>
            </a:r>
            <a:endParaRP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80" name="Google Shape;5280;p8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81" name="Google Shape;5281;p8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**Maintain Clear Communication:** Regular and transparent communication with both parties can help manage expectations and minimize misunderstandings.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**Set Boundaries:** Clearly define the scope of representation and the limitations of the dual agency role from the outset.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**Seek Additional Guidance:** In complex situations, agents may consider involving legal counsel or a real estate broker to provide additional oversight and guidance.</a:t>
            </a:r>
            <a:endParaRP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292" name="Google Shape;5292;p8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293" name="Google Shape;5293;p8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Disclosed dual agency in Massachusetts is a legally permissible but complex arrangement that requires real estate agents to navigate carefully. It demands a delicate balance of neutrality, confidentiality, and fairness to ensure that both the buyer and the seller are adequately represented while safeguarding their interests. By adhering to the legal requirements and ethical standards, and by fostering open communication, a disclosed dual agent can successfully facilitate a transaction that satisfies all parties involved. Understanding these principles is essential for real estate professionals operating within the state, as it ensures compliance with the law and promotes trust and integrity in the real estate market.</a:t>
            </a:r>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82" name="Google Shape;58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83" name="Google Shape;583;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Massachusetts Board of Registration of Real Estate Brokers and Salespersons undertook the task of revising the agency disclosure form to address the changing landscape. The revised form was designed to:</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1. **Recognize Buyer Agency:** Officially acknowledging that real estate brokers and salespersons could represent buyers as clients, thereby formalizing the role of buyer agents in real estate transactions.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**Clarify Agency Relationships:** The form outlined the different types of agency relationships that could exist, including seller agency, buyer agency, and dual agency. This clarity helped consumers understand the nature of their relationship with their real estate professional.</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**Mandate Disclosure:** Brokers and agents were required to disclose their agency relationship at the first personal meeting with a prospective buyer or seller to discuss a specific property. This disclosure was crucial in maintaining transparency and ensuring that all parties were aware of who was representing whom.</a:t>
            </a:r>
            <a:endParaRP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10" name="Google Shape;5310;p8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11" name="Google Shape;5311;p8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Informed consent, in the context of dual agency, refers to the explicit agreement by both the buyer and the seller to be represented by the same agent or brokerage after being fully informed of the potential conflicts of interest and the limitations this arrangement imposes on the agent's duties. This consent must be obtained in writing and should be based on a clear understanding of the dual agency's impact on the fiduciary responsibilities owed by the agent.</a:t>
            </a:r>
            <a:endParaRP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28" name="Google Shape;5328;p8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29" name="Google Shape;5329;p8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Massachusetts Mandatory Licensee-Consumer Relationship Disclosure form is a critical document in this process. It outlines the various types of agency relationships available and must be presented to all parties at the first personal meeting to discuss a specific property. For dual agency, the form clearly explains that the agent will not be able to fully represent the interests of either party to the exclusion of the other and that the agent's ability to provide certain fiduciary duties, such as loyalty and full disclosure, will be limited.</a:t>
            </a:r>
            <a:endParaRP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34" name="Google Shape;5334;p8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35" name="Google Shape;5335;p8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Steps to Achieve Informed Consent</a:t>
            </a:r>
            <a:endParaRP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58" name="Google Shape;5358;p8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59" name="Google Shape;5359;p8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**Continued Communication**: Throughout the transaction, the agent should maintain open communication with both parties, ensuring transparency and fairness. Any changes or developments that could impact the dual agency status should be promptly disclosed.</a:t>
            </a:r>
            <a:endParaRP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70" name="Google Shape;5370;p8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71" name="Google Shape;5371;p8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From an ethical standpoint, informed consent in dual agency is not merely a procedural requirement but a commitment to uphold the integrity of the real estate profession. Agents must prioritize transparency and fairness, ensuring that both parties are equally informed and comfortable with the arrangement. The agent's role transforms into that of a facilitator rather than an advocate for either side.</a:t>
            </a:r>
            <a:endParaRP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394" name="Google Shape;5394;p8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395" name="Google Shape;5395;p8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Informed consent is a cornerstone of dual agency practice in Massachusetts. It ensures that both parties enter into the transaction with a clear understanding of how their representation will be managed and the inherent limitations of such an arrangement. For agents, achieving informed consent is not just a legal obligation but an ethical one, requiring a commitment to transparency, fairness, and professionalism. By adhering to these principles, agents can navigate the complexities of dual agency while maintaining trust and integrity in their professional relationships.</a:t>
            </a:r>
            <a:endParaRP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24" name="Google Shape;5424;p8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425" name="Google Shape;5425;p8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**Written Disclosure**: The law mandates that the agent provide a written disclosure to both the buyer and the seller before the dual agency relationship is established. This disclosure must clearly outline the dual agency nature and explain how it may affect the duties the agent owes to each party.</a:t>
            </a:r>
            <a:endParaRP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48" name="Google Shape;5448;p8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449" name="Google Shape;5449;p8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Failing to properly disclose dual agency and obtain the required consents can have significant legal ramifications:</a:t>
            </a:r>
            <a:endParaRP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54" name="Google Shape;5454;p8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455" name="Google Shape;5455;p8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**Violation of State Licensing Regulations**: Non-compliance with the disclosure requirements constitutes a violation of Massachusetts real estate licensing laws. This could result in disciplinary action by the Massachusetts Board of Registration of Real Estate Brokers and Salespersons, including fines, suspension, or revocation of the agent's license.</a:t>
            </a:r>
            <a:endParaRP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78" name="Google Shape;5478;p9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479" name="Google Shape;5479;p9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Best Practices for Real Estate Professionals</a:t>
            </a:r>
            <a:endParaR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18" name="Google Shape;618;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19" name="Google Shape;619;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was a pivotal development in the state's real estate practice. By recognizing buyer agency, it aligned Massachusetts with a broader national trend toward greater transparency and consumer protection in real estate transactions. This move not only safeguarded the interests of buyers but also enhanced the integrity and professionalism of real estate brokers and salespersons across the state. It remains a foundational element in the landscape of Massachusetts real estate, reflecting the evolving needs and rights of consumers in the property market.</a:t>
            </a:r>
            <a:endParaRP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84" name="Google Shape;5484;p9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485" name="Google Shape;5485;p9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To mitigate the risks associated with dual agency, real estate professionals should adhere to the following best practices:</a:t>
            </a:r>
            <a:endParaRP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508" name="Google Shape;5508;p9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509" name="Google Shape;5509;p9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**Seek Legal Counsel**: When in doubt, consult with legal professionals to ensure compliance with Massachusetts law and to address any potential issues before they escalate.</a:t>
            </a:r>
            <a:endParaRP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688" name="Google Shape;5688;p9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689" name="Google Shape;5689;p9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Failure to disclose dual agency can lead to significant legal and financial repercussions for the real estate agent or brokerage involved. Massachusetts courts have consistently held that undisclosed dual agency is a breach of fiduciary duty. The consequences for agents found guilty of this practice include:</a:t>
            </a:r>
            <a:endParaRP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736" name="Google Shape;5736;p9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Dual Agency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5737" name="Google Shape;5737;p9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Undisclosed dual agency is a serious violation of real estate laws and ethical standards in Massachusetts. It compromises the agent's ability to act in the best interests of their clients and exposes them to severe legal and financial penalties. Therefore, it is crucial for real estate professionals to adhere to proper disclosure and consent protocols, ensuring that all parties are fully informed and agree to any dual agency arrangements. This not only complies with legal requirements but also fosters trust and professionalism in real estate transactions.</a:t>
            </a:r>
            <a:endParaRP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576" name="Google Shape;6576;p10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577" name="Google Shape;6577;p10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**Notification Requirement**: Licensees must notify all prospective purchasers and lessors about the potential dangers associated with lead paint. This includes providing information about the risks of lead poisoning and the importance of addressing any lead hazards.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**10-Day Inspection Right**: It is critical for licensees to inform prospective buyers of their right to a 10-day period in which they can conduct a lead paint inspection. This period is a vital opportunity for buyers to assess potential lead hazards and make informed decisions regarding the property.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**Use of Federally Approved Forms**: Licensees must utilize federally approved state lead paint disclosure forms to ensure compliance with disclosure requirements. These forms are critical tools in the disclosure process and include:</a:t>
            </a:r>
            <a:endParaRP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798" name="Google Shape;6798;p1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799" name="Google Shape;6799;p1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conclusion, Massachusetts General Law Chapter 111 plays a vital role in safeguarding public health while impacting real estate practices throughout the state. By ensuring compliance with these regulations, real estate professionals help protect clients and contribute positively to community health outcomes. Understanding and navigating these laws is essential for anyone involved in the Massachusetts real estate market, particularly those dealing with older properties where lead-based paint may be present.</a:t>
            </a:r>
            <a:endParaRP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476" name="Google Shape;7476;p12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477" name="Google Shape;7477;p12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**Federal Law:**</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Federal Fair Housing Act prohibits discrimination in housing-related transactions based on disability, which includes individuals with HIV/AIDS. This act aims to protect individuals from discrimination based on their medical conditions.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Americans with Disabilities Act (ADA) also classifies HIV/AIDS as a disability, thereby extending protection to individuals with HIV/AIDS against discrimination in various contexts, including housing.</a:t>
            </a:r>
            <a:endParaRP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566" name="Google Shape;7566;p12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567" name="Google Shape;7567;p12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legal framework surrounding inquiries about the HIV status of occupants is rooted in anti-discrimination principles and privacy protections. In Massachusetts, as in many other states, it is considered discriminatory to disclose or inquire about the HIV status of individuals in the context of housing. The Massachusetts Fair Housing Law, along with federal statutes such as the Fair Housing Act and the Americans with Disabilities Act (ADA), provides robust protections against discrimination based on disability, which includes HIV/AIDS status.</a:t>
            </a:r>
            <a:endParaRP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758" name="Google Shape;7758;p12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759" name="Google Shape;7759;p12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Conclusion</a:t>
            </a:r>
            <a:endParaRP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046" name="Google Shape;8046;p13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047" name="Google Shape;8047;p13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summary, real estate professionals in Massachusetts must navigate a complex landscape of legal and ethical considerations when representing sellers or buyers. Understanding the protections surrounding the HIV status of current or former occupants is critical. By adhering to state laws and federal regulations, real estate licensees can ensure compliance while upholding the privacy and dignity of all parties involved in a transaction. This commitment to ethical practice not only protects the licensee from legal repercussions but also fosters trust and respect within the community.</a:t>
            </a:r>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24" name="Google Shape;624;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25" name="Google Shape;625;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1993, the Massachusetts Board of Registration of Real Estate Brokers and Salespersons implemented a significant revision to the agency disclosure form, marking a pivotal moment in the history of real estate agency relationships within the state. This revision was driven by the evolving nature of real estate transactions and the growing recognition of the importance of buyer representation in the real estate process.</a:t>
            </a:r>
            <a:endParaRP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418" name="Google Shape;8418;p13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419" name="Google Shape;8419;p13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Understanding the legal and ethical implications of disclosing or inquiring about the HIV status of property occupants is crucial for real estate professionals in Massachusetts. By adhering to privacy laws and promoting non-discrimination, agents not only comply with legal requirements but also uphold the integrity and fairness of the real estate industry. Through informed practices and client education, real estate licensees contribute to a more inclusive and equitable housing market.</a:t>
            </a:r>
            <a:endParaRP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856" name="Google Shape;8856;p14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857" name="Google Shape;8857;p14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requirement for a seller’s agent to disclose known material defects to potential buyers is a fundamental aspect of real estate transactions in Massachusetts. By adhering to the "actual knowledge" standard, agents help ensure a fair and transparent process, protecting both the buyer’s interests and the integrity of the real estate profession. This standard emphasizes the importance of honest communication and diligent record-keeping, ultimately fostering trust and reliability in the marketplace. As future real estate professionals, understanding these legal and ethical obligations is essential for navigating the complexities of property transactions and upholding the standards of the industry.</a:t>
            </a:r>
            <a:endParaRP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048" name="Google Shape;9048;p14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049" name="Google Shape;9049;p14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buyer's agent must adhere to both state and federal laws, as well as the ethical standards established by professional associations such as the National Association of Realtors (NAR). In Massachusetts, real estate agents owe their clients fiduciary duties, which include loyalty, confidentiality, disclosure, obedience, reasonable care, and accounting. Asking questions as part of due diligence fulfills these fiduciary duties by ensuring that the buyer has all relevant information to make an informed decision.</a:t>
            </a:r>
            <a:endParaRP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228" name="Google Shape;9228;p15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229" name="Google Shape;9229;p15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1. **Property Condition and Inspection Results**</a:t>
            </a:r>
            <a:endParaRP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372" name="Google Shape;9372;p15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Other Legal Issues Affecting Seller or Buyer Representation or Facilitation.</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373" name="Google Shape;9373;p15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realm of real estate transactions, understanding physical defects in a property is crucial for both sellers and buyers. Physical defects can range from minor cosmetic issues to significant structural problems that can impact the property's value and safety. In Massachusetts, the handling of these defects is governed by specific legal requirements and industry practices that every real estate professional must comprehend. This comprehensive explanation will delve into the nature of physical defects, the legal implications for seller and buyer representation, disclosure requirements, and the role of inspections and remedies.</a:t>
            </a:r>
            <a:endParaRP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662" name="Google Shape;10662;p17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Client Counseling, Company Policy &amp; Record Keeping</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663" name="Google Shape;10663;p17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**Maintaining Fiduciary Responsibilities**: The agent must maintain loyalty, confidentiality, disclosure, obedience, reasonable care, and accounting—the core fiduciary duties owed to the client. These duties ensure the client's best interests are always at the forefront.</a:t>
            </a:r>
            <a:endParaRP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818" name="Google Shape;10818;p17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Client Counseling, Company Policy &amp; Record Keeping</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819" name="Google Shape;10819;p17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summary, the Massachusetts Mandatory Licensee-Consumer Relationship Disclosure is a critical document for informing consumers about their agency options without establishing a contractual relationship. It serves as a foundational element in client counseling, ensuring transparency and facilitating informed decisions. Real estate firms must embed this disclosure into their company policies and maintain meticulous records to adhere to regulatory requirements and uphold the integrity of their practice. Understanding the distinction between the disclosure and an agent contract is fundamental for both real estate professionals and consumers engaging in Massachusetts real estate transactions.</a:t>
            </a:r>
            <a:endParaRP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166" name="Google Shape;11166;p18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Client Counseling, Company Policy &amp; Record Keeping</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167" name="Google Shape;11167;p18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**Contracts**: All executed purchase and sale agreements, leases, and listing agreements.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**Communication**: Emails, letters, and notes from meetings that document negotiations and decisions.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**Financial Documents**: Closing statements, escrow records, and commission statements.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**Disclosure Forms**: Property condition disclosures and other legally required documentation.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**Client Information**: Copies of identification, contact information, and any signed waivers or consents.</a:t>
            </a:r>
            <a:endParaRP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406" name="Google Shape;11406;p18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Client Counseling, Company Policy &amp; Record Keeping</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407" name="Google Shape;11407;p18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requirement to retain copies of escrow checks for three years in Massachusetts underscores the importance of diligent record-keeping in real estate practices. It is not merely a bureaucratic obligation but a critical component of professional ethics and legal compliance. By integrating these practices into company policy and ensuring staff adherence, real estate firms can enhance their operational integrity, foster client trust, and safeguard against potential legal and financial repercussions.</a:t>
            </a:r>
            <a:endParaR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78" name="Google Shape;678;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79" name="Google Shape;679;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by the Massachusetts Board of Registration of Real Estate Brokers and Salespersons was a response to these demands. The key changes and features of the revised form included:</a:t>
            </a: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One of the key outcomes of Massachusetts' response was the introduction of more stringent license regulations that mandated explicit disclosure of licensee representation. The Massachusetts Board of Registration of Real Estate Brokers and Salespersons, the governing body for real estate licensure in the state, played a pivotal role in crafting these regulations. Under these new rules, real estate licensees were required to provide written disclosures to consumers, detailing the nature of the agency relationship and the licensee’s duties and responsibilities.</a:t>
            </a:r>
            <a:endParaR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84" name="Google Shape;684;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685" name="Google Shape;685;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**Recognition of Buyer Agency:** The revised disclosure form explicitly acknowledged the role of buyer agents. It allowed for a clear distinction between agents representing sellers and those representing buyers. This was a groundbreaking step in ensuring that buyers had access to dedicated representation.</a:t>
            </a:r>
            <a:endParaR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08" name="Google Shape;708;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09" name="Google Shape;709;p1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Impact and Significance</a:t>
            </a:r>
            <a:endParaR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26" name="Google Shape;726;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27" name="Google Shape;727;p1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**Professional Standards:** The revision raised the bar for professional standards within the industry. Agents were required to adhere to clearer ethical guidelines, thus enhancing the credibility of the profession.</a:t>
            </a:r>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50" name="Google Shape;750;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51" name="Google Shape;751;p1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was a landmark development in the history of real estate agency relationships. By formally recognizing buyer agency, it addressed longstanding issues of consumer protection, transparency, and ethical representation. This change not only benefited consumers by providing them with clearer and more equitable options but also strengthened the overall integrity and professionalism of the real estate industry in Massachusetts.</a:t>
            </a:r>
            <a:endParaR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62" name="Google Shape;762;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63" name="Google Shape;763;p1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response to these changes, the Massachusetts Board of Registration of Real Estate Brokers and Salespersons took a significant step in 1993 by revising the state's agency disclosure form. This revision was a pivotal moment in Massachusetts real estate practice, as it formally recognized buyer agency as a distinct form of representation.</a:t>
            </a:r>
            <a:endParaR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6" name="Google Shape;786;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787" name="Google Shape;787;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**Consumer Protection and Transparency:**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A primary goal of the revised disclosure form was to enhance consumer protection. By requiring real estate agents to disclose their agency relationships upfront, the form promoted transparency in real estate transactions. This transparency helped consumers make more informed decisions about their representation and better understand potential conflicts of interest.</a:t>
            </a:r>
            <a:endParaR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04" name="Google Shape;804;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05" name="Google Shape;805;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6. **Legal and Ethical Implications:**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By formalizing buyer agency, the revised form also had legal and ethical implications. Real estate agents who represented buyers were now bound by fiduciary duties to their clients, similar to those owed by seller's agents to their clients. These duties included loyalty, confidentiality, disclosure, obedience, reasonable care, and accounting.</a:t>
            </a:r>
            <a:endParaR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34" name="Google Shape;834;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35" name="Google Shape;835;p1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role of a real estate agent was commonly misunderstood by consumers, with many buyers assuming that the agent they were working with on a property search was representing their interests. This misunderstanding often led to conflicts of interest and dissatisfaction among consumers, who felt their needs and interests were not adequately protected.</a:t>
            </a:r>
            <a:endParaR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58" name="Google Shape;858;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59" name="Google Shape;859;p1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response to these pressures, the Massachusetts Board of Registration of Real Estate Brokers and Salespersons undertook a significant revision of the agency disclosure form in 1993. This revision was a pivotal moment as it formally acknowledged and legitimized buyer agency as a distinct form of representation in real estate transactions.</a:t>
            </a:r>
            <a:endParaR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70" name="Google Shape;870;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71" name="Google Shape;871;p1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**Recognition of Buyer Agency:**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revised form officially recognized buyer agency, allowing real estate brokers and agents to explicitly declare their role as representatives of the buyer's interests.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This meant that agents could enter into agreements with buyers, committing to act as fiduciaries with duties of loyalty, confidentiality, and full disclosure.</a:t>
            </a: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implementation of these disclosure requirements had a profound impact on the real estate industry in Massachusetts. It not only enhanced consumer confidence by promoting transparency but also helped to prevent potential conflicts of interest and misunderstandings. Real estate professionals were better equipped to communicate their roles and responsibilities, leading to more informed decision-making by consumers.</a:t>
            </a:r>
            <a:endParaRP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888" name="Google Shape;888;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889" name="Google Shape;889;p1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**Fiduciary Duties:**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The revision emphasized the fiduciary duties owed by agents to their clients, whether they were buyers or sellers, such as loyalty, obedience, disclosure, confidentiality, accounting, and reasonable care.</a:t>
            </a:r>
            <a:endParaRP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06" name="Google Shape;906;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07" name="Google Shape;907;p1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**Empowerment of Buyers:** Buyers were empowered with the ability to have their own agents who were committed to advocating for their best interests, leading to more informed and confident purchasing decisions.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**Enhanced Professional Standards:** Real estate professionals were required to adhere to higher standards of practice, fostering a more ethical and client-focused industry.</a:t>
            </a:r>
            <a:endParaR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30" name="Google Shape;930;p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31" name="Google Shape;931;p1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marked a watershed moment in the state's real estate practice. By formally recognizing buyer agency, it not only aligned Massachusetts with a growing national trend but also enhanced consumer protection and professional integrity within the industry. This change laid the groundwork for subsequent developments in real estate agency law and practice, ensuring that the interests of all parties in a transaction are fairly represented and protected. As such, understanding this historical shift is crucial for any comprehensive study of real estate practices in Massachusetts.</a:t>
            </a:r>
            <a:endParaR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960" name="Google Shape;960;p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961" name="Google Shape;961;p1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concept of buyer agency began to gain traction in the 1980s and early 1990s as consumers became more aware of the potential conflicts of interest inherent in the traditional seller agency model. Buyers increasingly sought representation that would align with their interests, prompting a reevaluation of agency relationships within the real estate industry.</a:t>
            </a:r>
            <a:endParaR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08" name="Google Shape;1008;p1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09" name="Google Shape;1009;p1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introduction of the revised disclosure form in 1993 had a profound impact on real estate practice in Massachusetts:</a:t>
            </a:r>
            <a:endParaR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14" name="Google Shape;1014;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15" name="Google Shape;1015;p1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**Empowerment of Buyers**: Buyers gained the option to engage real estate agents who would act as their fiduciaries, representing their interests exclusively in negotiations and transactions.</a:t>
            </a:r>
            <a:endParaR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38" name="Google Shape;1038;p1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39" name="Google Shape;1039;p1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was a critical step in modernizing the state's real estate practices. By formally recognizing buyer agency, the Board of Registration of Real Estate Brokers and Salespersons addressed a growing consumer demand for representation and transparency, ultimately leading to more balanced and equitable real estate transactions. This change not only benefited consumers but also helped elevate the standards of practice within the real estate profession, paving the way for future innovations in agency relationships.</a:t>
            </a:r>
            <a:endParaR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44" name="Google Shape;1044;p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45" name="Google Shape;1045;p1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1993, a significant development occurred in the Massachusetts real estate industry, marking a pivotal moment in the evolution of agency relationships and disclosure practices. This change was initiated by the Massachusetts Board of Registration of Real Estate Brokers and Salespersons, which revised the agency disclosure form to formally recognize buyer agency. This shift was crucial as it addressed the growing complexity and changing dynamics of real estate transactions, which were increasingly being influenced by market demands and consumer advocacy.</a:t>
            </a:r>
            <a:endParaR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68" name="Google Shape;1068;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69" name="Google Shape;1069;p1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By the late 1980s and early 1990s, consumer awareness and the demand for more transparent real estate practices grew. Buyers sought representation that aligned with their interests, leading to an increasing demand for buyer agency. Recognizing this shift, the Massachusetts Board of Registration of Real Estate Brokers and Salespersons took progressive steps to adapt to these changes by revising the agency disclosure forms.</a:t>
            </a:r>
            <a:endParaR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80" name="Google Shape;1080;p1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81" name="Google Shape;1081;p1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was a landmark decision that officially acknowledged buyer agency as a legitimate and distinct form of agency representation. This recognition was crucial for several reasons:</a:t>
            </a: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1990, the Massachusetts Board of Registration of Real Estate Brokers and Salespersons took a significant step in shaping the professional landscape of real estate transactions by creating its first written agency form. This initiative marked a pivotal moment in the history of real estate agency relationships within the state, establishing a formalized approach to agency disclosure that prioritized transparency and consumer protection.</a:t>
            </a:r>
            <a:endParaR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92" name="Google Shape;1092;p1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093" name="Google Shape;1093;p1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**Enhanced Fiduciary Duties**: With buyer agency, real estate agents could owe their fiduciary duties directly to the buyer, including loyalty, confidentiality, and full disclosure. This change empowered buyers, giving them a representative who was legally obligated to prioritize their interests.</a:t>
            </a:r>
            <a:endParaRP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22" name="Google Shape;1122;p1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23" name="Google Shape;1123;p1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impact of this revision was profound, as it not only changed the operational dynamics within the Massachusetts real estate market but also set a precedent for other states considering similar reforms. It underscored the importance of transparency in real estate transactions and highlighted the evolving role of real estate professionals as advocates for their clients.</a:t>
            </a:r>
            <a:endParaR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34" name="Google Shape;1134;p1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35" name="Google Shape;1135;p1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Massachusetts agency disclosure form was a critical step in the evolution of real estate practices, reflecting a broader shift towards consumer protection and agency transparency. It recognized the legitimacy of buyer agency and set the stage for more balanced and equitable real estate transactions. This change has had lasting implications, influencing how real estate professionals operate and how consumers engage with the real estate market, ensuring that buyers and sellers alike are better informed and represented in their real estate dealings.</a:t>
            </a:r>
            <a:endParaR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58" name="Google Shape;1158;p1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59" name="Google Shape;1159;p1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growing complexity of real estate transactions and the increasing demands of consumers for more transparent and equitable representation necessitated a change. Buyers were becoming more knowledgeable and sought agents who could represent their interests exclusively, leading to a demand for formal recognition of buyer agency.</a:t>
            </a:r>
            <a:endParaR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76" name="Google Shape;1176;p1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77" name="Google Shape;1177;p1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**Recognition of Buyer Agency**: For the first time, the revised form explicitly acknowledged the role of real estate agents as buyer's agents. This recognition allowed agents to legally and ethically represent the interests of buyers, providing them with dedicated advocacy in real estate transactions.</a:t>
            </a:r>
            <a:endParaR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88" name="Google Shape;1188;p1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89" name="Google Shape;1189;p1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**Consumer Protection**: By clarifying agency relationships, the revision aimed to protect consumers by ensuring they were fully informed about who represented them and what duties and responsibilities their agents owed them.</a:t>
            </a:r>
            <a:endParaR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194" name="Google Shape;1194;p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195" name="Google Shape;1195;p1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4. **Flexibility in Agency Relationships**: The revised form allowed for various types of agency relationships, including seller agency, buyer agency, and dual agency, where an agent might represent both parties in a transaction. This flexibility was crucial in accommodating different transaction scenarios and consumer preferences.</a:t>
            </a:r>
            <a:endParaR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18" name="Google Shape;1218;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219" name="Google Shape;1219;p1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Conclusion</a:t>
            </a:r>
            <a:endParaR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24" name="Google Shape;1224;p1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225" name="Google Shape;1225;p1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by the Massachusetts Board of Registration of Real Estate Brokers and Salespersons was a landmark development in the state's real estate history. By recognizing buyer agency, it addressed the need for clearer, more equitable representation of consumers in real estate transactions. This change not only enhanced consumer protection and transparency but also helped align Massachusetts real estate practices with emerging national trends towards more balanced agency relationships. For real estate professionals, understanding this history is crucial as it underscores the importance of clear communication and ethical representation in all client interactions.</a:t>
            </a:r>
            <a:endParaRP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54" name="Google Shape;1254;p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255" name="Google Shape;1255;p1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By the late 20th century, the real estate industry recognized the need for a more transparent and equitable system that would allow buyers to have representation similar to sellers. This demand was driven by an increasingly informed and consumer-oriented public who sought fair representation in real estate transactions. Buyers wanted agents who would represent their best interests, including advocating for better purchase terms, conducting comparative market analyses, and negotiating repairs or credits after inspections.</a:t>
            </a: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Prior to the 1990s, the understanding and expectations regarding real estate agency relationships were often nebulous, leading to confusion among consumers and potential conflicts of interest. Real estate transactions inherently involve fiduciary responsibilities, where brokers and agents are expected to act in the best interest of their clients. However, without standardized disclosure practices, consumers were frequently unaware of the nature of the agency relationship or the duties owed to them.</a:t>
            </a:r>
            <a:endParaR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278" name="Google Shape;1278;p2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279" name="Google Shape;1279;p2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**Recognition of Buyer Agency**: For the first time, the form explicitly recognized that an agent could represent a buyer's interests, not just a seller's. This acknowledgment provided buyers the assurance that their agent was legally bound to act in their best interests.</a:t>
            </a:r>
            <a:endParaRP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308" name="Google Shape;1308;p2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09" name="Google Shape;1309;p2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introduction of the revised agency disclosure form in 1993 had a profound impact on the Massachusetts real estate industry. It paved the way for a more balanced and fair marketplace where both buyers and sellers could receive dedicated representation. This change also influenced the education and practices of real estate professionals, who now had to be well-versed in the nuances of representing both parties.</a:t>
            </a:r>
            <a:endParaRP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320" name="Google Shape;1320;p2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21" name="Google Shape;1321;p2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to recognize buyer agency was a landmark development in Massachusetts real estate law. It signified a shift towards greater consumer rights and transparency, aligning the state's practices with evolving market expectations. This change not only reshaped the role of real estate professionals but also enhanced the overall integrity and fairness of real estate transactions in Massachusetts. As such, it remains a critical component of real estate education and practice in the state.</a:t>
            </a:r>
            <a:endParaRP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350" name="Google Shape;1350;p2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51" name="Google Shape;1351;p2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movement towards recognizing buyer agency was driven by a growing demand for equitable representation in real estate transactions. As buyers became more sophisticated and aware of the intricacies involved in purchasing real estate, the need for dedicated representation became evident. This was further supported by consumer advocacy groups and changes in real estate practices nationwide that began to acknowledge the importance of buyer representation.</a:t>
            </a:r>
            <a:endParaR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362" name="Google Shape;1362;p2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63" name="Google Shape;1363;p2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**Formal Recognition of Buyer Agency**: The 1993 revision officially recognized buyer agency as a legitimate form of representation in real estate transactions. This meant that buyers could engage agents who would owe them fiduciary duties such as loyalty, confidentiality, and full disclosure, similar to those traditionally owed to sellers.</a:t>
            </a:r>
            <a:endParaRP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386" name="Google Shape;1386;p2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387" name="Google Shape;1387;p2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**Impact on Real Estate Practice**: The introduction of buyer agency led to changes in how real estate transactions were conducted. Agents began offering specialized services to buyers, ranging from property searches to negotiation strategies, often resulting in better outcomes for buyers. Additionally, dual agency situations, where an agent represents both buyer and seller, became more prevalent, necessitating further disclosures and consents.</a:t>
            </a:r>
            <a:endParaRP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04" name="Google Shape;1404;p2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05" name="Google Shape;1405;p2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This change also laid the groundwork for subsequent legislative and regulatory updates, further refining agency relationships and disclosure requirements to protect consumer interests. Real estate professionals were compelled to adapt to these changes, often requiring additional training and education to ensure compliance and maintain high ethical standards.</a:t>
            </a:r>
            <a:endParaRP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16" name="Google Shape;1416;p2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17" name="Google Shape;1417;p2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summary, the 1993 revision of the agency disclosure form by the Massachusetts Board of Registration of Real Estate Brokers and Salespersons was a landmark development in the state's real estate market. By formally recognizing buyer agency, the board not only enhanced consumer protection but also fostered a more balanced and equitable real estate environment. This shift continues to influence real estate practice in Massachusetts, underscoring the importance of clear and transparent agency relationships in fostering trust and professionalism in the industry.</a:t>
            </a:r>
            <a:endParaRP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34" name="Google Shape;1434;p2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35" name="Google Shape;1435;p2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Before 1993, the traditional model of real estate transactions in Massachusetts predominantly revolved around seller agency. Under this model, real estate agents and brokers primarily represented the interests of sellers, even when they worked with buyers. This often led to scenarios where buyers might mistakenly believe that the agent they were working with was representing their interests, when in fact, the agent was obligated to act in the best interests of the seller.</a:t>
            </a:r>
            <a:endParaRP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64" name="Google Shape;1464;p2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65" name="Google Shape;1465;p2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2. **Recognition of Buyer Agency:** The revised form explicitly acknowledged the possibility of buyer agency, whereby a real estate professional could represent the buyer's interests exclusively. This was a pivotal change, as it allowed buyers to have their own representative who could negotiate on their behalf and provide advice and information with their best interests in mind.</a:t>
            </a: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creation of the first written agency form in 1990 was a direct response to the need for clarity and accountability in real estate practices. The form was designed to explicitly inform consumers about the nature of the agency relationship they were entering into, outlining the roles and responsibilities of the real estate professionals involved.</a:t>
            </a:r>
            <a:endParaRP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494" name="Google Shape;1494;p2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495" name="Google Shape;1495;p2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**Empowerment of Buyers:** Buyers gained the ability to select a real estate professional who would advocate for their interests, providing them with access to market insights, negotiation strategies, and personalized advice.</a:t>
            </a:r>
            <a:endParaRP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524" name="Google Shape;1524;p2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525" name="Google Shape;1525;p2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1993 revision of the agency disclosure form by the Massachusetts Board of Registration of Real Estate Brokers and Salespersons was a landmark development in the state's real estate history. By formally recognizing buyer agency, it addressed longstanding issues related to representation and transparency, ultimately benefiting consumers and enhancing the professionalism of the real estate industry. This change laid the groundwork for further developments in agency law and practice, reflecting the evolving needs and expectations of the real estate market.</a:t>
            </a:r>
            <a:endParaRP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548" name="Google Shape;1548;p2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549" name="Google Shape;1549;p2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introduction of mandatory disclosure in Massachusetts was a response to these issues, aligning with broader trends across the United States to enhance consumer protection in real estate transactions. The Massachusetts Board of Registration of Real Estate Brokers and Salespersons developed the Mandatory Licensee-Consumer Relationship Disclosure to foster clarity and trust in the real estate process.</a:t>
            </a:r>
            <a:endParaRP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566" name="Google Shape;1566;p2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567" name="Google Shape;1567;p2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primary goal of this regulation is to ensure that consumers are fully informed about the nature of their relationship with real estate professionals from the outset. It aims to eliminate confusion and prevent misunderstandings by clearly defining the agent's role, whether as a seller's agent, buyer's agent, dual agent, or facilitator.</a:t>
            </a:r>
            <a:endParaRP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02" name="Google Shape;1602;p2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03" name="Google Shape;1603;p2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5. **Legal and Ethical Compliance:**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 Real estate licensees are legally bound to adhere to these disclosure requirements. Failure to comply can result in disciplinary action by the state's licensing board, reinforcing the importance of this regulation in maintaining ethical standards.</a:t>
            </a:r>
            <a:endParaRP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14" name="Google Shape;1614;p2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15" name="Google Shape;1615;p2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Mandatory Licensee-Consumer Relationship Disclosure has significant implications for real estate practice in Massachusetts. It requires agents to be knowledgeable about the various forms of agency and to communicate effectively with clients. Additionally, it places an emphasis on ethical conduct, as agents must ensure that disclosures are made accurately and promptly.</a:t>
            </a:r>
            <a:endParaRP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32" name="Google Shape;1632;p2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33" name="Google Shape;1633;p2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2005 Massachusetts Mandatory Licensee-Consumer Relationship Disclosure is a cornerstone of consumer protection in the state's real estate industry. By mandating clear and timely disclosure of agency relationships, this regulation not only safeguards consumer interests but also fosters a culture of transparency and trust within the real estate profession. As the industry continues to evolve, such regulations will remain vital in ensuring that all parties involved in real estate transactions are informed, protected, and empowered.</a:t>
            </a:r>
            <a:endParaRP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50" name="Google Shape;1650;p2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51" name="Google Shape;1651;p2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To appreciate the significance of the Open House exception, it's essential to understand the broader historical context of agency law in real estate. Historically, the real estate industry operated with a primary focus on seller agency, where real estate professionals were presumed to represent the seller's interests. However, as the market evolved, there was a growing recognition of the need for transparency and clarity in agency relationships, particularly to protect consumers and ensure informed decision-making.</a:t>
            </a:r>
            <a:endParaRP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74" name="Google Shape;1674;p2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675" name="Google Shape;1675;p2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Under 254 CMR 3.00(13)(a)(3), when conducting an open house, the real estate licensee is required to conspicuously post and/or provide written materials that clearly disclose any existing agency relationships. This requirement serves several important purposes:</a:t>
            </a:r>
            <a:endParaR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704" name="Google Shape;1704;p2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705" name="Google Shape;1705;p2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practice, the Open House exception means that real estate licensees must prepare and present clear, concise disclosures regarding their agency status. This might include signage at the entrance of the property, printed handouts available to attendees, or digital materials provided through electronic means. The key is that the information is readily accessible and easy to understand.</a:t>
            </a: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1" name="Google Shape;2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**Disclosure of Agency Relationships**: It required real estate agents and brokers to clearly disclose whether they were representing the seller, the buyer, or acting as a dual agent. This disclosure had to be made at the first personal meeting to discuss a specific property.</a:t>
            </a:r>
            <a:endParaRP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722" name="Google Shape;1722;p2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723" name="Google Shape;1723;p2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Open House exception in Massachusetts real estate law is a vital component of the broader framework of written relationship disclosures. It reflects a commitment to transparency, consumer protection, and ethical practice within the real estate industry. By ensuring that potential buyers are informed about the nature of the agency relationship during open houses, the regulation helps safeguard the interests of all parties involved and maintains the integrity of the real estate transaction process. Understanding and adhering to these requirements is essential for real estate professionals operating in Massachusetts, as it aligns with both legal obligations and best practices in the industry.</a:t>
            </a:r>
            <a:endParaRP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740" name="Google Shape;1740;p2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741" name="Google Shape;1741;p2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 real estate broker in Massachusetts is defined as any individual or entity that engages in specific activities related to real estate transactions on behalf of others and for compensation. The compensation can be in the form of a fee, commission, or any other valuable consideration. Importantly, the intention or expectation of receiving such compensation suffices to categorize the individual as a broker, even if payment is not immediately received. </a:t>
            </a:r>
            <a:endParaRP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06" name="Google Shape;1806;p2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07" name="Google Shape;1807;p2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9. **Completion of Transactions**: Brokers assist in the negotiation or completion of real estate agreements or transactions. This encompasses all the necessary steps to finalize a deal, ensuring compliance with legal and regulatory requirements.</a:t>
            </a:r>
            <a:endParaRP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18" name="Google Shape;1818;p2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19" name="Google Shape;1819;p2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Real estate brokers in Massachusetts are bound by both legal and ethical obligations. They must adhere to the state's licensing requirements, which include passing a licensing exam and completing continuing education courses. Ethically, brokers are expected to act in the best interests of their clients, maintain confidentiality, and provide accurate information.</a:t>
            </a:r>
            <a:endParaRP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30" name="Google Shape;1830;p2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31" name="Google Shape;1831;p2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role of a real estate broker in Massachusetts is comprehensive and multifaceted, encompassing a wide range of activities related to real estate transactions. The legal definition provided by M.G.L., Chapter 112, Section 87PP ensures that individuals or entities conducting these activities are properly licensed and regulated, protecting consumers in the real estate market. For anyone aspiring to become a broker, understanding these responsibilities and the scope of practice is fundamental to success and compliance in the industry.</a:t>
            </a:r>
            <a:endParaRP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54" name="Google Shape;1854;p2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55" name="Google Shape;1855;p2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primary distinction between a real estate salesperson and a broker is that the salesperson cannot independently complete the negotiation of any agreement or transaction that results, or is intended to result, in the sale, exchange, purchase, renting, or leasing of real estate. Instead, the salesperson operates under the authority and supervision of a licensed broker, who bears ultimate responsibility for the transaction.</a:t>
            </a:r>
            <a:endParaRP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96" name="Google Shape;1896;p3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897" name="Google Shape;1897;p3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conclusion, while a real estate salesperson in Massachusetts performs many of the same tasks as a broker, their activities are limited by the requirement for broker supervision and the prohibition on independently negotiating transactions. This structure ensures that all real estate transactions are conducted with a high level of professionalism and legal compliance, safeguarding the interests of all parties involved. Understanding the regulations and responsibilities of a real estate salesperson is essential for anyone pursuing a career in real estate in Massachusetts.</a:t>
            </a:r>
            <a:endParaRP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14" name="Google Shape;1914;p3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15" name="Google Shape;1915;p3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An "Agent" in Massachusetts real estate law is an individual who is authorized to act on behalf of another party, known as the principal. The principal can be a client, such as a buyer or seller in a real estate transaction, or a real estate broker, specifically the broker of record. The agent's primary role is to represent the principal's interests in dealings with third parties, which often involves negotiating and facilitating real estate transactions.</a:t>
            </a:r>
            <a:endParaRP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44" name="Google Shape;1944;p3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45" name="Google Shape;1945;p3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**Dual Agent**: Represents both the buyer and seller in the same transaction. Dual agency is permissible in Massachusetts but requires informed consent from both parties. The dual agent must navigate conflicts of interest carefully and maintain impartiality.</a:t>
            </a:r>
            <a:endParaRP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62" name="Google Shape;1962;p3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63" name="Google Shape;1963;p3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**Loyalty**: The agent must act in the best interest of the principal, placing the principal's interests above their own or others.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**Confidentiality**: The agent must keep sensitive information shared by the principal confidential, even after the agency relationship ends.</a:t>
            </a: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40" name="Google Shape;24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History of written relationship disclosure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41" name="Google Shape;24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The introduction of the written agency form in Massachusetts was a landmark development that had lasting implications for the real estate industry. It set a precedent for other states to follow suit in enhancing transparency and consumer protection in real estate transactions. The emphasis on written disclosure helped to clarify agency relationships, reduce legal disputes, and improve the overall integrity of the real estate market.</a:t>
            </a:r>
            <a:endParaRP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68" name="Google Shape;1968;p3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69" name="Google Shape;1969;p3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**Disclosure**: The agent must disclose material facts relevant to the transaction, including any potential conflicts of interest.</a:t>
            </a:r>
            <a:endParaRP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998" name="Google Shape;1998;p3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1999" name="Google Shape;1999;p3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Agency relationships can be established through several methods:</a:t>
            </a:r>
            <a:endParaRP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028" name="Google Shape;2028;p3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29" name="Google Shape;2029;p3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Termination of Agency</a:t>
            </a:r>
            <a:endParaRP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040" name="Google Shape;2040;p3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41" name="Google Shape;2041;p3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Completion of the transaction or fulfillment of the contract terms.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Mutual agreement between the agent and principal.</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Expiration of the agency agreement.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Revocation by the principal or renunciation by the agent, subject to potential liability for breach of contract.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Death or incapacity of either party.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Destruction of the property or changes in law making the agency illegal.</a:t>
            </a:r>
            <a:endParaRP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064" name="Google Shape;2064;p3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65" name="Google Shape;2065;p3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the context of real estate transactions in Massachusetts, the term "Principal" holds significant importance, as it refers to the main party or parties involved in a transaction. Principals can be either individuals or entities, such as corporations, partnerships, or trusts, who are directly involved in the buying or selling of real estate. Understanding the role and responsibilities of a principal is crucial for real estate professionals, particularly when considering the legal and fiduciary obligations that accompany this role.</a:t>
            </a:r>
            <a:endParaRP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076" name="Google Shape;2076;p3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77" name="Google Shape;2077;p3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In real estate, the principal is the party who engages the services of a real estate agent or broker. This party could be the seller of a property, the buyer, or a real estate entity that owns or is acquiring real estate. The principal is the one who has a vested interest in the transaction and is ultimately responsible for the decision-making process. The distinction of a principal is crucial in the establishment of an agency relationship, which forms the legal foundation for interactions between the agent and the client.</a:t>
            </a:r>
            <a:endParaRP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088" name="Google Shape;2088;p3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89" name="Google Shape;2089;p3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When a principal engages a real estate licensee, such as a broker or agent, an agency relationship is established. In this relationship, the principal authorizes the agent to act on their behalf in dealings with third parties, most notably in negotiating and closing real estate transactions. This relationship imposes specific duties and responsibilities on the agent, defined under Massachusetts law and general real estate practice as fiduciary duties.</a:t>
            </a:r>
            <a:endParaRP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00" name="Google Shape;2100;p3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01" name="Google Shape;2101;p3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Fiduciary duties are the cornerstone of the agency relationship in real estate. These duties are legal obligations that require the agent to act in the best interests of the principal. In Massachusetts, fiduciary duties typically include:</a:t>
            </a:r>
            <a:endParaRP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06" name="Google Shape;2106;p3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07" name="Google Shape;2107;p3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**Loyalty**: The agent must act solely in the interests of the principal, avoiding conflicts of interest and refraining from advancing any adverse interests.</a:t>
            </a:r>
            <a:endParaRP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118" name="Google Shape;2118;p3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Real Estate General Definitions In Massachusetts</a:t>
            </a:r>
            <a:endParaRPr/>
          </a:p>
          <a:p>
            <a:pPr indent="0" lvl="0" marL="0" rtl="0" algn="ctr">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119" name="Google Shape;2119;p3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3. **Disclosure**: The agent must disclose to the principal any information that is material to the transaction, including all known facts that could affect the principal’s decisions.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