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869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4" r:id="rId3"/>
    <p:sldId id="323" r:id="rId4"/>
    <p:sldId id="352" r:id="rId5"/>
    <p:sldId id="337" r:id="rId6"/>
    <p:sldId id="338" r:id="rId7"/>
    <p:sldId id="353" r:id="rId8"/>
    <p:sldId id="341" r:id="rId9"/>
    <p:sldId id="340" r:id="rId10"/>
    <p:sldId id="342" r:id="rId11"/>
    <p:sldId id="354" r:id="rId12"/>
    <p:sldId id="343" r:id="rId13"/>
    <p:sldId id="345" r:id="rId14"/>
    <p:sldId id="347" r:id="rId15"/>
    <p:sldId id="348" r:id="rId16"/>
    <p:sldId id="346" r:id="rId17"/>
    <p:sldId id="349" r:id="rId18"/>
    <p:sldId id="350" r:id="rId19"/>
    <p:sldId id="355" r:id="rId20"/>
    <p:sldId id="357" r:id="rId21"/>
    <p:sldId id="358" r:id="rId22"/>
  </p:sldIdLst>
  <p:sldSz cx="9906000" cy="6858000" type="A4"/>
  <p:notesSz cx="6669088" cy="9872663"/>
  <p:embeddedFontLs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600" u="sng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6">
          <p15:clr>
            <a:srgbClr val="A4A3A4"/>
          </p15:clr>
        </p15:guide>
        <p15:guide id="2" pos="31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CCFF"/>
    <a:srgbClr val="93BFFF"/>
    <a:srgbClr val="5399FF"/>
    <a:srgbClr val="0066FF"/>
    <a:srgbClr val="00FFFF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74847" autoAdjust="0"/>
  </p:normalViewPr>
  <p:slideViewPr>
    <p:cSldViewPr>
      <p:cViewPr varScale="1">
        <p:scale>
          <a:sx n="87" d="100"/>
          <a:sy n="87" d="100"/>
        </p:scale>
        <p:origin x="2190" y="96"/>
      </p:cViewPr>
      <p:guideLst>
        <p:guide orient="horz" pos="3736"/>
        <p:guide pos="3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58" y="-84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60852" cy="53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723" y="1"/>
            <a:ext cx="2935645" cy="53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686"/>
            <a:ext cx="2860852" cy="45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723" y="9409686"/>
            <a:ext cx="2935645" cy="45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fld id="{B2AB59DD-4A8E-4681-911D-1587598A6C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218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888899" cy="49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0190" y="0"/>
            <a:ext cx="2888899" cy="49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0400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732" y="4689831"/>
            <a:ext cx="4889626" cy="444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9662"/>
            <a:ext cx="2888899" cy="49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0190" y="9379662"/>
            <a:ext cx="2888899" cy="49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22" tIns="45261" rIns="90522" bIns="45261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fld id="{C79F52D9-AB72-4EE7-95C8-411BEB95B6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38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 u="sng">
                <a:solidFill>
                  <a:schemeClr val="tx1"/>
                </a:solidFill>
                <a:latin typeface="Comic Sans MS" pitchFamily="66" charset="0"/>
              </a:defRPr>
            </a:lvl1pPr>
            <a:lvl2pPr marL="735298" indent="-282807">
              <a:defRPr sz="1600" u="sng">
                <a:solidFill>
                  <a:schemeClr val="tx1"/>
                </a:solidFill>
                <a:latin typeface="Comic Sans MS" pitchFamily="66" charset="0"/>
              </a:defRPr>
            </a:lvl2pPr>
            <a:lvl3pPr marL="1131227" indent="-226245">
              <a:defRPr sz="1600" u="sng">
                <a:solidFill>
                  <a:schemeClr val="tx1"/>
                </a:solidFill>
                <a:latin typeface="Comic Sans MS" pitchFamily="66" charset="0"/>
              </a:defRPr>
            </a:lvl3pPr>
            <a:lvl4pPr marL="1583718" indent="-226245">
              <a:defRPr sz="1600" u="sng">
                <a:solidFill>
                  <a:schemeClr val="tx1"/>
                </a:solidFill>
                <a:latin typeface="Comic Sans MS" pitchFamily="66" charset="0"/>
              </a:defRPr>
            </a:lvl4pPr>
            <a:lvl5pPr marL="2036209" indent="-226245">
              <a:defRPr sz="1600" u="sng">
                <a:solidFill>
                  <a:schemeClr val="tx1"/>
                </a:solidFill>
                <a:latin typeface="Comic Sans MS" pitchFamily="66" charset="0"/>
              </a:defRPr>
            </a:lvl5pPr>
            <a:lvl6pPr marL="2488700" indent="-226245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6pPr>
            <a:lvl7pPr marL="2941190" indent="-226245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7pPr>
            <a:lvl8pPr marL="3393681" indent="-226245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8pPr>
            <a:lvl9pPr marL="3846172" indent="-226245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2101FD2-1280-4747-9E66-9BE5EAAF552C}" type="slidenum">
              <a:rPr lang="en-GB" sz="1200" u="none">
                <a:latin typeface="Times New Roman" pitchFamily="18" charset="0"/>
              </a:rPr>
              <a:pPr/>
              <a:t>1</a:t>
            </a:fld>
            <a:endParaRPr lang="en-GB" sz="1200" u="none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98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94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21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7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21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betting on horse races</a:t>
            </a:r>
            <a:r>
              <a:rPr lang="en-GB" baseline="0" dirty="0" smtClean="0"/>
              <a:t> in Hong Kong.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Providing gambling tips for Hong Kong races.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92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70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82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43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6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6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52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0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9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8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52D9-AB72-4EE7-95C8-411BEB95B66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74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F4D7F6-3C0E-4247-9043-F1760E35FD55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DC7B1-3B66-4C37-B7C4-1AF85D4AAF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8499B5-C69D-4B00-BB8C-4B2260DCE207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A2D2D-3147-4832-9113-E798EB8CDB5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D35B18-2E6E-40E6-BC53-499B25299B55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DDC06-BFEB-427C-9587-1FAC31BE19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1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A9E1-F685-4AEF-8E24-1E8429B9246C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9911-859F-4329-A721-DC28E844A9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C5CFFA-44AE-42F3-81CF-A78C0566B0AD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A81C6-D779-4004-9ED3-62E77901CDA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1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39ADBB-3A7B-4930-A29D-BE5AF4A800EC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5D295-D32E-4B2A-B07B-D49C3E007D5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5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949D1-36B6-430F-B183-1D9AF349ABEC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70768-1CB8-47E5-B0D6-FB489B87F5B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71470-77B6-47BB-8034-5454FC98A9D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EAEE4-4668-43C9-A924-D6EE85C5519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6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DCD3C-71AC-4356-92F5-79335ADF3E6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1A7F-F782-4CC2-A780-B90762A107F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E69B9-2296-46F9-93B5-4BA14A27C88D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977B6-B81C-487D-A4D5-E41BA1B925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3E448-C7E9-4775-8206-9D2CB50D113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7359A-6C32-45ED-B098-BF62D7342EE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5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7B317D-C1B5-4A7C-8A13-ABF0D4FE71E0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511D7C-19CE-4F18-8981-6E35DD5AE0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7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600"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41E4A8F-3931-410A-A587-F47C073418AF}" type="datetime1">
              <a:rPr lang="en-GB" sz="1400" u="none" smtClean="0">
                <a:latin typeface="Times New Roman" pitchFamily="18" charset="0"/>
              </a:rPr>
              <a:pPr/>
              <a:t>17/05/2018</a:t>
            </a:fld>
            <a:endParaRPr lang="en-GB" sz="1400" u="none" smtClean="0">
              <a:latin typeface="Times New Roman" pitchFamily="18" charset="0"/>
            </a:endParaRPr>
          </a:p>
        </p:txBody>
      </p:sp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sz="1400" u="none" smtClean="0">
                <a:latin typeface="Times New Roman" pitchFamily="18" charset="0"/>
              </a:rPr>
              <a:t>The Robert Gordon University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8C3D965-42ED-4E68-8874-BCB2F24A257E}" type="slidenum">
              <a:rPr lang="en-GB" sz="1400" u="none" smtClean="0">
                <a:latin typeface="Times New Roman" pitchFamily="18" charset="0"/>
              </a:rPr>
              <a:pPr/>
              <a:t>1</a:t>
            </a:fld>
            <a:endParaRPr lang="en-GB" sz="1400" u="none" smtClean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32520" y="620688"/>
            <a:ext cx="842327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 u="none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MSc </a:t>
            </a:r>
          </a:p>
          <a:p>
            <a:pPr algn="ctr">
              <a:defRPr/>
            </a:pPr>
            <a:r>
              <a:rPr lang="en-US" sz="3600" b="1" u="none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project investigation </a:t>
            </a:r>
          </a:p>
          <a:p>
            <a:pPr algn="ctr">
              <a:defRPr/>
            </a:pPr>
            <a:r>
              <a:rPr lang="en-US" sz="3600" b="1" u="none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Report</a:t>
            </a:r>
          </a:p>
          <a:p>
            <a:pPr algn="ctr">
              <a:defRPr/>
            </a:pPr>
            <a:endParaRPr lang="en-US" sz="3600" b="1" u="none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en-US" sz="3600" b="1" u="none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Legal, ethical, social and professional responsibilities</a:t>
            </a:r>
          </a:p>
          <a:p>
            <a:pPr algn="ctr">
              <a:defRPr/>
            </a:pPr>
            <a:endParaRPr lang="en-US" sz="3600" b="1" u="none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2" y="4293096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none" dirty="0" smtClean="0"/>
              <a:t>Materials mostly provided by Dave McKay</a:t>
            </a:r>
            <a:endParaRPr lang="en-GB" sz="28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DCD3C-71AC-4356-92F5-79335ADF3E6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1A7F-F782-4CC2-A780-B90762A107F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412776"/>
            <a:ext cx="8420100" cy="468322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u="none" kern="0" dirty="0" smtClean="0"/>
              <a:t>First principle has some important conditions:</a:t>
            </a:r>
          </a:p>
          <a:p>
            <a:pPr lvl="1"/>
            <a:r>
              <a:rPr lang="en-GB" u="none" kern="0" dirty="0" smtClean="0"/>
              <a:t>Can only be used for lawful and specifically stated reasons</a:t>
            </a:r>
          </a:p>
          <a:p>
            <a:pPr lvl="1"/>
            <a:r>
              <a:rPr lang="en-GB" u="none" kern="0" dirty="0" smtClean="0"/>
              <a:t>Must be relevant and not excessive</a:t>
            </a:r>
          </a:p>
          <a:p>
            <a:pPr lvl="1"/>
            <a:r>
              <a:rPr lang="en-GB" u="none" kern="0" dirty="0" smtClean="0"/>
              <a:t>Must be accurate and kept up to date</a:t>
            </a:r>
          </a:p>
          <a:p>
            <a:pPr lvl="1"/>
            <a:r>
              <a:rPr lang="en-GB" u="none" kern="0" dirty="0" smtClean="0"/>
              <a:t>Subject should give permission for data to be stored</a:t>
            </a:r>
          </a:p>
          <a:p>
            <a:r>
              <a:rPr lang="en-GB" u="none" kern="0" dirty="0" smtClean="0"/>
              <a:t>Right to view and correct data is paramount</a:t>
            </a:r>
          </a:p>
          <a:p>
            <a:pPr lvl="1"/>
            <a:r>
              <a:rPr lang="en-GB" u="none" kern="0" dirty="0" smtClean="0"/>
              <a:t>Company Data Protection Officer</a:t>
            </a:r>
          </a:p>
          <a:p>
            <a:pPr lvl="2"/>
            <a:r>
              <a:rPr lang="en-GB" u="none" kern="0" dirty="0" smtClean="0"/>
              <a:t>Responsibility to ensure compliance and handle individual requests for access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50" y="76200"/>
            <a:ext cx="8915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GB" u="none" kern="0" smtClean="0"/>
              <a:t>Privacy Legislation / 2</a:t>
            </a:r>
            <a:endParaRPr lang="en-GB" u="none" kern="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7556146" y="6448252"/>
            <a:ext cx="2311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12AE498-6ED5-4D07-9170-43FBD9F7024D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28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28" y="476672"/>
            <a:ext cx="8420100" cy="998984"/>
          </a:xfrm>
        </p:spPr>
        <p:txBody>
          <a:bodyPr/>
          <a:lstStyle/>
          <a:p>
            <a:r>
              <a:rPr lang="en-GB" dirty="0" smtClean="0"/>
              <a:t>Your use of personal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844824"/>
            <a:ext cx="8420100" cy="4251176"/>
          </a:xfrm>
        </p:spPr>
        <p:txBody>
          <a:bodyPr/>
          <a:lstStyle/>
          <a:p>
            <a:r>
              <a:rPr lang="en-GB" dirty="0" smtClean="0"/>
              <a:t>Questionnaire data</a:t>
            </a:r>
          </a:p>
          <a:p>
            <a:pPr lvl="1"/>
            <a:r>
              <a:rPr lang="en-GB" dirty="0" smtClean="0"/>
              <a:t>Best to keep anonymous if possible</a:t>
            </a:r>
          </a:p>
          <a:p>
            <a:pPr lvl="1"/>
            <a:r>
              <a:rPr lang="en-GB" dirty="0" smtClean="0"/>
              <a:t>If your data </a:t>
            </a:r>
            <a:r>
              <a:rPr lang="en-GB" i="1" dirty="0" smtClean="0"/>
              <a:t>does</a:t>
            </a:r>
            <a:r>
              <a:rPr lang="en-GB" dirty="0" smtClean="0"/>
              <a:t> include name</a:t>
            </a:r>
          </a:p>
          <a:p>
            <a:pPr lvl="2"/>
            <a:r>
              <a:rPr lang="en-GB" dirty="0" smtClean="0"/>
              <a:t>Delete data when no longer needed (principle 4)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9911-859F-4329-A721-DC28E844A9D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45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DCD3C-71AC-4356-92F5-79335ADF3E6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1A7F-F782-4CC2-A780-B90762A107F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484784"/>
            <a:ext cx="8420100" cy="46112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u="none" kern="0" dirty="0" smtClean="0"/>
              <a:t>Think carefully before using images, text, software that has been developed by someone else</a:t>
            </a:r>
          </a:p>
          <a:p>
            <a:r>
              <a:rPr lang="en-GB" altLang="en-US" u="none" kern="0" dirty="0" smtClean="0"/>
              <a:t>Ensure you have an appropriate license for all software that you use</a:t>
            </a:r>
          </a:p>
          <a:p>
            <a:r>
              <a:rPr lang="en-GB" altLang="en-US" u="none" kern="0" dirty="0" smtClean="0"/>
              <a:t>Ensure any system complies with Data Protection and Privacy legislation</a:t>
            </a:r>
          </a:p>
          <a:p>
            <a:endParaRPr lang="en-GB" altLang="en-US" u="none" kern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50" y="404664"/>
            <a:ext cx="9823450" cy="81453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GB" u="none" kern="0" dirty="0" smtClean="0"/>
              <a:t>Summary</a:t>
            </a:r>
            <a:endParaRPr lang="en-GB" u="none" kern="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7556146" y="6448252"/>
            <a:ext cx="2311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B12AE498-6ED5-4D07-9170-43FBD9F7024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61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Ethics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F4D7F6-3C0E-4247-9043-F1760E35FD55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DC7B1-3B66-4C37-B7C4-1AF85D4AAF5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2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Ethical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Helps protect the organisation and its employees from legal action</a:t>
            </a:r>
          </a:p>
          <a:p>
            <a:r>
              <a:rPr lang="en-GB" dirty="0" smtClean="0"/>
              <a:t>Helps create an organisation that operates consistently</a:t>
            </a:r>
          </a:p>
          <a:p>
            <a:r>
              <a:rPr lang="en-GB" dirty="0" smtClean="0"/>
              <a:t>Helps avoid unfavourable publicity and damage to reputation</a:t>
            </a:r>
          </a:p>
          <a:p>
            <a:r>
              <a:rPr lang="en-GB" dirty="0" smtClean="0"/>
              <a:t>Helps gain the goodwill of the community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2AE498-6ED5-4D07-9170-43FBD9F7024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2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16632"/>
            <a:ext cx="8420100" cy="1008112"/>
          </a:xfrm>
        </p:spPr>
        <p:txBody>
          <a:bodyPr/>
          <a:lstStyle/>
          <a:p>
            <a:r>
              <a:rPr lang="en-GB" dirty="0" smtClean="0"/>
              <a:t>Common Ethics Issues in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5860"/>
            <a:ext cx="8915400" cy="4951452"/>
          </a:xfrm>
        </p:spPr>
        <p:txBody>
          <a:bodyPr>
            <a:normAutofit/>
          </a:bodyPr>
          <a:lstStyle/>
          <a:p>
            <a:r>
              <a:rPr lang="en-GB" dirty="0" smtClean="0"/>
              <a:t>Project status</a:t>
            </a:r>
          </a:p>
          <a:p>
            <a:pPr lvl="1"/>
            <a:r>
              <a:rPr lang="en-GB" dirty="0" smtClean="0"/>
              <a:t>PMs might report incorrect project status to keep resources flowing into the project, hoping problems can be corrected</a:t>
            </a:r>
          </a:p>
          <a:p>
            <a:r>
              <a:rPr lang="en-GB" dirty="0" smtClean="0"/>
              <a:t>Bribes from suppliers</a:t>
            </a:r>
          </a:p>
          <a:p>
            <a:pPr lvl="1"/>
            <a:r>
              <a:rPr lang="en-GB" dirty="0" smtClean="0"/>
              <a:t>Suppliers strive to maintain positive relationships with project managers in order to make and increase sales</a:t>
            </a:r>
          </a:p>
          <a:p>
            <a:r>
              <a:rPr lang="en-GB" dirty="0" smtClean="0"/>
              <a:t>Software piracy</a:t>
            </a:r>
          </a:p>
          <a:p>
            <a:pPr lvl="1"/>
            <a:r>
              <a:rPr lang="en-GB" dirty="0" smtClean="0"/>
              <a:t>Software piracy often directly traceable to IT </a:t>
            </a:r>
          </a:p>
          <a:p>
            <a:pPr lvl="1"/>
            <a:r>
              <a:rPr lang="en-GB" dirty="0" smtClean="0"/>
              <a:t>Either allowing it to happen or actively engaging in it</a:t>
            </a:r>
          </a:p>
          <a:p>
            <a:pPr lvl="1"/>
            <a:r>
              <a:rPr lang="en-GB" dirty="0" smtClean="0"/>
              <a:t>Often done to reduce IT-related spending to meet challenging budgets</a:t>
            </a:r>
          </a:p>
          <a:p>
            <a:r>
              <a:rPr lang="en-GB" dirty="0" smtClean="0"/>
              <a:t>Trade secrets</a:t>
            </a:r>
          </a:p>
          <a:p>
            <a:pPr lvl="1"/>
            <a:r>
              <a:rPr lang="en-GB" dirty="0" smtClean="0"/>
              <a:t>A trade secret is information unknown to the public that a company has taken strong measures to keep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2AE498-6ED5-4D07-9170-43FBD9F7024D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6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Green Issues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F4D7F6-3C0E-4247-9043-F1760E35FD55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DC7B1-3B66-4C37-B7C4-1AF85D4AAF5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92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Green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Green IT is an “umbrella” term with many meanings:</a:t>
            </a:r>
          </a:p>
          <a:p>
            <a:pPr lvl="1"/>
            <a:r>
              <a:rPr lang="en-GB" dirty="0" smtClean="0"/>
              <a:t>Reducing impact on the environment</a:t>
            </a:r>
          </a:p>
          <a:p>
            <a:pPr lvl="1"/>
            <a:r>
              <a:rPr lang="en-GB" dirty="0" smtClean="0"/>
              <a:t>Reducing power usage</a:t>
            </a:r>
          </a:p>
          <a:p>
            <a:pPr lvl="1"/>
            <a:r>
              <a:rPr lang="en-GB" dirty="0" smtClean="0"/>
              <a:t>Looking for sustainable projects</a:t>
            </a:r>
          </a:p>
          <a:p>
            <a:pPr lvl="1"/>
            <a:r>
              <a:rPr lang="en-GB" dirty="0" smtClean="0"/>
              <a:t>Re-cycling of old computer equipment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2AE498-6ED5-4D07-9170-43FBD9F7024D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188640"/>
            <a:ext cx="8420100" cy="1143000"/>
          </a:xfrm>
        </p:spPr>
        <p:txBody>
          <a:bodyPr/>
          <a:lstStyle/>
          <a:p>
            <a:r>
              <a:rPr lang="en-GB" dirty="0" smtClean="0"/>
              <a:t>Common “Green”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5860"/>
            <a:ext cx="8915400" cy="2359164"/>
          </a:xfrm>
        </p:spPr>
        <p:txBody>
          <a:bodyPr>
            <a:normAutofit/>
          </a:bodyPr>
          <a:lstStyle/>
          <a:p>
            <a:r>
              <a:rPr lang="en-GB" dirty="0" smtClean="0"/>
              <a:t>Server Virtualisation</a:t>
            </a:r>
          </a:p>
          <a:p>
            <a:r>
              <a:rPr lang="en-GB" dirty="0" smtClean="0"/>
              <a:t>PC Power Management</a:t>
            </a:r>
          </a:p>
          <a:p>
            <a:r>
              <a:rPr lang="en-GB" dirty="0" smtClean="0"/>
              <a:t>IT Equipment recycling</a:t>
            </a:r>
          </a:p>
          <a:p>
            <a:r>
              <a:rPr lang="en-GB" dirty="0" smtClean="0"/>
              <a:t>Printer Consolidation and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2AE498-6ED5-4D07-9170-43FBD9F7024D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2050" name="Picture 2" descr="C:\Temp\Temporary Internet Files\Content.IE5\DHAQFV3F\MC9004414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035" y="1196752"/>
            <a:ext cx="2110892" cy="1948516"/>
          </a:xfrm>
          <a:prstGeom prst="rect">
            <a:avLst/>
          </a:prstGeom>
          <a:noFill/>
        </p:spPr>
      </p:pic>
      <p:pic>
        <p:nvPicPr>
          <p:cNvPr id="2051" name="Picture 3" descr="C:\Temp\Temporary Internet Files\Content.IE5\FQ0GYG5Y\MC90044010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2348" y="3417888"/>
            <a:ext cx="2779183" cy="29083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1721" y="3613960"/>
            <a:ext cx="6567513" cy="235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Remote Conferencing and Collaboration tools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Telecommuting strategies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 measurement and monitoring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8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906000" cy="1224136"/>
          </a:xfrm>
        </p:spPr>
        <p:txBody>
          <a:bodyPr/>
          <a:lstStyle/>
          <a:p>
            <a:r>
              <a:rPr lang="en-GB" dirty="0" smtClean="0"/>
              <a:t>What you need to consider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1628800"/>
            <a:ext cx="9361040" cy="4467200"/>
          </a:xfrm>
        </p:spPr>
        <p:txBody>
          <a:bodyPr/>
          <a:lstStyle/>
          <a:p>
            <a:r>
              <a:rPr lang="en-GB" dirty="0" smtClean="0"/>
              <a:t>Issues relevant to your conduct of the project include, but are not limited to:</a:t>
            </a:r>
          </a:p>
          <a:p>
            <a:pPr lvl="1"/>
            <a:r>
              <a:rPr lang="en-GB" dirty="0" smtClean="0"/>
              <a:t>Software libraries</a:t>
            </a:r>
          </a:p>
          <a:p>
            <a:pPr lvl="1"/>
            <a:r>
              <a:rPr lang="en-GB" dirty="0" smtClean="0"/>
              <a:t>Images, sounds, videos, …</a:t>
            </a:r>
          </a:p>
          <a:p>
            <a:pPr lvl="1"/>
            <a:r>
              <a:rPr lang="en-GB" dirty="0" smtClean="0"/>
              <a:t>Storing personal data (e.g., about other students)</a:t>
            </a:r>
          </a:p>
          <a:p>
            <a:r>
              <a:rPr lang="en-GB" dirty="0" smtClean="0"/>
              <a:t>Issues that would become relevant if you turned your project into a commercial product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9911-859F-4329-A721-DC28E844A9D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5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906000" cy="1143000"/>
          </a:xfrm>
        </p:spPr>
        <p:txBody>
          <a:bodyPr/>
          <a:lstStyle/>
          <a:p>
            <a:r>
              <a:rPr lang="en-GB" dirty="0" smtClean="0"/>
              <a:t>What you need to consider</a:t>
            </a:r>
            <a:br>
              <a:rPr lang="en-GB" dirty="0" smtClean="0"/>
            </a:br>
            <a:r>
              <a:rPr lang="en-GB" sz="3200" dirty="0" smtClean="0"/>
              <a:t>in your investigation report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700808"/>
            <a:ext cx="9361040" cy="4683224"/>
          </a:xfrm>
        </p:spPr>
        <p:txBody>
          <a:bodyPr/>
          <a:lstStyle/>
          <a:p>
            <a:r>
              <a:rPr lang="en-GB" dirty="0" smtClean="0"/>
              <a:t>Issues relevant to your conduct of the project</a:t>
            </a:r>
          </a:p>
          <a:p>
            <a:pPr lvl="1"/>
            <a:r>
              <a:rPr lang="en-GB" dirty="0" smtClean="0"/>
              <a:t>For example</a:t>
            </a:r>
          </a:p>
          <a:p>
            <a:pPr lvl="2"/>
            <a:r>
              <a:rPr lang="en-GB" dirty="0" smtClean="0"/>
              <a:t>Software libraries</a:t>
            </a:r>
          </a:p>
          <a:p>
            <a:pPr lvl="2"/>
            <a:r>
              <a:rPr lang="en-GB" dirty="0" smtClean="0"/>
              <a:t>Images, sounds, videos, …</a:t>
            </a:r>
          </a:p>
          <a:p>
            <a:pPr lvl="2"/>
            <a:r>
              <a:rPr lang="en-GB" dirty="0" smtClean="0"/>
              <a:t>Storing personal data (e.g., about other students)</a:t>
            </a:r>
          </a:p>
          <a:p>
            <a:r>
              <a:rPr lang="en-GB" dirty="0" smtClean="0"/>
              <a:t>Issues that would become relevant if you turned your project into a commercial product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9911-859F-4329-A721-DC28E844A9D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1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Ethics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28" y="1484784"/>
            <a:ext cx="8784976" cy="4114800"/>
          </a:xfrm>
        </p:spPr>
        <p:txBody>
          <a:bodyPr/>
          <a:lstStyle/>
          <a:p>
            <a:r>
              <a:rPr lang="en-GB" dirty="0" smtClean="0"/>
              <a:t>You must consider legal and ethical issues.</a:t>
            </a:r>
          </a:p>
          <a:p>
            <a:r>
              <a:rPr lang="en-GB" dirty="0" smtClean="0"/>
              <a:t>Your considerations and conclusions must be included in your project investigation report (and in your project if they change)</a:t>
            </a:r>
          </a:p>
          <a:p>
            <a:r>
              <a:rPr lang="en-GB" dirty="0" smtClean="0"/>
              <a:t>An ethics form must be completed and submitted.</a:t>
            </a:r>
          </a:p>
          <a:p>
            <a:pPr lvl="1"/>
            <a:r>
              <a:rPr lang="en-GB" dirty="0" smtClean="0"/>
              <a:t>Additional forms must be completed if the project changes, giving rise to additional ethical and/or legal considerations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9911-859F-4329-A721-DC28E844A9D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06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the ethics form.</a:t>
            </a:r>
          </a:p>
          <a:p>
            <a:r>
              <a:rPr lang="en-GB" dirty="0" smtClean="0"/>
              <a:t>Discuss your project ethical considerations with your supervisor</a:t>
            </a:r>
          </a:p>
          <a:p>
            <a:r>
              <a:rPr lang="en-GB" dirty="0" smtClean="0"/>
              <a:t>Complete and sign the form</a:t>
            </a:r>
          </a:p>
          <a:p>
            <a:r>
              <a:rPr lang="en-GB" dirty="0" smtClean="0"/>
              <a:t>Submit the form to the relevant coursework box by the deadline (29 February).</a:t>
            </a:r>
          </a:p>
          <a:p>
            <a:pPr lvl="1"/>
            <a:r>
              <a:rPr lang="en-GB" dirty="0" smtClean="0"/>
              <a:t>Ensure it is signed by yourself and your supervisor.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9911-859F-4329-A721-DC28E844A9D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DCD3C-71AC-4356-92F5-79335ADF3E6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1A7F-F782-4CC2-A780-B90762A107F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76536" y="1124744"/>
            <a:ext cx="8420100" cy="51125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u="none" kern="0" dirty="0" smtClean="0"/>
              <a:t>What legal issues are involved in developing systems?</a:t>
            </a:r>
          </a:p>
          <a:p>
            <a:pPr lvl="1"/>
            <a:r>
              <a:rPr lang="en-GB" altLang="en-US" u="none" kern="0" dirty="0" smtClean="0"/>
              <a:t>Copyright permissions</a:t>
            </a:r>
          </a:p>
          <a:p>
            <a:pPr lvl="2"/>
            <a:r>
              <a:rPr lang="en-GB" altLang="en-US" u="none" kern="0" dirty="0" smtClean="0"/>
              <a:t>Permission to use any materials protected by copyright</a:t>
            </a:r>
          </a:p>
          <a:p>
            <a:pPr lvl="1"/>
            <a:r>
              <a:rPr lang="en-GB" altLang="en-US" u="none" kern="0" dirty="0" smtClean="0"/>
              <a:t>Publicity and privacy rights</a:t>
            </a:r>
          </a:p>
          <a:p>
            <a:pPr lvl="2"/>
            <a:r>
              <a:rPr lang="en-GB" altLang="en-US" u="none" kern="0" dirty="0" smtClean="0"/>
              <a:t>Unauthorized use of video clips and sounds</a:t>
            </a:r>
          </a:p>
          <a:p>
            <a:pPr lvl="2"/>
            <a:r>
              <a:rPr lang="en-GB" altLang="en-US" u="none" kern="0" dirty="0" smtClean="0"/>
              <a:t>Collection and use of personal data </a:t>
            </a:r>
          </a:p>
          <a:p>
            <a:pPr lvl="1"/>
            <a:r>
              <a:rPr lang="en-US" altLang="en-US" u="none" kern="0" dirty="0" smtClean="0"/>
              <a:t>Third party software licensing</a:t>
            </a:r>
          </a:p>
          <a:p>
            <a:pPr lvl="1"/>
            <a:r>
              <a:rPr lang="en-US" altLang="en-US" u="none" kern="0" dirty="0" smtClean="0"/>
              <a:t>Trademark laws</a:t>
            </a:r>
          </a:p>
          <a:p>
            <a:pPr lvl="2"/>
            <a:r>
              <a:rPr lang="en-US" altLang="en-US" u="none" kern="0" dirty="0" smtClean="0"/>
              <a:t>Product names, logos, slogans, etc..</a:t>
            </a:r>
          </a:p>
          <a:p>
            <a:pPr lvl="1"/>
            <a:r>
              <a:rPr lang="en-US" altLang="en-US" u="none" kern="0" dirty="0" smtClean="0"/>
              <a:t>Trade secrets</a:t>
            </a:r>
          </a:p>
          <a:p>
            <a:pPr lvl="2"/>
            <a:r>
              <a:rPr lang="en-US" altLang="en-US" u="none" kern="0" dirty="0" smtClean="0"/>
              <a:t>Confidential information obtained from previous employer</a:t>
            </a:r>
          </a:p>
          <a:p>
            <a:pPr lvl="1"/>
            <a:r>
              <a:rPr lang="en-US" altLang="en-US" u="none" kern="0" dirty="0" smtClean="0"/>
              <a:t>Legal issues if your project does not deliver as expected – what if it your software produces wrong result at times?</a:t>
            </a:r>
          </a:p>
          <a:p>
            <a:pPr lvl="4"/>
            <a:endParaRPr lang="en-GB" altLang="en-US" u="none" kern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550" y="76200"/>
            <a:ext cx="982345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GB" u="none" kern="0" dirty="0" smtClean="0"/>
              <a:t>Introduction</a:t>
            </a:r>
            <a:endParaRPr lang="en-GB" u="none" kern="0" dirty="0"/>
          </a:p>
        </p:txBody>
      </p:sp>
    </p:spTree>
    <p:extLst>
      <p:ext uri="{BB962C8B-B14F-4D97-AF65-F5344CB8AC3E}">
        <p14:creationId xmlns:p14="http://schemas.microsoft.com/office/powerpoint/2010/main" val="190094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28" y="260648"/>
            <a:ext cx="8420100" cy="1224136"/>
          </a:xfrm>
          <a:ln>
            <a:noFill/>
          </a:ln>
        </p:spPr>
        <p:txBody>
          <a:bodyPr/>
          <a:lstStyle/>
          <a:p>
            <a:r>
              <a:rPr lang="en-GB" sz="4000" dirty="0" smtClean="0"/>
              <a:t>Using other people’s software in your project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1700808"/>
            <a:ext cx="9505056" cy="4968552"/>
          </a:xfrm>
        </p:spPr>
        <p:txBody>
          <a:bodyPr/>
          <a:lstStyle/>
          <a:p>
            <a:r>
              <a:rPr lang="en-GB" dirty="0" smtClean="0"/>
              <a:t>Make clear in your report that you have done so</a:t>
            </a:r>
          </a:p>
          <a:p>
            <a:pPr lvl="1"/>
            <a:r>
              <a:rPr lang="en-GB" dirty="0" smtClean="0"/>
              <a:t>Don’t commit plagiarism</a:t>
            </a:r>
          </a:p>
          <a:p>
            <a:r>
              <a:rPr lang="en-GB" dirty="0" smtClean="0"/>
              <a:t>Check conditions under which the software is provided</a:t>
            </a:r>
          </a:p>
          <a:p>
            <a:pPr lvl="1"/>
            <a:r>
              <a:rPr lang="en-GB" dirty="0" smtClean="0"/>
              <a:t>E.g. GNU General Public License</a:t>
            </a:r>
          </a:p>
          <a:p>
            <a:pPr lvl="1"/>
            <a:r>
              <a:rPr lang="en-GB" dirty="0" smtClean="0"/>
              <a:t>What do these say about</a:t>
            </a:r>
          </a:p>
          <a:p>
            <a:pPr lvl="2"/>
            <a:r>
              <a:rPr lang="en-GB" smtClean="0"/>
              <a:t>Academic Use?</a:t>
            </a:r>
            <a:endParaRPr lang="en-GB" dirty="0" smtClean="0"/>
          </a:p>
          <a:p>
            <a:pPr lvl="2"/>
            <a:r>
              <a:rPr lang="en-GB" dirty="0" smtClean="0"/>
              <a:t>Commercial Use?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9911-859F-4329-A721-DC28E844A9D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2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DCD3C-71AC-4356-92F5-79335ADF3E6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1A7F-F782-4CC2-A780-B90762A107F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GB" u="none" kern="0" dirty="0" smtClean="0"/>
              <a:t>“An invention has to be embodied in a physical model before it can be patented; a story has to be written or printed”</a:t>
            </a:r>
          </a:p>
          <a:p>
            <a:pPr algn="ctr">
              <a:buFontTx/>
              <a:buNone/>
            </a:pPr>
            <a:endParaRPr lang="en-GB" sz="1200" u="none" kern="0" dirty="0" smtClean="0"/>
          </a:p>
          <a:p>
            <a:r>
              <a:rPr lang="en-GB" u="none" kern="0" dirty="0" smtClean="0"/>
              <a:t>IPR encompasses patents, copyrights and trademarks</a:t>
            </a:r>
          </a:p>
          <a:p>
            <a:r>
              <a:rPr lang="en-GB" u="none" kern="0" dirty="0" smtClean="0"/>
              <a:t>Employees’ work belongs to Employer</a:t>
            </a:r>
          </a:p>
          <a:p>
            <a:pPr lvl="1"/>
            <a:r>
              <a:rPr lang="en-GB" u="none" kern="0" dirty="0" smtClean="0"/>
              <a:t>Even if work is out-of-hours!</a:t>
            </a:r>
          </a:p>
          <a:p>
            <a:r>
              <a:rPr lang="en-GB" u="none" kern="0" dirty="0" smtClean="0"/>
              <a:t>As taught students at RGU you can retain IPR on work.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8504" y="188640"/>
            <a:ext cx="883089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GB" u="none" kern="0" dirty="0" smtClean="0"/>
              <a:t>Intellectual Property Rights (IPR)</a:t>
            </a:r>
            <a:endParaRPr lang="en-GB" u="none" kern="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7556146" y="6448252"/>
            <a:ext cx="2311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12AE498-6ED5-4D07-9170-43FBD9F7024D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1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DCD3C-71AC-4356-92F5-79335ADF3E6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1A7F-F782-4CC2-A780-B90762A107F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484784"/>
            <a:ext cx="8746554" cy="46112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u="none" kern="0" dirty="0" smtClean="0"/>
              <a:t>Material may be…</a:t>
            </a:r>
          </a:p>
          <a:p>
            <a:pPr lvl="1"/>
            <a:r>
              <a:rPr lang="en-GB" u="none" kern="0" dirty="0" smtClean="0"/>
              <a:t>Public Domain</a:t>
            </a:r>
          </a:p>
          <a:p>
            <a:pPr lvl="2"/>
            <a:r>
              <a:rPr lang="en-GB" u="none" kern="0" dirty="0" smtClean="0"/>
              <a:t>Specifically put there (e.g. freeware, copyright-free images)</a:t>
            </a:r>
          </a:p>
          <a:p>
            <a:pPr lvl="2"/>
            <a:r>
              <a:rPr lang="en-GB" u="none" kern="0" dirty="0" smtClean="0"/>
              <a:t>Out of copyright - images may still be copyrighted</a:t>
            </a:r>
          </a:p>
          <a:p>
            <a:pPr lvl="3"/>
            <a:r>
              <a:rPr lang="en-GB" u="none" kern="0" dirty="0" smtClean="0"/>
              <a:t>Life + 70 years</a:t>
            </a:r>
          </a:p>
          <a:p>
            <a:pPr lvl="2"/>
            <a:r>
              <a:rPr lang="en-GB" u="none" kern="0" dirty="0" smtClean="0"/>
              <a:t>Words, short phrases or names – in common usage</a:t>
            </a:r>
          </a:p>
          <a:p>
            <a:pPr lvl="1"/>
            <a:r>
              <a:rPr lang="en-GB" u="none" kern="0" dirty="0" smtClean="0"/>
              <a:t>Copyrighted</a:t>
            </a:r>
          </a:p>
          <a:p>
            <a:pPr lvl="2"/>
            <a:r>
              <a:rPr lang="en-GB" u="none" kern="0" dirty="0" smtClean="0"/>
              <a:t>You must get permission of owner unless use is “fair”…</a:t>
            </a:r>
          </a:p>
          <a:p>
            <a:pPr lvl="3"/>
            <a:r>
              <a:rPr lang="en-GB" u="none" kern="0" dirty="0" smtClean="0"/>
              <a:t>Purpose is for non-profit educational use</a:t>
            </a:r>
          </a:p>
          <a:p>
            <a:pPr lvl="3"/>
            <a:r>
              <a:rPr lang="en-GB" u="none" kern="0" dirty="0" smtClean="0"/>
              <a:t>Nature of the copyrighted work</a:t>
            </a:r>
          </a:p>
          <a:p>
            <a:pPr lvl="3"/>
            <a:r>
              <a:rPr lang="en-GB" u="none" kern="0" dirty="0" smtClean="0"/>
              <a:t>Amount and substantiality of the portion used</a:t>
            </a:r>
          </a:p>
          <a:p>
            <a:pPr lvl="3"/>
            <a:r>
              <a:rPr lang="en-GB" u="none" kern="0" dirty="0" smtClean="0"/>
              <a:t>Effect of use upon potential market or value of work. </a:t>
            </a:r>
          </a:p>
          <a:p>
            <a:pPr lvl="2"/>
            <a:r>
              <a:rPr lang="en-GB" u="none" kern="0" dirty="0" smtClean="0"/>
              <a:t>Always try to credit the copyright holder</a:t>
            </a:r>
            <a:endParaRPr lang="en-GB" u="none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2480" y="260648"/>
            <a:ext cx="8915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GB" u="none" kern="0" dirty="0" smtClean="0"/>
              <a:t>Using Copyrighted Material</a:t>
            </a:r>
            <a:endParaRPr lang="en-GB" u="none" kern="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7556146" y="6448252"/>
            <a:ext cx="2311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B12AE498-6ED5-4D07-9170-43FBD9F7024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1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28" y="16132"/>
            <a:ext cx="8420100" cy="1252627"/>
          </a:xfrm>
        </p:spPr>
        <p:txBody>
          <a:bodyPr/>
          <a:lstStyle/>
          <a:p>
            <a:r>
              <a:rPr lang="en-GB" sz="3600" dirty="0" smtClean="0"/>
              <a:t>Using images, sounds, videos, …</a:t>
            </a:r>
            <a:br>
              <a:rPr lang="en-GB" sz="3600" dirty="0" smtClean="0"/>
            </a:br>
            <a:r>
              <a:rPr lang="en-GB" sz="3600" dirty="0" smtClean="0"/>
              <a:t>in your project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412776"/>
            <a:ext cx="9289032" cy="5043264"/>
          </a:xfrm>
        </p:spPr>
        <p:txBody>
          <a:bodyPr/>
          <a:lstStyle/>
          <a:p>
            <a:r>
              <a:rPr lang="en-GB" sz="2000" dirty="0" smtClean="0"/>
              <a:t>Anything you find on the Web is copyrighted by the owner unless there is an explicit statement to the contrary</a:t>
            </a:r>
            <a:endParaRPr lang="en-GB" dirty="0"/>
          </a:p>
          <a:p>
            <a:r>
              <a:rPr lang="en-GB" dirty="0" smtClean="0"/>
              <a:t>Images in your unpublished report / software</a:t>
            </a:r>
          </a:p>
          <a:p>
            <a:pPr lvl="1"/>
            <a:r>
              <a:rPr lang="en-GB" dirty="0" smtClean="0"/>
              <a:t>Cite correctly</a:t>
            </a:r>
          </a:p>
          <a:p>
            <a:pPr lvl="1"/>
            <a:r>
              <a:rPr lang="en-GB" dirty="0" smtClean="0"/>
              <a:t>Likely to be “fair use”</a:t>
            </a:r>
          </a:p>
          <a:p>
            <a:pPr lvl="2"/>
            <a:r>
              <a:rPr lang="en-GB" dirty="0" smtClean="0"/>
              <a:t>No need to seek permission</a:t>
            </a:r>
          </a:p>
          <a:p>
            <a:pPr lvl="1"/>
            <a:r>
              <a:rPr lang="en-GB" dirty="0" smtClean="0"/>
              <a:t>Credit the copyright holder</a:t>
            </a:r>
          </a:p>
          <a:p>
            <a:r>
              <a:rPr lang="en-GB" dirty="0" smtClean="0"/>
              <a:t>If you make available your report / software</a:t>
            </a:r>
          </a:p>
          <a:p>
            <a:pPr lvl="1"/>
            <a:r>
              <a:rPr lang="en-GB" dirty="0" smtClean="0"/>
              <a:t>Anywhere outside RGU, e.g. on the Web</a:t>
            </a:r>
            <a:endParaRPr lang="en-GB" dirty="0"/>
          </a:p>
          <a:p>
            <a:pPr lvl="1"/>
            <a:r>
              <a:rPr lang="en-GB" dirty="0" smtClean="0"/>
              <a:t>MUST seek permission for use of images, etc.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9911-859F-4329-A721-DC28E844A9D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Protection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F4D7F6-3C0E-4247-9043-F1760E35FD55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DC7B1-3B66-4C37-B7C4-1AF85D4AAF5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24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DCD3C-71AC-4356-92F5-79335ADF3E6E}" type="datetime1">
              <a:rPr lang="en-GB" smtClean="0"/>
              <a:pPr>
                <a:defRPr/>
              </a:pPr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Robert Gordon University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1A7F-F782-4CC2-A780-B90762A107F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700808"/>
            <a:ext cx="8420100" cy="439519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u="none" kern="0" dirty="0" smtClean="0"/>
              <a:t>Governs protection of personal data</a:t>
            </a:r>
          </a:p>
          <a:p>
            <a:r>
              <a:rPr lang="en-GB" u="none" kern="0" dirty="0" smtClean="0"/>
              <a:t>It has 8 principles:</a:t>
            </a:r>
          </a:p>
          <a:p>
            <a:pPr lvl="1"/>
            <a:r>
              <a:rPr lang="en-GB" u="none" kern="0" dirty="0" smtClean="0"/>
              <a:t>Data can only be used for the purpose it is collected</a:t>
            </a:r>
          </a:p>
          <a:p>
            <a:pPr lvl="1"/>
            <a:r>
              <a:rPr lang="en-GB" u="none" kern="0" dirty="0" smtClean="0"/>
              <a:t>Data cannot be disclosed to others without consent</a:t>
            </a:r>
          </a:p>
          <a:p>
            <a:pPr lvl="1"/>
            <a:r>
              <a:rPr lang="en-GB" u="none" kern="0" dirty="0" smtClean="0"/>
              <a:t>Individuals have a right of access to their data</a:t>
            </a:r>
          </a:p>
          <a:p>
            <a:pPr lvl="1"/>
            <a:r>
              <a:rPr lang="en-GB" u="none" kern="0" dirty="0" smtClean="0"/>
              <a:t>Data should not be kept longer than necessary</a:t>
            </a:r>
          </a:p>
          <a:p>
            <a:pPr lvl="1"/>
            <a:r>
              <a:rPr lang="en-GB" u="none" kern="0" dirty="0" smtClean="0"/>
              <a:t>Data cannot be sent out of EU without consent</a:t>
            </a:r>
          </a:p>
          <a:p>
            <a:pPr lvl="1"/>
            <a:r>
              <a:rPr lang="en-GB" u="none" kern="0" dirty="0" smtClean="0"/>
              <a:t>Collection of data must be registered</a:t>
            </a:r>
          </a:p>
          <a:p>
            <a:pPr lvl="1"/>
            <a:r>
              <a:rPr lang="en-GB" u="none" kern="0" dirty="0" smtClean="0"/>
              <a:t>Must have adequate security measures in place</a:t>
            </a:r>
          </a:p>
          <a:p>
            <a:pPr lvl="1"/>
            <a:r>
              <a:rPr lang="en-GB" u="none" kern="0" dirty="0" smtClean="0"/>
              <a:t>Factually incorrect data must be corrected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960" y="476672"/>
            <a:ext cx="9694986" cy="9585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GB" u="none" kern="0" dirty="0" smtClean="0"/>
              <a:t>Data Protection Act UK (DPA)</a:t>
            </a:r>
            <a:endParaRPr lang="en-GB" u="none" kern="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7556146" y="6448252"/>
            <a:ext cx="2311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u="sng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12AE498-6ED5-4D07-9170-43FBD9F7024D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93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20246</TotalTime>
  <Words>1113</Words>
  <Application>Microsoft Office PowerPoint</Application>
  <PresentationFormat>A4 Paper (210x297 mm)</PresentationFormat>
  <Paragraphs>214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Comic Sans MS</vt:lpstr>
      <vt:lpstr>Arial</vt:lpstr>
      <vt:lpstr>Calibri Light</vt:lpstr>
      <vt:lpstr>Calibri</vt:lpstr>
      <vt:lpstr>Times New Roman</vt:lpstr>
      <vt:lpstr>Office Theme</vt:lpstr>
      <vt:lpstr>PowerPoint Presentation</vt:lpstr>
      <vt:lpstr>What you need to consider in your investigation report</vt:lpstr>
      <vt:lpstr>PowerPoint Presentation</vt:lpstr>
      <vt:lpstr>Using other people’s software in your project</vt:lpstr>
      <vt:lpstr>PowerPoint Presentation</vt:lpstr>
      <vt:lpstr>PowerPoint Presentation</vt:lpstr>
      <vt:lpstr>Using images, sounds, videos, … in your project</vt:lpstr>
      <vt:lpstr>Data Protection</vt:lpstr>
      <vt:lpstr>PowerPoint Presentation</vt:lpstr>
      <vt:lpstr>PowerPoint Presentation</vt:lpstr>
      <vt:lpstr>Your use of personal data</vt:lpstr>
      <vt:lpstr>PowerPoint Presentation</vt:lpstr>
      <vt:lpstr>Ethics</vt:lpstr>
      <vt:lpstr>Benefits of Ethical Behaviour</vt:lpstr>
      <vt:lpstr>Common Ethics Issues in IT</vt:lpstr>
      <vt:lpstr>Green Issues</vt:lpstr>
      <vt:lpstr>What is Green IT?</vt:lpstr>
      <vt:lpstr>Common “Green” Projects</vt:lpstr>
      <vt:lpstr>What you need to consider</vt:lpstr>
      <vt:lpstr>Ethics form</vt:lpstr>
      <vt:lpstr>What to do</vt:lpstr>
    </vt:vector>
  </TitlesOfParts>
  <Company>RGU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Audrey Fryer</dc:creator>
  <cp:lastModifiedBy>Ailsa McWhirter (csdm)</cp:lastModifiedBy>
  <cp:revision>533</cp:revision>
  <cp:lastPrinted>2013-08-05T13:03:09Z</cp:lastPrinted>
  <dcterms:created xsi:type="dcterms:W3CDTF">1999-02-08T21:25:39Z</dcterms:created>
  <dcterms:modified xsi:type="dcterms:W3CDTF">2018-05-17T11:12:50Z</dcterms:modified>
</cp:coreProperties>
</file>