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6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36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36454F"/>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6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6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36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36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6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6454F"/>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6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36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400">
                <a:solidFill>
                  <a:srgbClr val="FFFFFF"/>
                </a:solidFill>
              </a:defRPr>
            </a:pPr>
            <a:r>
              <a:t>Core Concepts</a:t>
            </a:r>
          </a:p>
        </p:txBody>
      </p:sp>
      <p:sp>
        <p:nvSpPr>
          <p:cNvPr id="3" name="Subtitle 2"/>
          <p:cNvSpPr>
            <a:spLocks noGrp="1"/>
          </p:cNvSpPr>
          <p:nvPr>
            <p:ph type="subTitle" idx="1"/>
          </p:nvPr>
        </p:nvSpPr>
        <p:spPr/>
        <p:txBody>
          <a:bodyPr/>
          <a:lstStyle/>
          <a:p>
            <a:pPr>
              <a:defRPr sz="1800">
                <a:solidFill>
                  <a:srgbClr val="FFFFFF"/>
                </a:solidFill>
              </a:defRPr>
            </a:pPr>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36454F"/>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FFFFFF"/>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FFFFFF"/>
                </a:solidFill>
              </a:defRPr>
            </a:pPr>
            <a:r>
              <a:t>Summary of key points and takeaways</a:t>
            </a:r>
          </a:p>
          <a:p>
            <a:pPr algn="ctr">
              <a:defRPr sz="2000">
                <a:solidFill>
                  <a:srgbClr val="FFFFFF"/>
                </a:solidFill>
              </a:defRPr>
            </a:pPr>
            <a:r>
              <a:t>Future outlook and recommendations</a:t>
            </a:r>
          </a:p>
          <a:p>
            <a:pPr algn="ctr">
              <a:defRPr sz="2000">
                <a:solidFill>
                  <a:srgbClr val="FFFFFF"/>
                </a:solidFill>
              </a:defRPr>
            </a:pPr>
            <a:r>
              <a:t>Q&amp;A and discussion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36454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008000"/>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36454F"/>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Introduction</a:t>
            </a:r>
          </a:p>
        </p:txBody>
      </p:sp>
      <p:sp>
        <p:nvSpPr>
          <p:cNvPr id="3" name="Content Placeholder 2"/>
          <p:cNvSpPr>
            <a:spLocks noGrp="1"/>
          </p:cNvSpPr>
          <p:nvPr>
            <p:ph idx="1"/>
          </p:nvPr>
        </p:nvSpPr>
        <p:spPr/>
        <p:txBody>
          <a:bodyPr wrap="square">
            <a:normAutofit/>
          </a:bodyPr>
          <a:lstStyle/>
          <a:p>
            <a:pPr>
              <a:defRPr>
                <a:solidFill>
                  <a:srgbClr val="FFFFFF"/>
                </a:solidFill>
              </a:defRPr>
            </a:pPr>
            <a:r>
              <a:t>Generative AI refers to a subfield of artificial intelligence that focuses on the creation of new, original content such as images, music, and text. This field has gained significant attention in recent years due to its potential applications in various industries. Generative AI models can learn patterns and relationships from existing data and use this knowledge to generate new, unique content.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36454F"/>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Core Concepts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Adversarial Training</a:t>
            </a:r>
          </a:p>
          <a:p>
            <a:pPr>
              <a:defRPr sz="1400">
                <a:solidFill>
                  <a:srgbClr val="FFFFFF"/>
                </a:solidFill>
              </a:defRPr>
            </a:pPr>
            <a:r>
              <a:t>Generative Adversarial Networks (GANs)</a:t>
            </a:r>
          </a:p>
          <a:p>
            <a:pPr>
              <a:defRPr sz="1400">
                <a:solidFill>
                  <a:srgbClr val="FFFFFF"/>
                </a:solidFill>
              </a:defRPr>
            </a:pPr>
            <a:r>
              <a:t>Variational Autoencoders (VAEs)</a:t>
            </a:r>
          </a:p>
          <a:p>
            <a:pPr>
              <a:defRPr sz="1400">
                <a:solidFill>
                  <a:srgbClr val="FFFFFF"/>
                </a:solidFill>
              </a:defRPr>
            </a:pPr>
            <a:r>
              <a:t>Reinforcement Learning</a:t>
            </a:r>
          </a:p>
          <a:p>
            <a:pPr>
              <a:defRPr sz="1400">
                <a:solidFill>
                  <a:srgbClr val="FFFFFF"/>
                </a:solidFill>
              </a:defRPr>
            </a:pPr>
            <a:r>
              <a:t>Data Augmentation</a:t>
            </a:r>
          </a:p>
        </p:txBody>
      </p:sp>
      <p:pic>
        <p:nvPicPr>
          <p:cNvPr id="4" name="Picture 3" descr="Core Concepts_Mgx1oe2vlVY.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36454F"/>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Applications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Image Synthesis</a:t>
            </a:r>
          </a:p>
          <a:p>
            <a:pPr>
              <a:defRPr sz="1400">
                <a:solidFill>
                  <a:srgbClr val="FFFFFF"/>
                </a:solidFill>
              </a:defRPr>
            </a:pPr>
            <a:r>
              <a:t>Music Generation</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Text Summarization</a:t>
            </a:r>
          </a:p>
          <a:p>
            <a:pPr>
              <a:defRPr sz="1400">
                <a:solidFill>
                  <a:srgbClr val="FFFFFF"/>
                </a:solidFill>
              </a:defRPr>
            </a:pPr>
            <a:r>
              <a:t>Content Creation</a:t>
            </a:r>
          </a:p>
          <a:p>
            <a:pPr>
              <a:defRPr sz="1400">
                <a:solidFill>
                  <a:srgbClr val="FFFFFF"/>
                </a:solidFill>
              </a:defRPr>
            </a:pPr>
            <a:r>
              <a:t>Data Generation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36454F"/>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Advantages</a:t>
            </a:r>
          </a:p>
        </p:txBody>
      </p:sp>
      <p:pic>
        <p:nvPicPr>
          <p:cNvPr id="3" name="Picture 2" descr="Advantages_m-HZ2aex1so.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Increased Efficiency</a:t>
            </a:r>
          </a:p>
          <a:p>
            <a:pPr>
              <a:defRPr sz="1400">
                <a:solidFill>
                  <a:srgbClr val="FFFFFF"/>
                </a:solidFill>
              </a:defRPr>
            </a:pPr>
            <a:r>
              <a:t>Improved Accuracy</a:t>
            </a:r>
          </a:p>
          <a:p>
            <a:pPr>
              <a:defRPr sz="1400">
                <a:solidFill>
                  <a:srgbClr val="FFFFFF"/>
                </a:solidFill>
              </a:defRPr>
            </a:pPr>
            <a:r>
              <a:t>Enhanced Creativity</a:t>
            </a:r>
          </a:p>
          <a:p>
            <a:pPr>
              <a:defRPr sz="1400">
                <a:solidFill>
                  <a:srgbClr val="FFFFFF"/>
                </a:solidFill>
              </a:defRPr>
            </a:pPr>
            <a:r>
              <a:t>Reduced Costs</a:t>
            </a:r>
          </a:p>
          <a:p>
            <a:pPr>
              <a:defRPr sz="1400">
                <a:solidFill>
                  <a:srgbClr val="FFFFFF"/>
                </a:solidFill>
              </a:defRPr>
            </a:pPr>
            <a:r>
              <a:t>Faster Development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36454F"/>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Challenges</a:t>
            </a:r>
          </a:p>
        </p:txBody>
      </p:sp>
      <p:sp>
        <p:nvSpPr>
          <p:cNvPr id="3" name="Content Placeholder 2"/>
          <p:cNvSpPr>
            <a:spLocks noGrp="1"/>
          </p:cNvSpPr>
          <p:nvPr>
            <p:ph idx="1"/>
          </p:nvPr>
        </p:nvSpPr>
        <p:spPr/>
        <p:txBody>
          <a:bodyPr wrap="square">
            <a:normAutofit/>
          </a:bodyPr>
          <a:lstStyle/>
          <a:p>
            <a:pPr>
              <a:defRPr>
                <a:solidFill>
                  <a:srgbClr val="FFFFFF"/>
                </a:solidFill>
              </a:defRPr>
            </a:pPr>
            <a:r>
              <a:t>Bias and Fairness</a:t>
            </a:r>
          </a:p>
          <a:p>
            <a:pPr>
              <a:defRPr>
                <a:solidFill>
                  <a:srgbClr val="FFFFFF"/>
                </a:solidFill>
              </a:defRPr>
            </a:pPr>
            <a:r>
              <a:t>Lack of Transparency</a:t>
            </a:r>
          </a:p>
          <a:p>
            <a:pPr>
              <a:defRPr>
                <a:solidFill>
                  <a:srgbClr val="FFFFFF"/>
                </a:solidFill>
              </a:defRPr>
            </a:pPr>
            <a:r>
              <a:t>Difficulty in Evaluation</a:t>
            </a:r>
          </a:p>
          <a:p>
            <a:pPr>
              <a:defRPr>
                <a:solidFill>
                  <a:srgbClr val="FFFFFF"/>
                </a:solidFill>
              </a:defRPr>
            </a:pPr>
            <a:r>
              <a:t>High Computational Requirements</a:t>
            </a:r>
          </a:p>
          <a:p>
            <a:pPr>
              <a:defRPr>
                <a:solidFill>
                  <a:srgbClr val="FFFFFF"/>
                </a:solidFill>
              </a:defRPr>
            </a:pPr>
            <a:r>
              <a:t>Limited Control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36454F"/>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Real-World Examples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Deepfake Videos</a:t>
            </a:r>
          </a:p>
          <a:p>
            <a:pPr>
              <a:defRPr sz="1400">
                <a:solidFill>
                  <a:srgbClr val="FFFFFF"/>
                </a:solidFill>
              </a:defRPr>
            </a:pPr>
            <a:r>
              <a:t>AI-Generated Art</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Virtual Try-On</a:t>
            </a:r>
          </a:p>
          <a:p>
            <a:pPr>
              <a:defRPr sz="1400">
                <a:solidFill>
                  <a:srgbClr val="FFFFFF"/>
                </a:solidFill>
              </a:defRPr>
            </a:pPr>
            <a:r>
              <a:t>Personalized Recommendations</a:t>
            </a:r>
          </a:p>
          <a:p>
            <a:pPr>
              <a:defRPr sz="1400">
                <a:solidFill>
                  <a:srgbClr val="FFFFFF"/>
                </a:solidFill>
              </a:defRPr>
            </a:pPr>
            <a:r>
              <a:t>Automated Content Generation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36454F"/>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Ethics and Responsibility</a:t>
            </a:r>
          </a:p>
        </p:txBody>
      </p:sp>
      <p:sp>
        <p:nvSpPr>
          <p:cNvPr id="3" name="Content Placeholder 2"/>
          <p:cNvSpPr>
            <a:spLocks noGrp="1"/>
          </p:cNvSpPr>
          <p:nvPr>
            <p:ph idx="1"/>
          </p:nvPr>
        </p:nvSpPr>
        <p:spPr/>
        <p:txBody>
          <a:bodyPr wrap="square">
            <a:normAutofit/>
          </a:bodyPr>
          <a:lstStyle/>
          <a:p>
            <a:pPr>
              <a:defRPr>
                <a:solidFill>
                  <a:srgbClr val="FFFFFF"/>
                </a:solidFill>
              </a:defRPr>
            </a:pPr>
            <a:r>
              <a:t>Data Privacy</a:t>
            </a:r>
          </a:p>
          <a:p>
            <a:pPr>
              <a:defRPr>
                <a:solidFill>
                  <a:srgbClr val="FFFFFF"/>
                </a:solidFill>
              </a:defRPr>
            </a:pPr>
            <a:r>
              <a:t>Intellectual Property</a:t>
            </a:r>
          </a:p>
          <a:p>
            <a:pPr>
              <a:defRPr>
                <a:solidFill>
                  <a:srgbClr val="FFFFFF"/>
                </a:solidFill>
              </a:defRPr>
            </a:pPr>
            <a:r>
              <a:t>Misinformation</a:t>
            </a:r>
          </a:p>
          <a:p>
            <a:pPr>
              <a:defRPr>
                <a:solidFill>
                  <a:srgbClr val="FFFFFF"/>
                </a:solidFill>
              </a:defRPr>
            </a:pPr>
            <a:r>
              <a:t>Social Impact</a:t>
            </a:r>
          </a:p>
          <a:p>
            <a:pPr>
              <a:defRPr>
                <a:solidFill>
                  <a:srgbClr val="FFFFFF"/>
                </a:solidFill>
              </a:defRPr>
            </a:pPr>
            <a:r>
              <a:t>Human Oversight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36454F"/>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Future Directions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Multimodal Learning</a:t>
            </a:r>
          </a:p>
          <a:p>
            <a:pPr>
              <a:defRPr sz="1400">
                <a:solidFill>
                  <a:srgbClr val="FFFFFF"/>
                </a:solidFill>
              </a:defRPr>
            </a:pPr>
            <a:r>
              <a:t>Transfer Learning</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Explainability</a:t>
            </a:r>
          </a:p>
          <a:p>
            <a:pPr>
              <a:defRPr sz="1400">
                <a:solidFill>
                  <a:srgbClr val="FFFFFF"/>
                </a:solidFill>
              </a:defRPr>
            </a:pPr>
            <a:r>
              <a:t>Human-AI Collaboration</a:t>
            </a:r>
          </a:p>
          <a:p>
            <a:pPr>
              <a:defRPr sz="1400">
                <a:solidFill>
                  <a:srgbClr val="FFFFFF"/>
                </a:solidFill>
              </a:defRPr>
            </a:pPr>
            <a:r>
              <a:t>Edge AI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