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rgbClr val="3498DB"/>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498DB"/>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b="1" sz="4400">
                <a:solidFill>
                  <a:srgbClr val="000000"/>
                </a:solidFill>
              </a:defRPr>
            </a:pPr>
            <a:r>
              <a:t>What are Digital Twins?</a:t>
            </a:r>
          </a:p>
        </p:txBody>
      </p:sp>
      <p:sp>
        <p:nvSpPr>
          <p:cNvPr id="3" name="Subtitle 2"/>
          <p:cNvSpPr>
            <a:spLocks noGrp="1"/>
          </p:cNvSpPr>
          <p:nvPr>
            <p:ph type="subTitle" idx="1"/>
          </p:nvPr>
        </p:nvSpPr>
        <p:spPr/>
        <p:txBody>
          <a:bodyPr/>
          <a:lstStyle/>
          <a:p>
            <a:pPr>
              <a:defRPr sz="1800">
                <a:solidFill>
                  <a:srgbClr val="000000"/>
                </a:solidFill>
              </a:defRPr>
            </a:pPr>
            <a:r>
              <a:t>Created with AI Presentation Generator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3498D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914400" y="2286000"/>
            <a:ext cx="7315200" cy="1828800"/>
          </a:xfrm>
          <a:prstGeom prst="rect">
            <a:avLst/>
          </a:prstGeom>
          <a:noFill/>
        </p:spPr>
        <p:txBody>
          <a:bodyPr wrap="none">
            <a:spAutoFit/>
          </a:bodyPr>
          <a:lstStyle/>
          <a:p>
            <a:pPr algn="ctr">
              <a:defRPr sz="4800" b="1">
                <a:solidFill>
                  <a:srgbClr val="000000"/>
                </a:solidFill>
              </a:defRPr>
            </a:pPr>
            <a:r>
              <a:t>Thank You!</a:t>
            </a:r>
          </a:p>
        </p:txBody>
      </p:sp>
      <p:sp>
        <p:nvSpPr>
          <p:cNvPr id="4" name="TextBox 3"/>
          <p:cNvSpPr txBox="1"/>
          <p:nvPr/>
        </p:nvSpPr>
        <p:spPr>
          <a:xfrm>
            <a:off x="914400" y="4572000"/>
            <a:ext cx="7315200" cy="914400"/>
          </a:xfrm>
          <a:prstGeom prst="rect">
            <a:avLst/>
          </a:prstGeom>
          <a:noFill/>
        </p:spPr>
        <p:txBody>
          <a:bodyPr wrap="none">
            <a:spAutoFit/>
          </a:bodyPr>
          <a:lstStyle/>
          <a:p>
            <a:pPr algn="ctr">
              <a:defRPr sz="2400">
                <a:solidFill>
                  <a:srgbClr val="F1C40F"/>
                </a:solidFill>
              </a:defRPr>
            </a:pPr>
            <a:r>
              <a:t>Questions &amp; Discussion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defRPr>
            </a:pPr>
            <a:r>
              <a:t>Introduction</a:t>
            </a:r>
          </a:p>
        </p:txBody>
      </p:sp>
      <p:sp>
        <p:nvSpPr>
          <p:cNvPr id="3" name="Content Placeholder 2"/>
          <p:cNvSpPr>
            <a:spLocks noGrp="1"/>
          </p:cNvSpPr>
          <p:nvPr>
            <p:ph idx="1"/>
          </p:nvPr>
        </p:nvSpPr>
        <p:spPr/>
        <p:txBody>
          <a:bodyPr wrap="square">
            <a:normAutofit/>
          </a:bodyPr>
          <a:lstStyle/>
          <a:p>
            <a:pPr>
              <a:defRPr>
                <a:solidFill>
                  <a:srgbClr val="000000"/>
                </a:solidFill>
              </a:defRPr>
            </a:pPr>
            <a:r>
              <a:t>Digital twins are virtual replicas of physical systems, objects, or processes, used for simulation, analysis, and optimization in various industries, including manufacturing, energy, and healthcare. This presentation will delve into the concept of digital twins, their benefits, and implementation strategies. By the end of this presentation, you will have a comprehensive understanding of digital twins and their potential applications.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defRPr>
            </a:pPr>
            <a:r>
              <a:t>What are Digital Twins?</a:t>
            </a:r>
          </a:p>
        </p:txBody>
      </p:sp>
      <p:sp>
        <p:nvSpPr>
          <p:cNvPr id="3" name="Content Placeholder 2"/>
          <p:cNvSpPr>
            <a:spLocks noGrp="1"/>
          </p:cNvSpPr>
          <p:nvPr>
            <p:ph idx="1"/>
          </p:nvPr>
        </p:nvSpPr>
        <p:spPr/>
        <p:txBody>
          <a:bodyPr wrap="square">
            <a:normAutofit/>
          </a:bodyPr>
          <a:lstStyle/>
          <a:p>
            <a:pPr>
              <a:defRPr>
                <a:solidFill>
                  <a:srgbClr val="000000"/>
                </a:solidFill>
              </a:defRPr>
            </a:pPr>
            <a:r>
              <a:t>A digital twin is a virtual representation of a physical system or process, comprising data, models, and algorithms to simulate real-world behavior and predict outcomes.</a:t>
            </a:r>
          </a:p>
          <a:p>
            <a:pPr>
              <a:defRPr>
                <a:solidFill>
                  <a:srgbClr val="000000"/>
                </a:solidFill>
              </a:defRPr>
            </a:pPr>
            <a:r>
              <a:t>Digital twins can be created for various assets, including machines, buildings, and even entire cities, enabling data-driven decision-making and optimized performance.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Rounded Rectangle 1"/>
          <p:cNvSpPr/>
          <p:nvPr/>
        </p:nvSpPr>
        <p:spPr>
          <a:xfrm>
            <a:off x="457200" y="1371600"/>
            <a:ext cx="4114800" cy="4114800"/>
          </a:xfrm>
          <a:prstGeom prst="roundRect">
            <a:avLst/>
          </a:prstGeom>
          <a:noFill/>
          <a:ln w="12700">
            <a:solidFill>
              <a:srgbClr val="00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274320"/>
            <a:ext cx="8229600" cy="731520"/>
          </a:xfrm>
          <a:prstGeom prst="rect">
            <a:avLst/>
          </a:prstGeom>
          <a:noFill/>
        </p:spPr>
        <p:txBody>
          <a:bodyPr wrap="none">
            <a:spAutoFit/>
          </a:bodyPr>
          <a:lstStyle/>
          <a:p>
            <a:pPr algn="l">
              <a:defRPr sz="3600" b="1">
                <a:solidFill>
                  <a:srgbClr val="000000"/>
                </a:solidFill>
              </a:defRPr>
            </a:pPr>
            <a:r>
              <a:t>Benefits of Digital Twins</a:t>
            </a:r>
          </a:p>
        </p:txBody>
      </p:sp>
      <p:sp>
        <p:nvSpPr>
          <p:cNvPr id="4" name="Rounded Rectangle 3"/>
          <p:cNvSpPr/>
          <p:nvPr/>
        </p:nvSpPr>
        <p:spPr>
          <a:xfrm>
            <a:off x="4754880" y="1371600"/>
            <a:ext cx="3931920" cy="4114800"/>
          </a:xfrm>
          <a:prstGeom prst="roundRect">
            <a:avLst/>
          </a:prstGeom>
          <a:solidFill>
            <a:srgbClr val="FFFFFF"/>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5" name="Picture 4" descr="Benefits of Digital Twins_pT-CMHpVONg.jpg"/>
          <p:cNvPicPr>
            <a:picLocks noChangeAspect="1"/>
          </p:cNvPicPr>
          <p:nvPr/>
        </p:nvPicPr>
        <p:blipFill>
          <a:blip r:embed="rId2"/>
          <a:stretch>
            <a:fillRect/>
          </a:stretch>
        </p:blipFill>
        <p:spPr>
          <a:xfrm>
            <a:off x="4754880" y="2322237"/>
            <a:ext cx="3931920" cy="2213525"/>
          </a:xfrm>
          <a:prstGeom prst="rect">
            <a:avLst/>
          </a:prstGeom>
        </p:spPr>
      </p:pic>
      <p:sp>
        <p:nvSpPr>
          <p:cNvPr id="6" name="TextBox 5"/>
          <p:cNvSpPr txBox="1"/>
          <p:nvPr/>
        </p:nvSpPr>
        <p:spPr>
          <a:xfrm>
            <a:off x="640080" y="1828800"/>
            <a:ext cx="3749040" cy="3749040"/>
          </a:xfrm>
          <a:prstGeom prst="rect">
            <a:avLst/>
          </a:prstGeom>
          <a:noFill/>
        </p:spPr>
        <p:txBody>
          <a:bodyPr wrap="square">
            <a:spAutoFit/>
          </a:bodyPr>
          <a:lstStyle/>
          <a:p>
            <a:pPr>
              <a:spcAft>
                <a:spcPts val="1080"/>
              </a:spcAft>
              <a:defRPr sz="1600">
                <a:solidFill>
                  <a:srgbClr val="000000"/>
                </a:solidFill>
              </a:defRPr>
            </a:pPr>
            <a:r>
              <a:t>•  Digital twins enable real-time monitoring, analysis, and prediction of system behavior, allowing for proactive maintenance, reduced downtime, and increased efficiency.</a:t>
            </a:r>
          </a:p>
          <a:p>
            <a:pPr>
              <a:spcAft>
                <a:spcPts val="720"/>
              </a:spcAft>
              <a:defRPr sz="1600">
                <a:solidFill>
                  <a:srgbClr val="000000"/>
                </a:solidFill>
              </a:defRPr>
            </a:pPr>
            <a:r>
              <a:t>•  By simulating different scenarios and outcomes, digital twins facilitate informed decision-making, reduced costs, and improved overall system performance.</a:t>
            </a:r>
          </a:p>
        </p:txBody>
      </p:sp>
      <p:sp>
        <p:nvSpPr>
          <p:cNvPr id="7" name="Oval 6"/>
          <p:cNvSpPr/>
          <p:nvPr/>
        </p:nvSpPr>
        <p:spPr>
          <a:xfrm>
            <a:off x="8229600" y="91440"/>
            <a:ext cx="365760" cy="365760"/>
          </a:xfrm>
          <a:prstGeom prst="ellipse">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Oval 7"/>
          <p:cNvSpPr/>
          <p:nvPr/>
        </p:nvSpPr>
        <p:spPr>
          <a:xfrm>
            <a:off x="91440" y="5943600"/>
            <a:ext cx="274320" cy="274320"/>
          </a:xfrm>
          <a:prstGeom prst="ellipse">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Rounded Rectangle 1"/>
          <p:cNvSpPr/>
          <p:nvPr/>
        </p:nvSpPr>
        <p:spPr>
          <a:xfrm>
            <a:off x="4754880" y="1371600"/>
            <a:ext cx="3931920" cy="4114800"/>
          </a:xfrm>
          <a:prstGeom prst="roundRect">
            <a:avLst/>
          </a:prstGeom>
          <a:noFill/>
          <a:ln w="12700">
            <a:solidFill>
              <a:srgbClr val="00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274320"/>
            <a:ext cx="8229600" cy="731520"/>
          </a:xfrm>
          <a:prstGeom prst="rect">
            <a:avLst/>
          </a:prstGeom>
          <a:noFill/>
        </p:spPr>
        <p:txBody>
          <a:bodyPr wrap="none">
            <a:spAutoFit/>
          </a:bodyPr>
          <a:lstStyle/>
          <a:p>
            <a:pPr algn="ctr">
              <a:defRPr sz="3600" b="1">
                <a:solidFill>
                  <a:srgbClr val="000000"/>
                </a:solidFill>
              </a:defRPr>
            </a:pPr>
            <a:r>
              <a:t>Types of Digital Twins</a:t>
            </a:r>
          </a:p>
        </p:txBody>
      </p:sp>
      <p:sp>
        <p:nvSpPr>
          <p:cNvPr id="4" name="Rectangle 3"/>
          <p:cNvSpPr/>
          <p:nvPr/>
        </p:nvSpPr>
        <p:spPr>
          <a:xfrm>
            <a:off x="914400" y="1005840"/>
            <a:ext cx="7315200" cy="18288"/>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ounded Rectangle 4"/>
          <p:cNvSpPr/>
          <p:nvPr/>
        </p:nvSpPr>
        <p:spPr>
          <a:xfrm>
            <a:off x="731520" y="1371600"/>
            <a:ext cx="3657600" cy="4114800"/>
          </a:xfrm>
          <a:prstGeom prst="roundRect">
            <a:avLst/>
          </a:prstGeom>
          <a:solidFill>
            <a:srgbClr val="FFFFFF"/>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6" name="Picture 5" descr="Types of Digital Twins_c59hEeerAaI.jpg"/>
          <p:cNvPicPr>
            <a:picLocks noChangeAspect="1"/>
          </p:cNvPicPr>
          <p:nvPr/>
        </p:nvPicPr>
        <p:blipFill>
          <a:blip r:embed="rId2"/>
          <a:stretch>
            <a:fillRect/>
          </a:stretch>
        </p:blipFill>
        <p:spPr>
          <a:xfrm>
            <a:off x="731520" y="2209800"/>
            <a:ext cx="3657600" cy="2438400"/>
          </a:xfrm>
          <a:prstGeom prst="rect">
            <a:avLst/>
          </a:prstGeom>
        </p:spPr>
      </p:pic>
      <p:sp>
        <p:nvSpPr>
          <p:cNvPr id="7" name="TextBox 6"/>
          <p:cNvSpPr txBox="1"/>
          <p:nvPr/>
        </p:nvSpPr>
        <p:spPr>
          <a:xfrm>
            <a:off x="4937760" y="1828800"/>
            <a:ext cx="3566160" cy="3749040"/>
          </a:xfrm>
          <a:prstGeom prst="rect">
            <a:avLst/>
          </a:prstGeom>
          <a:noFill/>
        </p:spPr>
        <p:txBody>
          <a:bodyPr wrap="square">
            <a:spAutoFit/>
          </a:bodyPr>
          <a:lstStyle/>
          <a:p>
            <a:pPr>
              <a:spcAft>
                <a:spcPts val="1080"/>
              </a:spcAft>
              <a:defRPr sz="1600">
                <a:solidFill>
                  <a:srgbClr val="000000"/>
                </a:solidFill>
              </a:defRPr>
            </a:pPr>
            <a:r>
              <a:t>•  Virtual Twins: simulate physical systems or processes in a virtual environment, enabling analysis and optimization without physical experimentation.</a:t>
            </a:r>
          </a:p>
          <a:p>
            <a:pPr>
              <a:spcAft>
                <a:spcPts val="720"/>
              </a:spcAft>
              <a:defRPr sz="1600">
                <a:solidFill>
                  <a:srgbClr val="000000"/>
                </a:solidFill>
              </a:defRPr>
            </a:pPr>
            <a:r>
              <a:t>•  Hybrid Twins: combine virtual and physical data, enabling real-time monitoring and analysis of physical systems.</a:t>
            </a:r>
          </a:p>
        </p:txBody>
      </p:sp>
      <p:sp>
        <p:nvSpPr>
          <p:cNvPr id="8" name="Oval 7"/>
          <p:cNvSpPr/>
          <p:nvPr/>
        </p:nvSpPr>
        <p:spPr>
          <a:xfrm>
            <a:off x="8229600" y="91440"/>
            <a:ext cx="365760" cy="365760"/>
          </a:xfrm>
          <a:prstGeom prst="ellipse">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Rounded Rectangle 1"/>
          <p:cNvSpPr/>
          <p:nvPr/>
        </p:nvSpPr>
        <p:spPr>
          <a:xfrm>
            <a:off x="457200" y="1371600"/>
            <a:ext cx="4114800" cy="4114800"/>
          </a:xfrm>
          <a:prstGeom prst="roundRect">
            <a:avLst/>
          </a:prstGeom>
          <a:noFill/>
          <a:ln w="12700">
            <a:solidFill>
              <a:srgbClr val="00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274320"/>
            <a:ext cx="8229600" cy="731520"/>
          </a:xfrm>
          <a:prstGeom prst="rect">
            <a:avLst/>
          </a:prstGeom>
          <a:noFill/>
        </p:spPr>
        <p:txBody>
          <a:bodyPr wrap="none">
            <a:spAutoFit/>
          </a:bodyPr>
          <a:lstStyle/>
          <a:p>
            <a:pPr algn="l">
              <a:defRPr sz="3600" b="1">
                <a:solidFill>
                  <a:srgbClr val="000000"/>
                </a:solidFill>
              </a:defRPr>
            </a:pPr>
            <a:r>
              <a:t>Implementation Strategies</a:t>
            </a:r>
          </a:p>
        </p:txBody>
      </p:sp>
      <p:sp>
        <p:nvSpPr>
          <p:cNvPr id="4" name="Rounded Rectangle 3"/>
          <p:cNvSpPr/>
          <p:nvPr/>
        </p:nvSpPr>
        <p:spPr>
          <a:xfrm>
            <a:off x="4754880" y="1371600"/>
            <a:ext cx="3931920" cy="4114800"/>
          </a:xfrm>
          <a:prstGeom prst="roundRect">
            <a:avLst/>
          </a:prstGeom>
          <a:solidFill>
            <a:srgbClr val="FFFFFF"/>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5" name="Picture 4" descr="Implementation Strategies_QDrZU5ZJItE.jpg"/>
          <p:cNvPicPr>
            <a:picLocks noChangeAspect="1"/>
          </p:cNvPicPr>
          <p:nvPr/>
        </p:nvPicPr>
        <p:blipFill>
          <a:blip r:embed="rId2"/>
          <a:stretch>
            <a:fillRect/>
          </a:stretch>
        </p:blipFill>
        <p:spPr>
          <a:xfrm>
            <a:off x="5349240" y="1371600"/>
            <a:ext cx="2743200" cy="4114800"/>
          </a:xfrm>
          <a:prstGeom prst="rect">
            <a:avLst/>
          </a:prstGeom>
        </p:spPr>
      </p:pic>
      <p:sp>
        <p:nvSpPr>
          <p:cNvPr id="6" name="TextBox 5"/>
          <p:cNvSpPr txBox="1"/>
          <p:nvPr/>
        </p:nvSpPr>
        <p:spPr>
          <a:xfrm>
            <a:off x="640080" y="1828800"/>
            <a:ext cx="3749040" cy="3749040"/>
          </a:xfrm>
          <a:prstGeom prst="rect">
            <a:avLst/>
          </a:prstGeom>
          <a:noFill/>
        </p:spPr>
        <p:txBody>
          <a:bodyPr wrap="square">
            <a:spAutoFit/>
          </a:bodyPr>
          <a:lstStyle/>
          <a:p>
            <a:pPr>
              <a:spcAft>
                <a:spcPts val="1080"/>
              </a:spcAft>
              <a:defRPr sz="1600">
                <a:solidFill>
                  <a:srgbClr val="000000"/>
                </a:solidFill>
              </a:defRPr>
            </a:pPr>
            <a:r>
              <a:t>•  Data Integration: collect and integrate relevant data from various sources to create a comprehensive digital twin.</a:t>
            </a:r>
          </a:p>
          <a:p>
            <a:pPr>
              <a:spcAft>
                <a:spcPts val="720"/>
              </a:spcAft>
              <a:defRPr sz="1600">
                <a:solidFill>
                  <a:srgbClr val="000000"/>
                </a:solidFill>
              </a:defRPr>
            </a:pPr>
            <a:r>
              <a:t>•  Model Development: develop and refine models to accurately simulate system behavior and predict outcomes.</a:t>
            </a:r>
          </a:p>
        </p:txBody>
      </p:sp>
      <p:sp>
        <p:nvSpPr>
          <p:cNvPr id="7" name="Oval 6"/>
          <p:cNvSpPr/>
          <p:nvPr/>
        </p:nvSpPr>
        <p:spPr>
          <a:xfrm>
            <a:off x="8229600" y="91440"/>
            <a:ext cx="365760" cy="365760"/>
          </a:xfrm>
          <a:prstGeom prst="ellipse">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Oval 7"/>
          <p:cNvSpPr/>
          <p:nvPr/>
        </p:nvSpPr>
        <p:spPr>
          <a:xfrm>
            <a:off x="91440" y="5943600"/>
            <a:ext cx="274320" cy="274320"/>
          </a:xfrm>
          <a:prstGeom prst="ellipse">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Rounded Rectangle 1"/>
          <p:cNvSpPr/>
          <p:nvPr/>
        </p:nvSpPr>
        <p:spPr>
          <a:xfrm>
            <a:off x="457200" y="1371600"/>
            <a:ext cx="4114800" cy="4114800"/>
          </a:xfrm>
          <a:prstGeom prst="roundRect">
            <a:avLst/>
          </a:prstGeom>
          <a:noFill/>
          <a:ln w="12700">
            <a:solidFill>
              <a:srgbClr val="00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274320"/>
            <a:ext cx="8229600" cy="731520"/>
          </a:xfrm>
          <a:prstGeom prst="rect">
            <a:avLst/>
          </a:prstGeom>
          <a:noFill/>
        </p:spPr>
        <p:txBody>
          <a:bodyPr wrap="none">
            <a:spAutoFit/>
          </a:bodyPr>
          <a:lstStyle/>
          <a:p>
            <a:pPr algn="l">
              <a:defRPr sz="3600" b="1">
                <a:solidFill>
                  <a:srgbClr val="000000"/>
                </a:solidFill>
              </a:defRPr>
            </a:pPr>
            <a:r>
              <a:t>Challenges and Limitations</a:t>
            </a:r>
          </a:p>
        </p:txBody>
      </p:sp>
      <p:sp>
        <p:nvSpPr>
          <p:cNvPr id="4" name="Rounded Rectangle 3"/>
          <p:cNvSpPr/>
          <p:nvPr/>
        </p:nvSpPr>
        <p:spPr>
          <a:xfrm>
            <a:off x="4754880" y="1371600"/>
            <a:ext cx="3931920" cy="4114800"/>
          </a:xfrm>
          <a:prstGeom prst="roundRect">
            <a:avLst/>
          </a:prstGeom>
          <a:solidFill>
            <a:srgbClr val="FFFFFF"/>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5" name="Picture 4" descr="Challenges and Limitations_0ZUoBtLw3y4.jpg"/>
          <p:cNvPicPr>
            <a:picLocks noChangeAspect="1"/>
          </p:cNvPicPr>
          <p:nvPr/>
        </p:nvPicPr>
        <p:blipFill>
          <a:blip r:embed="rId2"/>
          <a:stretch>
            <a:fillRect/>
          </a:stretch>
        </p:blipFill>
        <p:spPr>
          <a:xfrm>
            <a:off x="4754880" y="2116540"/>
            <a:ext cx="3931920" cy="2624920"/>
          </a:xfrm>
          <a:prstGeom prst="rect">
            <a:avLst/>
          </a:prstGeom>
        </p:spPr>
      </p:pic>
      <p:sp>
        <p:nvSpPr>
          <p:cNvPr id="6" name="TextBox 5"/>
          <p:cNvSpPr txBox="1"/>
          <p:nvPr/>
        </p:nvSpPr>
        <p:spPr>
          <a:xfrm>
            <a:off x="640080" y="1828800"/>
            <a:ext cx="3749040" cy="3749040"/>
          </a:xfrm>
          <a:prstGeom prst="rect">
            <a:avLst/>
          </a:prstGeom>
          <a:noFill/>
        </p:spPr>
        <p:txBody>
          <a:bodyPr wrap="square">
            <a:spAutoFit/>
          </a:bodyPr>
          <a:lstStyle/>
          <a:p>
            <a:pPr>
              <a:spcAft>
                <a:spcPts val="1080"/>
              </a:spcAft>
              <a:defRPr sz="1600">
                <a:solidFill>
                  <a:srgbClr val="000000"/>
                </a:solidFill>
              </a:defRPr>
            </a:pPr>
            <a:r>
              <a:t>•  Data Quality: ensuring accurate and reliable data is critical for creating a effective digital twin.</a:t>
            </a:r>
          </a:p>
          <a:p>
            <a:pPr>
              <a:spcAft>
                <a:spcPts val="720"/>
              </a:spcAft>
              <a:defRPr sz="1600">
                <a:solidFill>
                  <a:srgbClr val="000000"/>
                </a:solidFill>
              </a:defRPr>
            </a:pPr>
            <a:r>
              <a:t>•  Cybersecurity: protecting digital twins from cyber threats and maintaining data integrity is essential.</a:t>
            </a:r>
          </a:p>
        </p:txBody>
      </p:sp>
      <p:sp>
        <p:nvSpPr>
          <p:cNvPr id="7" name="Oval 6"/>
          <p:cNvSpPr/>
          <p:nvPr/>
        </p:nvSpPr>
        <p:spPr>
          <a:xfrm>
            <a:off x="8229600" y="91440"/>
            <a:ext cx="365760" cy="365760"/>
          </a:xfrm>
          <a:prstGeom prst="ellipse">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Oval 7"/>
          <p:cNvSpPr/>
          <p:nvPr/>
        </p:nvSpPr>
        <p:spPr>
          <a:xfrm>
            <a:off x="91440" y="5943600"/>
            <a:ext cx="274320" cy="274320"/>
          </a:xfrm>
          <a:prstGeom prst="ellipse">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extBox 1"/>
          <p:cNvSpPr txBox="1"/>
          <p:nvPr/>
        </p:nvSpPr>
        <p:spPr>
          <a:xfrm>
            <a:off x="457200" y="274320"/>
            <a:ext cx="8229600" cy="731520"/>
          </a:xfrm>
          <a:prstGeom prst="rect">
            <a:avLst/>
          </a:prstGeom>
          <a:noFill/>
        </p:spPr>
        <p:txBody>
          <a:bodyPr wrap="none">
            <a:spAutoFit/>
          </a:bodyPr>
          <a:lstStyle/>
          <a:p>
            <a:pPr algn="l">
              <a:defRPr sz="3600" b="1">
                <a:solidFill>
                  <a:srgbClr val="000000"/>
                </a:solidFill>
              </a:defRPr>
            </a:pPr>
            <a:r>
              <a:t>Case Studies and Applications</a:t>
            </a:r>
          </a:p>
        </p:txBody>
      </p:sp>
      <p:sp>
        <p:nvSpPr>
          <p:cNvPr id="3" name="Rectangle 2"/>
          <p:cNvSpPr/>
          <p:nvPr/>
        </p:nvSpPr>
        <p:spPr>
          <a:xfrm>
            <a:off x="914400" y="1005840"/>
            <a:ext cx="7315200" cy="18288"/>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ounded Rectangle 3"/>
          <p:cNvSpPr/>
          <p:nvPr/>
        </p:nvSpPr>
        <p:spPr>
          <a:xfrm>
            <a:off x="457200" y="1371600"/>
            <a:ext cx="4114800" cy="3200400"/>
          </a:xfrm>
          <a:prstGeom prst="roundRect">
            <a:avLst/>
          </a:prstGeom>
          <a:noFill/>
          <a:ln w="12700">
            <a:solidFill>
              <a:srgbClr val="00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640080" y="1554480"/>
            <a:ext cx="3749040" cy="2834640"/>
          </a:xfrm>
          <a:prstGeom prst="rect">
            <a:avLst/>
          </a:prstGeom>
          <a:noFill/>
        </p:spPr>
        <p:txBody>
          <a:bodyPr wrap="square">
            <a:spAutoFit/>
          </a:bodyPr>
          <a:lstStyle/>
          <a:p>
            <a:pPr>
              <a:spcAft>
                <a:spcPts val="720"/>
              </a:spcAft>
              <a:defRPr sz="1600">
                <a:solidFill>
                  <a:srgbClr val="000000"/>
                </a:solidFill>
              </a:defRPr>
            </a:pPr>
            <a:r>
              <a:t>•  Industrial Manufacturing: digital twins have been successfully used in manufacturing to optimize production processes, reduce waste, and improve quality.</a:t>
            </a:r>
          </a:p>
        </p:txBody>
      </p:sp>
      <p:sp>
        <p:nvSpPr>
          <p:cNvPr id="6" name="Rounded Rectangle 5"/>
          <p:cNvSpPr/>
          <p:nvPr/>
        </p:nvSpPr>
        <p:spPr>
          <a:xfrm>
            <a:off x="4754880" y="1371600"/>
            <a:ext cx="3931920" cy="3200400"/>
          </a:xfrm>
          <a:prstGeom prst="roundRect">
            <a:avLst/>
          </a:prstGeom>
          <a:noFill/>
          <a:ln w="12700">
            <a:solidFill>
              <a:srgbClr val="00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937760" y="1554480"/>
            <a:ext cx="3566160" cy="2834640"/>
          </a:xfrm>
          <a:prstGeom prst="rect">
            <a:avLst/>
          </a:prstGeom>
          <a:noFill/>
        </p:spPr>
        <p:txBody>
          <a:bodyPr wrap="square">
            <a:spAutoFit/>
          </a:bodyPr>
          <a:lstStyle/>
          <a:p>
            <a:pPr>
              <a:spcAft>
                <a:spcPts val="720"/>
              </a:spcAft>
              <a:defRPr sz="1600">
                <a:solidFill>
                  <a:srgbClr val="000000"/>
                </a:solidFill>
              </a:defRPr>
            </a:pPr>
            <a:r>
              <a:t>•  Healthcare: digital twins are being explored in healthcare to simulate patient outcomes and optimize treatment plans.</a:t>
            </a:r>
          </a:p>
        </p:txBody>
      </p:sp>
      <p:sp>
        <p:nvSpPr>
          <p:cNvPr id="8" name="Rounded Rectangle 7"/>
          <p:cNvSpPr/>
          <p:nvPr/>
        </p:nvSpPr>
        <p:spPr>
          <a:xfrm>
            <a:off x="2468880" y="4754880"/>
            <a:ext cx="4114800" cy="1828800"/>
          </a:xfrm>
          <a:prstGeom prst="roundRect">
            <a:avLst/>
          </a:prstGeom>
          <a:solidFill>
            <a:srgbClr val="FFFFFF"/>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9" name="Picture 8" descr="Challenges and Limitations_0ZUoBtLw3y4.jpg"/>
          <p:cNvPicPr>
            <a:picLocks noChangeAspect="1"/>
          </p:cNvPicPr>
          <p:nvPr/>
        </p:nvPicPr>
        <p:blipFill>
          <a:blip r:embed="rId2"/>
          <a:stretch>
            <a:fillRect/>
          </a:stretch>
        </p:blipFill>
        <p:spPr>
          <a:xfrm>
            <a:off x="3156582" y="4754880"/>
            <a:ext cx="2739395" cy="1828800"/>
          </a:xfrm>
          <a:prstGeom prst="rect">
            <a:avLst/>
          </a:prstGeom>
        </p:spPr>
      </p:pic>
      <p:sp>
        <p:nvSpPr>
          <p:cNvPr id="10" name="Oval 9"/>
          <p:cNvSpPr/>
          <p:nvPr/>
        </p:nvSpPr>
        <p:spPr>
          <a:xfrm>
            <a:off x="8229600" y="91440"/>
            <a:ext cx="365760" cy="365760"/>
          </a:xfrm>
          <a:prstGeom prst="ellipse">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Oval 10"/>
          <p:cNvSpPr/>
          <p:nvPr/>
        </p:nvSpPr>
        <p:spPr>
          <a:xfrm>
            <a:off x="91440" y="5943600"/>
            <a:ext cx="274320" cy="274320"/>
          </a:xfrm>
          <a:prstGeom prst="ellipse">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lgn="ctr">
              <a:defRPr sz="3200" b="1">
                <a:solidFill>
                  <a:srgbClr val="000000"/>
                </a:solidFill>
              </a:defRPr>
            </a:pPr>
            <a:r>
              <a:t>Conclusion</a:t>
            </a:r>
          </a:p>
        </p:txBody>
      </p:sp>
      <p:sp>
        <p:nvSpPr>
          <p:cNvPr id="3" name="TextBox 2"/>
          <p:cNvSpPr txBox="1"/>
          <p:nvPr/>
        </p:nvSpPr>
        <p:spPr>
          <a:xfrm>
            <a:off x="914400" y="1828800"/>
            <a:ext cx="7315200" cy="3657600"/>
          </a:xfrm>
          <a:prstGeom prst="rect">
            <a:avLst/>
          </a:prstGeom>
          <a:noFill/>
        </p:spPr>
        <p:txBody>
          <a:bodyPr wrap="square" anchor="ctr">
            <a:spAutoFit/>
          </a:bodyPr>
          <a:lstStyle/>
          <a:p>
            <a:pPr algn="ctr">
              <a:defRPr sz="2000">
                <a:solidFill>
                  <a:srgbClr val="000000"/>
                </a:solidFill>
              </a:defRPr>
            </a:pPr>
            <a:r>
              <a:t>Digital twins offer a powerful tool for simulation, analysis, and optimization in various industries. By understanding the concept, benefits, and implementation strategies of digital twins, you can unlock their full potential and drive business success.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