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000000"/>
                </a:solidFill>
              </a:defRPr>
            </a:pPr>
            <a:r>
              <a:t>What is Digital Twin?</a:t>
            </a:r>
          </a:p>
        </p:txBody>
      </p:sp>
      <p:sp>
        <p:nvSpPr>
          <p:cNvPr id="3" name="Subtitle 2"/>
          <p:cNvSpPr>
            <a:spLocks noGrp="1"/>
          </p:cNvSpPr>
          <p:nvPr>
            <p:ph type="subTitle" idx="1"/>
          </p:nvPr>
        </p:nvSpPr>
        <p:spPr/>
        <p:txBody>
          <a:bodyPr/>
          <a:lstStyle/>
          <a:p>
            <a:pPr>
              <a:defRPr sz="1800">
                <a:solidFill>
                  <a:srgbClr val="000000"/>
                </a:solidFill>
              </a:defRPr>
            </a:pPr>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Case Studies of Digital Twin</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Industry-specific examples</a:t>
            </a:r>
          </a:p>
          <a:p>
            <a:pPr>
              <a:spcAft>
                <a:spcPts val="720"/>
              </a:spcAft>
              <a:defRPr sz="2000">
                <a:solidFill>
                  <a:srgbClr val="000000"/>
                </a:solidFill>
              </a:defRPr>
            </a:pPr>
            <a:r>
              <a:t>•  Success stories</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Lessons learned</a:t>
            </a:r>
          </a:p>
          <a:p>
            <a:pPr>
              <a:spcAft>
                <a:spcPts val="1080"/>
              </a:spcAft>
              <a:defRPr sz="2000">
                <a:solidFill>
                  <a:srgbClr val="000000"/>
                </a:solidFill>
              </a:defRPr>
            </a:pPr>
            <a:r>
              <a:t>•  Best practices</a:t>
            </a:r>
          </a:p>
          <a:p>
            <a:pPr>
              <a:spcAft>
                <a:spcPts val="720"/>
              </a:spcAft>
              <a:defRPr sz="2000">
                <a:solidFill>
                  <a:srgbClr val="000000"/>
                </a:solidFill>
              </a:defRPr>
            </a:pPr>
            <a:r>
              <a:t>•  Future outlook</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Digital twins are transforming industries by enabling data-driven decision-making and improving efficiency. They offer numerous benefits and applications, but also present challenges that need to be addressed. Effective implementation and maintenance are crucial for maximizing the potential of digital twins.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66D9EF"/>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Digital twins are virtual replicas of physical objects, systems, or processes used for simulation, analysis, and real-time monitoring. They enable data-driven decision-making and improve efficiency. Digital twins are widely used across various industries.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What is Digital Twin?</a:t>
            </a:r>
          </a:p>
        </p:txBody>
      </p:sp>
      <p:sp>
        <p:nvSpPr>
          <p:cNvPr id="3" name="Content Placeholder 2"/>
          <p:cNvSpPr>
            <a:spLocks noGrp="1"/>
          </p:cNvSpPr>
          <p:nvPr>
            <p:ph idx="1"/>
          </p:nvPr>
        </p:nvSpPr>
        <p:spPr/>
        <p:txBody>
          <a:bodyPr wrap="square">
            <a:normAutofit/>
          </a:bodyPr>
          <a:lstStyle/>
          <a:p>
            <a:pPr>
              <a:defRPr>
                <a:solidFill>
                  <a:srgbClr val="000000"/>
                </a:solidFill>
              </a:defRPr>
            </a:pPr>
            <a:r>
              <a:t>Definition</a:t>
            </a:r>
          </a:p>
          <a:p>
            <a:pPr>
              <a:defRPr>
                <a:solidFill>
                  <a:srgbClr val="000000"/>
                </a:solidFill>
              </a:defRPr>
            </a:pPr>
            <a:r>
              <a:t>Virtual replica</a:t>
            </a:r>
          </a:p>
          <a:p>
            <a:pPr>
              <a:defRPr>
                <a:solidFill>
                  <a:srgbClr val="000000"/>
                </a:solidFill>
              </a:defRPr>
            </a:pPr>
            <a:r>
              <a:t>Physical asset</a:t>
            </a:r>
          </a:p>
          <a:p>
            <a:pPr>
              <a:defRPr>
                <a:solidFill>
                  <a:srgbClr val="000000"/>
                </a:solidFill>
              </a:defRPr>
            </a:pPr>
            <a:r>
              <a:t>Real-time data</a:t>
            </a:r>
          </a:p>
          <a:p>
            <a:pPr>
              <a:defRPr>
                <a:solidFill>
                  <a:srgbClr val="000000"/>
                </a:solidFill>
              </a:defRPr>
            </a:pPr>
            <a:r>
              <a:t>Simulation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Benefits of Digital Twin</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Improved efficiency</a:t>
            </a:r>
          </a:p>
          <a:p>
            <a:pPr>
              <a:spcAft>
                <a:spcPts val="720"/>
              </a:spcAft>
              <a:defRPr sz="2000">
                <a:solidFill>
                  <a:srgbClr val="000000"/>
                </a:solidFill>
              </a:defRPr>
            </a:pPr>
            <a:r>
              <a:t>•  Enhanced decision-making</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Reduced costs</a:t>
            </a:r>
          </a:p>
          <a:p>
            <a:pPr>
              <a:spcAft>
                <a:spcPts val="1080"/>
              </a:spcAft>
              <a:defRPr sz="2000">
                <a:solidFill>
                  <a:srgbClr val="000000"/>
                </a:solidFill>
              </a:defRPr>
            </a:pPr>
            <a:r>
              <a:t>•  Increased productivity</a:t>
            </a:r>
          </a:p>
          <a:p>
            <a:pPr>
              <a:spcAft>
                <a:spcPts val="720"/>
              </a:spcAft>
              <a:defRPr sz="2000">
                <a:solidFill>
                  <a:srgbClr val="000000"/>
                </a:solidFill>
              </a:defRPr>
            </a:pPr>
            <a:r>
              <a:t>•  Better maintenance</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Applications of Digital Twin</a:t>
            </a:r>
          </a:p>
        </p:txBody>
      </p:sp>
      <p:sp>
        <p:nvSpPr>
          <p:cNvPr id="3" name="Content Placeholder 2"/>
          <p:cNvSpPr>
            <a:spLocks noGrp="1"/>
          </p:cNvSpPr>
          <p:nvPr>
            <p:ph idx="1"/>
          </p:nvPr>
        </p:nvSpPr>
        <p:spPr/>
        <p:txBody>
          <a:bodyPr wrap="square">
            <a:normAutofit/>
          </a:bodyPr>
          <a:lstStyle/>
          <a:p>
            <a:pPr>
              <a:defRPr>
                <a:solidFill>
                  <a:srgbClr val="000000"/>
                </a:solidFill>
              </a:defRPr>
            </a:pPr>
            <a:r>
              <a:t>Manufacturing</a:t>
            </a:r>
          </a:p>
          <a:p>
            <a:pPr>
              <a:defRPr>
                <a:solidFill>
                  <a:srgbClr val="000000"/>
                </a:solidFill>
              </a:defRPr>
            </a:pPr>
            <a:r>
              <a:t>Healthcare</a:t>
            </a:r>
          </a:p>
          <a:p>
            <a:pPr>
              <a:defRPr>
                <a:solidFill>
                  <a:srgbClr val="000000"/>
                </a:solidFill>
              </a:defRPr>
            </a:pPr>
            <a:r>
              <a:t>Energy and utilities</a:t>
            </a:r>
          </a:p>
          <a:p>
            <a:pPr>
              <a:defRPr>
                <a:solidFill>
                  <a:srgbClr val="000000"/>
                </a:solidFill>
              </a:defRPr>
            </a:pPr>
            <a:r>
              <a:t>Transportation</a:t>
            </a:r>
          </a:p>
          <a:p>
            <a:pPr>
              <a:defRPr>
                <a:solidFill>
                  <a:srgbClr val="000000"/>
                </a:solidFill>
              </a:defRPr>
            </a:pPr>
            <a:r>
              <a:t>Finance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Types of Digital Twin</a:t>
            </a:r>
          </a:p>
        </p:txBody>
      </p:sp>
      <p:sp>
        <p:nvSpPr>
          <p:cNvPr id="3" name="Content Placeholder 2"/>
          <p:cNvSpPr>
            <a:spLocks noGrp="1"/>
          </p:cNvSpPr>
          <p:nvPr>
            <p:ph idx="1"/>
          </p:nvPr>
        </p:nvSpPr>
        <p:spPr/>
        <p:txBody>
          <a:bodyPr wrap="square">
            <a:normAutofit/>
          </a:bodyPr>
          <a:lstStyle/>
          <a:p>
            <a:pPr>
              <a:defRPr>
                <a:solidFill>
                  <a:srgbClr val="000000"/>
                </a:solidFill>
              </a:defRPr>
            </a:pPr>
            <a:r>
              <a:t>System twin</a:t>
            </a:r>
          </a:p>
          <a:p>
            <a:pPr>
              <a:defRPr>
                <a:solidFill>
                  <a:srgbClr val="000000"/>
                </a:solidFill>
              </a:defRPr>
            </a:pPr>
            <a:r>
              <a:t>Component twin</a:t>
            </a:r>
          </a:p>
          <a:p>
            <a:pPr>
              <a:defRPr>
                <a:solidFill>
                  <a:srgbClr val="000000"/>
                </a:solidFill>
              </a:defRPr>
            </a:pPr>
            <a:r>
              <a:t>Process twin</a:t>
            </a:r>
          </a:p>
          <a:p>
            <a:pPr>
              <a:defRPr>
                <a:solidFill>
                  <a:srgbClr val="000000"/>
                </a:solidFill>
              </a:defRPr>
            </a:pPr>
            <a:r>
              <a:t>Product twin</a:t>
            </a:r>
          </a:p>
          <a:p>
            <a:pPr>
              <a:defRPr>
                <a:solidFill>
                  <a:srgbClr val="000000"/>
                </a:solidFill>
              </a:defRPr>
            </a:pPr>
            <a:r>
              <a:t>Organizational twin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Key Features of Digital Twin</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Real-time data</a:t>
            </a:r>
          </a:p>
          <a:p>
            <a:pPr>
              <a:spcAft>
                <a:spcPts val="720"/>
              </a:spcAft>
              <a:defRPr sz="2000">
                <a:solidFill>
                  <a:srgbClr val="000000"/>
                </a:solidFill>
              </a:defRPr>
            </a:pPr>
            <a:r>
              <a:t>•  Advanced analytics</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Predictive maintenance</a:t>
            </a:r>
          </a:p>
          <a:p>
            <a:pPr>
              <a:spcAft>
                <a:spcPts val="1080"/>
              </a:spcAft>
              <a:defRPr sz="2000">
                <a:solidFill>
                  <a:srgbClr val="000000"/>
                </a:solidFill>
              </a:defRPr>
            </a:pPr>
            <a:r>
              <a:t>•  Simulation capabilities</a:t>
            </a:r>
          </a:p>
          <a:p>
            <a:pPr>
              <a:spcAft>
                <a:spcPts val="720"/>
              </a:spcAft>
              <a:defRPr sz="2000">
                <a:solidFill>
                  <a:srgbClr val="000000"/>
                </a:solidFill>
              </a:defRPr>
            </a:pPr>
            <a:r>
              <a:t>•  Integration with IoT</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Challenges of Digital Twin</a:t>
            </a:r>
          </a:p>
        </p:txBody>
      </p:sp>
      <p:sp>
        <p:nvSpPr>
          <p:cNvPr id="3" name="Content Placeholder 2"/>
          <p:cNvSpPr>
            <a:spLocks noGrp="1"/>
          </p:cNvSpPr>
          <p:nvPr>
            <p:ph idx="1"/>
          </p:nvPr>
        </p:nvSpPr>
        <p:spPr/>
        <p:txBody>
          <a:bodyPr wrap="square">
            <a:normAutofit/>
          </a:bodyPr>
          <a:lstStyle/>
          <a:p>
            <a:pPr>
              <a:defRPr>
                <a:solidFill>
                  <a:srgbClr val="000000"/>
                </a:solidFill>
              </a:defRPr>
            </a:pPr>
            <a:r>
              <a:t>Data quality issues</a:t>
            </a:r>
          </a:p>
          <a:p>
            <a:pPr>
              <a:defRPr>
                <a:solidFill>
                  <a:srgbClr val="000000"/>
                </a:solidFill>
              </a:defRPr>
            </a:pPr>
            <a:r>
              <a:t>Integration complexities</a:t>
            </a:r>
          </a:p>
          <a:p>
            <a:pPr>
              <a:defRPr>
                <a:solidFill>
                  <a:srgbClr val="000000"/>
                </a:solidFill>
              </a:defRPr>
            </a:pPr>
            <a:r>
              <a:t>High upfront costs</a:t>
            </a:r>
          </a:p>
          <a:p>
            <a:pPr>
              <a:defRPr>
                <a:solidFill>
                  <a:srgbClr val="000000"/>
                </a:solidFill>
              </a:defRPr>
            </a:pPr>
            <a:r>
              <a:t>Cybersecurity risks</a:t>
            </a:r>
          </a:p>
          <a:p>
            <a:pPr>
              <a:defRPr>
                <a:solidFill>
                  <a:srgbClr val="000000"/>
                </a:solidFill>
              </a:defRPr>
            </a:pPr>
            <a:r>
              <a:t>Regulatory compliance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Implementation of Digital Twin</a:t>
            </a:r>
          </a:p>
        </p:txBody>
      </p:sp>
      <p:sp>
        <p:nvSpPr>
          <p:cNvPr id="4" name="Rectangle 3"/>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Implementation of Digital Twin_qc3sE5lGLbA.jpg"/>
          <p:cNvPicPr>
            <a:picLocks noChangeAspect="1"/>
          </p:cNvPicPr>
          <p:nvPr/>
        </p:nvPicPr>
        <p:blipFill>
          <a:blip r:embed="rId2"/>
          <a:stretch>
            <a:fillRect/>
          </a:stretch>
        </p:blipFill>
        <p:spPr>
          <a:xfrm>
            <a:off x="731520" y="2209800"/>
            <a:ext cx="3657600" cy="24384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a:solidFill>
                  <a:srgbClr val="000000"/>
                </a:solidFill>
              </a:defRPr>
            </a:pPr>
            <a:r>
              <a:t>•  Data collection and integration</a:t>
            </a:r>
          </a:p>
          <a:p>
            <a:pPr>
              <a:spcAft>
                <a:spcPts val="1080"/>
              </a:spcAft>
              <a:defRPr sz="1600">
                <a:solidFill>
                  <a:srgbClr val="000000"/>
                </a:solidFill>
              </a:defRPr>
            </a:pPr>
            <a:r>
              <a:t>•  Model development and validation</a:t>
            </a:r>
          </a:p>
          <a:p>
            <a:pPr>
              <a:spcAft>
                <a:spcPts val="1080"/>
              </a:spcAft>
              <a:defRPr sz="1600">
                <a:solidFill>
                  <a:srgbClr val="000000"/>
                </a:solidFill>
              </a:defRPr>
            </a:pPr>
            <a:r>
              <a:t>•  Deployment and testing</a:t>
            </a:r>
          </a:p>
          <a:p>
            <a:pPr>
              <a:spcAft>
                <a:spcPts val="1080"/>
              </a:spcAft>
              <a:defRPr sz="1600">
                <a:solidFill>
                  <a:srgbClr val="000000"/>
                </a:solidFill>
              </a:defRPr>
            </a:pPr>
            <a:r>
              <a:t>•  Maintenance and updates</a:t>
            </a:r>
          </a:p>
          <a:p>
            <a:pPr>
              <a:spcAft>
                <a:spcPts val="720"/>
              </a:spcAft>
              <a:defRPr sz="1600">
                <a:solidFill>
                  <a:srgbClr val="000000"/>
                </a:solidFill>
              </a:defRPr>
            </a:pPr>
            <a:r>
              <a:t>•  Training and support</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