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400">
                <a:solidFill>
                  <a:srgbClr val="FFFFFF"/>
                </a:solidFill>
              </a:defRPr>
            </a:pPr>
            <a:r>
              <a:t>Historical Significance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Sustainable Tourism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Eco-Friendly Practices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Community Engagement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Responsible Travel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Cultural Sensitivity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Environmental Conservation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754880" y="1371600"/>
            <a:ext cx="3931920" cy="4114800"/>
          </a:xfrm>
          <a:prstGeom prst="roundRect">
            <a:avLst/>
          </a:prstGeom>
          <a:noFill/>
          <a:ln w="12700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Tourist Safety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005840"/>
            <a:ext cx="7315200" cy="18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1371600"/>
            <a:ext cx="3657600" cy="41148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Challenges and Opportunities_yekGLpc3v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209800"/>
            <a:ext cx="3657600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4880" y="1371600"/>
            <a:ext cx="39319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Security Measures</a:t>
            </a:r>
          </a:p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Emergency Services</a:t>
            </a:r>
          </a:p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Health Precautions</a:t>
            </a:r>
          </a:p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Weather Advisories</a:t>
            </a:r>
          </a:p>
          <a:p>
            <a:pPr>
              <a:spcAft>
                <a:spcPts val="720"/>
              </a:spcAft>
              <a:defRPr sz="1600">
                <a:solidFill>
                  <a:srgbClr val="FFFFFF"/>
                </a:solidFill>
              </a:defRPr>
            </a:pPr>
            <a:r>
              <a:t>•  Travel Insurance</a:t>
            </a:r>
          </a:p>
        </p:txBody>
      </p:sp>
      <p:sp>
        <p:nvSpPr>
          <p:cNvPr id="8" name="Oval 7"/>
          <p:cNvSpPr/>
          <p:nvPr/>
        </p:nvSpPr>
        <p:spPr>
          <a:xfrm>
            <a:off x="8229600" y="91440"/>
            <a:ext cx="365760" cy="365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91440" y="5943600"/>
            <a:ext cx="274320" cy="2743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Tourism is a vital sector in Egypt's economy, offering a unique blend of history, culture, and natural beauty. To ensure the sustainability of this industry, it is essential to address the challenges and opportunities that lie ahead.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6495ED"/>
                </a:solidFill>
              </a:defRPr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Egypt, a country with a rich history, diverse culture, and breathtaking landscapes, has become a prime destination for tourists from around the world. With its ancient pyramids, temples, and monuments, Egypt offers a unique travel experience. This presentation will explore the various aspects of tourism in Egypt.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Historical Significance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Ancient Pyramids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Egyptian Temples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Pharaonic Monuments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Islamic Architecture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Cultural Heritage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Tourist Attractions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Pyramids of Giza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Egyptian Museum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Valley of the Kings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Nile River Cruises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Red Sea Resorts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Cultural Experiences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Traditional Cuisine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Arabic Music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Belly Dancing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Local Markets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Sufi Whirling Dervishes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754880" y="1371600"/>
            <a:ext cx="3931920" cy="4114800"/>
          </a:xfrm>
          <a:prstGeom prst="roundRect">
            <a:avLst/>
          </a:prstGeom>
          <a:noFill/>
          <a:ln w="12700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Tourist Infrastructure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005840"/>
            <a:ext cx="7315200" cy="18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1371600"/>
            <a:ext cx="3657600" cy="41148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Tourist Infrastructure_RSYBi_1fhf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208107"/>
            <a:ext cx="3657600" cy="24417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4880" y="1371600"/>
            <a:ext cx="39319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Airport Expansion</a:t>
            </a:r>
          </a:p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Hotel Chains</a:t>
            </a:r>
          </a:p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Transportation Systems</a:t>
            </a:r>
          </a:p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Guide Services</a:t>
            </a:r>
          </a:p>
          <a:p>
            <a:pPr>
              <a:spcAft>
                <a:spcPts val="720"/>
              </a:spcAft>
              <a:defRPr sz="1600">
                <a:solidFill>
                  <a:srgbClr val="FFFFFF"/>
                </a:solidFill>
              </a:defRPr>
            </a:pPr>
            <a:r>
              <a:t>•  Tour Operators</a:t>
            </a:r>
          </a:p>
        </p:txBody>
      </p:sp>
      <p:sp>
        <p:nvSpPr>
          <p:cNvPr id="8" name="Oval 7"/>
          <p:cNvSpPr/>
          <p:nvPr/>
        </p:nvSpPr>
        <p:spPr>
          <a:xfrm>
            <a:off x="8229600" y="91440"/>
            <a:ext cx="365760" cy="365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91440" y="5943600"/>
            <a:ext cx="274320" cy="2743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754880" y="1371600"/>
            <a:ext cx="3931920" cy="4114800"/>
          </a:xfrm>
          <a:prstGeom prst="roundRect">
            <a:avLst/>
          </a:prstGeom>
          <a:noFill/>
          <a:ln w="12700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Economic Impact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005840"/>
            <a:ext cx="7315200" cy="18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1371600"/>
            <a:ext cx="3657600" cy="41148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Economic Impact_emFUQHEYJm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399453"/>
            <a:ext cx="3657600" cy="20590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4880" y="1371600"/>
            <a:ext cx="39319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Job Creation</a:t>
            </a:r>
          </a:p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Foreign Exchange</a:t>
            </a:r>
          </a:p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Government Revenue</a:t>
            </a:r>
          </a:p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Infrastructure Development</a:t>
            </a:r>
          </a:p>
          <a:p>
            <a:pPr>
              <a:spcAft>
                <a:spcPts val="720"/>
              </a:spcAft>
              <a:defRPr sz="1600">
                <a:solidFill>
                  <a:srgbClr val="FFFFFF"/>
                </a:solidFill>
              </a:defRPr>
            </a:pPr>
            <a:r>
              <a:t>•  Local Economy Growth</a:t>
            </a:r>
          </a:p>
        </p:txBody>
      </p:sp>
      <p:sp>
        <p:nvSpPr>
          <p:cNvPr id="8" name="Oval 7"/>
          <p:cNvSpPr/>
          <p:nvPr/>
        </p:nvSpPr>
        <p:spPr>
          <a:xfrm>
            <a:off x="8229600" y="91440"/>
            <a:ext cx="365760" cy="365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91440" y="5943600"/>
            <a:ext cx="274320" cy="2743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Challenges and Opportunities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Security Concerns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Environmental Issues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Seasonal Fluctuations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Sustainable Tourism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Diversification of Offerings</a:t>
            </a:r>
          </a:p>
        </p:txBody>
      </p:sp>
      <p:pic>
        <p:nvPicPr>
          <p:cNvPr id="4" name="Picture 3" descr="Challenges and Opportunities_yekGLpc3v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754880" y="1371600"/>
            <a:ext cx="3931920" cy="4114800"/>
          </a:xfrm>
          <a:prstGeom prst="roundRect">
            <a:avLst/>
          </a:prstGeom>
          <a:noFill/>
          <a:ln w="12700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Marketing Strategies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005840"/>
            <a:ext cx="7315200" cy="18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1371600"/>
            <a:ext cx="3657600" cy="41148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Marketing Strategies_l1oS3UdX58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209800"/>
            <a:ext cx="3657600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4880" y="1371600"/>
            <a:ext cx="39319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Social Media Campaigns</a:t>
            </a:r>
          </a:p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Online Advertising</a:t>
            </a:r>
          </a:p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Travel Trade Shows</a:t>
            </a:r>
          </a:p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Destination Marketing</a:t>
            </a:r>
          </a:p>
          <a:p>
            <a:pPr>
              <a:spcAft>
                <a:spcPts val="720"/>
              </a:spcAft>
              <a:defRPr sz="1600">
                <a:solidFill>
                  <a:srgbClr val="FFFFFF"/>
                </a:solidFill>
              </a:defRPr>
            </a:pPr>
            <a:r>
              <a:t>•  Collaborations with Airlines</a:t>
            </a:r>
          </a:p>
        </p:txBody>
      </p:sp>
      <p:sp>
        <p:nvSpPr>
          <p:cNvPr id="8" name="Oval 7"/>
          <p:cNvSpPr/>
          <p:nvPr/>
        </p:nvSpPr>
        <p:spPr>
          <a:xfrm>
            <a:off x="8229600" y="91440"/>
            <a:ext cx="365760" cy="365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91440" y="5943600"/>
            <a:ext cx="274320" cy="2743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