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400">
                <a:solidFill>
                  <a:srgbClr val="000000"/>
                </a:solidFill>
              </a:defRPr>
            </a:pPr>
            <a:r>
              <a:t>Historical Significance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Created with AI Presentation Generator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Sustainable Tourism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Eco-Friendly Practices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Community-Based Tourism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Responsible Travel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Cultural Preservation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Environmental Conservation</a:t>
            </a:r>
          </a:p>
        </p:txBody>
      </p:sp>
      <p:pic>
        <p:nvPicPr>
          <p:cNvPr id="4" name="Picture 3" descr="Sustainable Tourism_yIeooPAKX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Marketing Strategies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Social Media Campaigns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Influencer Partnerships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Online Advertising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Travel Trade Shows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Promotional Events</a:t>
            </a:r>
          </a:p>
        </p:txBody>
      </p:sp>
      <p:pic>
        <p:nvPicPr>
          <p:cNvPr id="4" name="Picture 3" descr="Marketing Strategies_7OiEQvpx18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0000"/>
                </a:solidFill>
              </a:defRPr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2000">
                <a:solidFill>
                  <a:srgbClr val="000000"/>
                </a:solidFill>
              </a:defRPr>
            </a:pPr>
            <a:r>
              <a:t>Summary of key points and takeaways</a:t>
            </a:r>
          </a:p>
          <a:p>
            <a:pPr algn="ctr">
              <a:defRPr sz="2000">
                <a:solidFill>
                  <a:srgbClr val="000000"/>
                </a:solidFill>
              </a:defRPr>
            </a:pPr>
            <a:r>
              <a:t>Future outlook and recommendations</a:t>
            </a:r>
          </a:p>
          <a:p>
            <a:pPr algn="ctr">
              <a:defRPr sz="2000">
                <a:solidFill>
                  <a:srgbClr val="000000"/>
                </a:solidFill>
              </a:defRPr>
            </a:pPr>
            <a:r>
              <a:t>Q&amp;A and discussion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000000"/>
                </a:solidFill>
              </a:defRPr>
            </a:pPr>
            <a:r>
              <a:t>Thank You!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572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1C40F"/>
                </a:solidFill>
              </a:defRPr>
            </a:pPr>
            <a:r>
              <a:t>Questions &amp;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Egypt has a rich history and culture, attracting millions of tourists each year. The country's ancient monuments and museums are a major draw. From the Pyramids of Giza to the temples of Luxor, Egypt's heritage is a major tourist attraction.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Historical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Ancient Civilizations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Pharaonic Era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Roman Rule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Islamic Period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British Colonization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Popular Tourist Destinations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Pyramids of Giza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Great Sphinx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Valley of the Kings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Egyptian Museum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Temple of Karnak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Cultural Experiences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Nile River Cruises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Desert Safaris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Arabic Cuisine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Traditional Markets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Sufi Dancing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Adventure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Scuba Diving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Snorkeling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Hot Air Balloon Rides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Camel Rides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Rock Climbing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Economic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Job Creation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Foreign Exchange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Infrastructure Development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Small Business Growth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Local Community Benefits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Challenges and Concerns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Over-Tourism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Environmental Degradation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Cultural Sensitivity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Security Risks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Infrastructure Capacity</a:t>
            </a:r>
          </a:p>
        </p:txBody>
      </p:sp>
      <p:pic>
        <p:nvPicPr>
          <p:cNvPr id="4" name="Picture 3" descr="Challenges and Concerns_bJhT_8nbUA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754880" y="1371600"/>
            <a:ext cx="3931920" cy="4114800"/>
          </a:xfrm>
          <a:prstGeom prst="roundRect">
            <a:avLst/>
          </a:prstGeom>
          <a:noFill/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</a:defRPr>
            </a:pPr>
            <a:r>
              <a:t>Tourism Infrastructure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005840"/>
            <a:ext cx="7315200" cy="182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731520" y="1371600"/>
            <a:ext cx="3657600" cy="41148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Tourism Infrastructure__pPHgeHz1u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209800"/>
            <a:ext cx="3657600" cy="2438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37760" y="1828800"/>
            <a:ext cx="3566160" cy="3749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80"/>
              </a:spcAft>
              <a:defRPr sz="1600">
                <a:solidFill>
                  <a:srgbClr val="000000"/>
                </a:solidFill>
              </a:defRPr>
            </a:pPr>
            <a:r>
              <a:t>•  Hotels and Resorts</a:t>
            </a:r>
          </a:p>
          <a:p>
            <a:pPr>
              <a:spcAft>
                <a:spcPts val="1080"/>
              </a:spcAft>
              <a:defRPr sz="1600">
                <a:solidFill>
                  <a:srgbClr val="000000"/>
                </a:solidFill>
              </a:defRPr>
            </a:pPr>
            <a:r>
              <a:t>•  Transportation Systems</a:t>
            </a:r>
          </a:p>
          <a:p>
            <a:pPr>
              <a:spcAft>
                <a:spcPts val="1080"/>
              </a:spcAft>
              <a:defRPr sz="1600">
                <a:solidFill>
                  <a:srgbClr val="000000"/>
                </a:solidFill>
              </a:defRPr>
            </a:pPr>
            <a:r>
              <a:t>•  Tourist Information Centers</a:t>
            </a:r>
          </a:p>
          <a:p>
            <a:pPr>
              <a:spcAft>
                <a:spcPts val="1080"/>
              </a:spcAft>
              <a:defRPr sz="1600">
                <a:solidFill>
                  <a:srgbClr val="000000"/>
                </a:solidFill>
              </a:defRPr>
            </a:pPr>
            <a:r>
              <a:t>•  Language Services</a:t>
            </a:r>
          </a:p>
          <a:p>
            <a:pPr>
              <a:spcAft>
                <a:spcPts val="720"/>
              </a:spcAft>
              <a:defRPr sz="1600">
                <a:solidFill>
                  <a:srgbClr val="000000"/>
                </a:solidFill>
              </a:defRPr>
            </a:pPr>
            <a:r>
              <a:t>•  Cultural Orientation</a:t>
            </a:r>
          </a:p>
        </p:txBody>
      </p:sp>
      <p:sp>
        <p:nvSpPr>
          <p:cNvPr id="8" name="Oval 7"/>
          <p:cNvSpPr/>
          <p:nvPr/>
        </p:nvSpPr>
        <p:spPr>
          <a:xfrm>
            <a:off x="8229600" y="91440"/>
            <a:ext cx="365760" cy="36576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91440" y="5943600"/>
            <a:ext cx="274320" cy="27432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