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B0B6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0B0B6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0B0B6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0B0B6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B0B6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0B0B6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0B0B6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0B0B6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0B0B6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0B0B6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0B0B6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b="1" sz="4400">
                <a:solidFill>
                  <a:srgbClr val="FFFFFF"/>
                </a:solidFill>
              </a:defRPr>
            </a:pPr>
            <a:r>
              <a:t>History of Space Exploration</a:t>
            </a:r>
          </a:p>
        </p:txBody>
      </p:sp>
      <p:sp>
        <p:nvSpPr>
          <p:cNvPr id="3" name="Subtitle 2"/>
          <p:cNvSpPr>
            <a:spLocks noGrp="1"/>
          </p:cNvSpPr>
          <p:nvPr>
            <p:ph type="subTitle" idx="1"/>
          </p:nvPr>
        </p:nvSpPr>
        <p:spPr/>
        <p:txBody>
          <a:bodyPr/>
          <a:lstStyle/>
          <a:p>
            <a:pPr>
              <a:defRPr sz="1800">
                <a:solidFill>
                  <a:srgbClr val="FFFFFF"/>
                </a:solidFill>
              </a:defRPr>
            </a:pPr>
            <a:r>
              <a:t>Created with AI Presentation Generator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0B0B61"/>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solidFill>
                  <a:srgbClr val="FFFFFF"/>
                </a:solidFill>
              </a:defRPr>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solidFill>
                  <a:srgbClr val="FFFFFF"/>
                </a:solidFill>
              </a:defRPr>
            </a:pPr>
            <a:r>
              <a:t>Recap of key points</a:t>
            </a:r>
          </a:p>
          <a:p>
            <a:pPr algn="ctr">
              <a:defRPr sz="2000">
                <a:solidFill>
                  <a:srgbClr val="FFFFFF"/>
                </a:solidFill>
              </a:defRPr>
            </a:pPr>
            <a:r>
              <a:t>Future prospects for space exploration</a:t>
            </a:r>
          </a:p>
          <a:p>
            <a:pPr algn="ctr">
              <a:defRPr sz="2000">
                <a:solidFill>
                  <a:srgbClr val="FFFFFF"/>
                </a:solidFill>
              </a:defRPr>
            </a:pPr>
            <a:r>
              <a:t>Continued investment in space research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0B0B6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2286000"/>
            <a:ext cx="7315200" cy="1828800"/>
          </a:xfrm>
          <a:prstGeom prst="rect">
            <a:avLst/>
          </a:prstGeom>
          <a:noFill/>
        </p:spPr>
        <p:txBody>
          <a:bodyPr wrap="none">
            <a:spAutoFit/>
          </a:bodyPr>
          <a:lstStyle/>
          <a:p>
            <a:pPr algn="ctr">
              <a:defRPr sz="4800" b="1">
                <a:solidFill>
                  <a:srgbClr val="FFFFFF"/>
                </a:solidFill>
              </a:defRPr>
            </a:pPr>
            <a:r>
              <a:t>Thank You!</a:t>
            </a:r>
          </a:p>
        </p:txBody>
      </p:sp>
      <p:sp>
        <p:nvSpPr>
          <p:cNvPr id="4" name="TextBox 3"/>
          <p:cNvSpPr txBox="1"/>
          <p:nvPr/>
        </p:nvSpPr>
        <p:spPr>
          <a:xfrm>
            <a:off x="914400" y="4572000"/>
            <a:ext cx="7315200" cy="914400"/>
          </a:xfrm>
          <a:prstGeom prst="rect">
            <a:avLst/>
          </a:prstGeom>
          <a:noFill/>
        </p:spPr>
        <p:txBody>
          <a:bodyPr wrap="none">
            <a:spAutoFit/>
          </a:bodyPr>
          <a:lstStyle/>
          <a:p>
            <a:pPr algn="ctr">
              <a:defRPr sz="2400">
                <a:solidFill>
                  <a:srgbClr val="FFD700"/>
                </a:solidFill>
              </a:defRPr>
            </a:pPr>
            <a:r>
              <a:t>Questions &amp; Discussion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B0B61"/>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t>Introduction</a:t>
            </a:r>
          </a:p>
        </p:txBody>
      </p:sp>
      <p:sp>
        <p:nvSpPr>
          <p:cNvPr id="3" name="Content Placeholder 2"/>
          <p:cNvSpPr>
            <a:spLocks noGrp="1"/>
          </p:cNvSpPr>
          <p:nvPr>
            <p:ph idx="1"/>
          </p:nvPr>
        </p:nvSpPr>
        <p:spPr/>
        <p:txBody>
          <a:bodyPr wrap="square">
            <a:normAutofit/>
          </a:bodyPr>
          <a:lstStyle/>
          <a:p>
            <a:pPr>
              <a:defRPr>
                <a:solidFill>
                  <a:srgbClr val="FFFFFF"/>
                </a:solidFill>
              </a:defRPr>
            </a:pPr>
            <a:r>
              <a:t>Space exploration is a vast and ongoing journey that has captured the imagination of humans for centuries. From the early days of rocketry to the current era of private spaceflight, space exploration has transformed our understanding of the universe and its many mysteries. As we continue to venture further into space, new discoveries and opportunities await us.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B0B61"/>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History of Space Exploration</a:t>
            </a:r>
          </a:p>
        </p:txBody>
      </p:sp>
      <p:pic>
        <p:nvPicPr>
          <p:cNvPr id="3" name="Picture 2" descr="History of Space Exploration_B7Q0Rv9jTkU.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solidFill>
                  <a:srgbClr val="FFFFFF"/>
                </a:solidFill>
              </a:defRPr>
            </a:pPr>
            <a:r>
              <a:t>Sputnik 1</a:t>
            </a:r>
          </a:p>
          <a:p>
            <a:pPr>
              <a:defRPr sz="1400">
                <a:solidFill>
                  <a:srgbClr val="FFFFFF"/>
                </a:solidFill>
              </a:defRPr>
            </a:pPr>
            <a:r>
              <a:t>Mercury Program</a:t>
            </a:r>
          </a:p>
          <a:p>
            <a:pPr>
              <a:defRPr sz="1400">
                <a:solidFill>
                  <a:srgbClr val="FFFFFF"/>
                </a:solidFill>
              </a:defRPr>
            </a:pPr>
            <a:r>
              <a:t>Apollo 11</a:t>
            </a:r>
          </a:p>
          <a:p>
            <a:pPr>
              <a:defRPr sz="1400">
                <a:solidFill>
                  <a:srgbClr val="FFFFFF"/>
                </a:solidFill>
              </a:defRPr>
            </a:pPr>
            <a:r>
              <a:t>Voyager Missions</a:t>
            </a:r>
          </a:p>
          <a:p>
            <a:pPr>
              <a:defRPr sz="1400">
                <a:solidFill>
                  <a:srgbClr val="FFFFFF"/>
                </a:solidFill>
              </a:defRPr>
            </a:pPr>
            <a:r>
              <a:t>Mars Exploration</a:t>
            </a:r>
          </a:p>
          <a:p>
            <a:pPr>
              <a:defRPr sz="1400">
                <a:solidFill>
                  <a:srgbClr val="FFFFFF"/>
                </a:solidFill>
              </a:defRPr>
            </a:pPr>
            <a:r>
              <a:t>International Space Station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B0B61"/>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Key Players</a:t>
            </a:r>
          </a:p>
        </p:txBody>
      </p:sp>
      <p:pic>
        <p:nvPicPr>
          <p:cNvPr id="3" name="Picture 2" descr="History of Space Exploration_B7Q0Rv9jTkU.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solidFill>
                  <a:srgbClr val="FFFFFF"/>
                </a:solidFill>
              </a:defRPr>
            </a:pPr>
            <a:r>
              <a:t>NASA</a:t>
            </a:r>
          </a:p>
          <a:p>
            <a:pPr>
              <a:defRPr sz="1400">
                <a:solidFill>
                  <a:srgbClr val="FFFFFF"/>
                </a:solidFill>
              </a:defRPr>
            </a:pPr>
            <a:r>
              <a:t>SpaceX</a:t>
            </a:r>
          </a:p>
          <a:p>
            <a:pPr>
              <a:defRPr sz="1400">
                <a:solidFill>
                  <a:srgbClr val="FFFFFF"/>
                </a:solidFill>
              </a:defRPr>
            </a:pPr>
            <a:r>
              <a:t>Roscosmos</a:t>
            </a:r>
          </a:p>
          <a:p>
            <a:pPr>
              <a:defRPr sz="1400">
                <a:solidFill>
                  <a:srgbClr val="FFFFFF"/>
                </a:solidFill>
              </a:defRPr>
            </a:pPr>
            <a:r>
              <a:t>European Space Agency</a:t>
            </a:r>
          </a:p>
          <a:p>
            <a:pPr>
              <a:defRPr sz="1400">
                <a:solidFill>
                  <a:srgbClr val="FFFFFF"/>
                </a:solidFill>
              </a:defRPr>
            </a:pPr>
            <a:r>
              <a:t>China National Space Administration</a:t>
            </a:r>
          </a:p>
          <a:p>
            <a:pPr>
              <a:defRPr sz="1400">
                <a:solidFill>
                  <a:srgbClr val="FFFFFF"/>
                </a:solidFill>
              </a:defRPr>
            </a:pPr>
            <a:r>
              <a:t>Blue Origin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B0B61"/>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Technologies Used</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solidFill>
                  <a:srgbClr val="FFFFFF"/>
                </a:solidFill>
              </a:defRPr>
            </a:pPr>
            <a:r>
              <a:t>Rocket Propulsion</a:t>
            </a:r>
          </a:p>
          <a:p>
            <a:pPr>
              <a:defRPr sz="1400">
                <a:solidFill>
                  <a:srgbClr val="FFFFFF"/>
                </a:solidFill>
              </a:defRPr>
            </a:pPr>
            <a:r>
              <a:t>Space Suits</a:t>
            </a:r>
          </a:p>
          <a:p>
            <a:pPr>
              <a:defRPr sz="1400">
                <a:solidFill>
                  <a:srgbClr val="FFFFFF"/>
                </a:solidFill>
              </a:defRPr>
            </a:pPr>
            <a:r>
              <a:t>Communication Systems</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solidFill>
                  <a:srgbClr val="FFFFFF"/>
                </a:solidFill>
              </a:defRPr>
            </a:pPr>
            <a:r>
              <a:t>Life Support Systems</a:t>
            </a:r>
          </a:p>
          <a:p>
            <a:pPr>
              <a:defRPr sz="1400">
                <a:solidFill>
                  <a:srgbClr val="FFFFFF"/>
                </a:solidFill>
              </a:defRPr>
            </a:pPr>
            <a:r>
              <a:t>Navigation Systems</a:t>
            </a:r>
          </a:p>
          <a:p>
            <a:pPr>
              <a:defRPr sz="1400">
                <a:solidFill>
                  <a:srgbClr val="FFFFFF"/>
                </a:solidFill>
              </a:defRPr>
            </a:pPr>
            <a:r>
              <a:t>Orbital Mechanics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B0B61"/>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Challenges Faced</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solidFill>
                  <a:srgbClr val="FFFFFF"/>
                </a:solidFill>
              </a:defRPr>
            </a:pPr>
            <a:r>
              <a:t>Radiation Exposure</a:t>
            </a:r>
          </a:p>
          <a:p>
            <a:pPr>
              <a:defRPr sz="1400">
                <a:solidFill>
                  <a:srgbClr val="FFFFFF"/>
                </a:solidFill>
              </a:defRPr>
            </a:pPr>
            <a:r>
              <a:t>Space Debris</a:t>
            </a:r>
          </a:p>
          <a:p>
            <a:pPr>
              <a:defRPr sz="1400">
                <a:solidFill>
                  <a:srgbClr val="FFFFFF"/>
                </a:solidFill>
              </a:defRPr>
            </a:pPr>
            <a:r>
              <a:t>Gravity Mitigation</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solidFill>
                  <a:srgbClr val="FFFFFF"/>
                </a:solidFill>
              </a:defRPr>
            </a:pPr>
            <a:r>
              <a:t>Psychological Effects</a:t>
            </a:r>
          </a:p>
          <a:p>
            <a:pPr>
              <a:defRPr sz="1400">
                <a:solidFill>
                  <a:srgbClr val="FFFFFF"/>
                </a:solidFill>
              </a:defRPr>
            </a:pPr>
            <a:r>
              <a:t>Distance and Communication</a:t>
            </a:r>
          </a:p>
          <a:p>
            <a:pPr>
              <a:defRPr sz="1400">
                <a:solidFill>
                  <a:srgbClr val="FFFFFF"/>
                </a:solidFill>
              </a:defRPr>
            </a:pPr>
            <a:r>
              <a:t>Limited Resources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0B0B61"/>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Future Missions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solidFill>
                  <a:srgbClr val="FFFFFF"/>
                </a:solidFill>
              </a:defRPr>
            </a:pPr>
            <a:r>
              <a:t>Mars 2020</a:t>
            </a:r>
          </a:p>
          <a:p>
            <a:pPr>
              <a:defRPr sz="1400">
                <a:solidFill>
                  <a:srgbClr val="FFFFFF"/>
                </a:solidFill>
              </a:defRPr>
            </a:pPr>
            <a:r>
              <a:t>Artemis Program</a:t>
            </a:r>
          </a:p>
          <a:p>
            <a:pPr>
              <a:defRPr sz="1400">
                <a:solidFill>
                  <a:srgbClr val="FFFFFF"/>
                </a:solidFill>
              </a:defRPr>
            </a:pPr>
            <a:r>
              <a:t>Europa Clipper</a:t>
            </a:r>
          </a:p>
          <a:p>
            <a:pPr>
              <a:defRPr sz="1400">
                <a:solidFill>
                  <a:srgbClr val="FFFFFF"/>
                </a:solidFill>
              </a:defRPr>
            </a:pPr>
            <a:r>
              <a:t>NASA's Orion Spacecraft</a:t>
            </a:r>
          </a:p>
          <a:p>
            <a:pPr>
              <a:defRPr sz="1400">
                <a:solidFill>
                  <a:srgbClr val="FFFFFF"/>
                </a:solidFill>
              </a:defRPr>
            </a:pPr>
            <a:r>
              <a:t>SpaceX's Starship</a:t>
            </a:r>
          </a:p>
          <a:p>
            <a:pPr>
              <a:defRPr sz="1400">
                <a:solidFill>
                  <a:srgbClr val="FFFFFF"/>
                </a:solidFill>
              </a:defRPr>
            </a:pPr>
            <a:r>
              <a:t>Private Space Stations</a:t>
            </a:r>
          </a:p>
        </p:txBody>
      </p:sp>
      <p:pic>
        <p:nvPicPr>
          <p:cNvPr id="4" name="Picture 3" descr="Future Missions_xU5Mqq0Chck.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0B0B61"/>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Benefits of Space Exploration</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solidFill>
                  <a:srgbClr val="FFFFFF"/>
                </a:solidFill>
              </a:defRPr>
            </a:pPr>
            <a:r>
              <a:t>Scientific Discovery</a:t>
            </a:r>
          </a:p>
          <a:p>
            <a:pPr>
              <a:defRPr sz="1400">
                <a:solidFill>
                  <a:srgbClr val="FFFFFF"/>
                </a:solidFill>
              </a:defRPr>
            </a:pPr>
            <a:r>
              <a:t>Technological Advancements</a:t>
            </a:r>
          </a:p>
          <a:p>
            <a:pPr>
              <a:defRPr sz="1400">
                <a:solidFill>
                  <a:srgbClr val="FFFFFF"/>
                </a:solidFill>
              </a:defRPr>
            </a:pPr>
            <a:r>
              <a:t>Resource Utilization</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solidFill>
                  <a:srgbClr val="FFFFFF"/>
                </a:solidFill>
              </a:defRPr>
            </a:pPr>
            <a:r>
              <a:t>Potential for Human Settlement</a:t>
            </a:r>
          </a:p>
          <a:p>
            <a:pPr>
              <a:defRPr sz="1400">
                <a:solidFill>
                  <a:srgbClr val="FFFFFF"/>
                </a:solidFill>
              </a:defRPr>
            </a:pPr>
            <a:r>
              <a:t>Understanding of the Universe</a:t>
            </a:r>
          </a:p>
          <a:p>
            <a:pPr>
              <a:defRPr sz="1400">
                <a:solidFill>
                  <a:srgbClr val="FFFFFF"/>
                </a:solidFill>
              </a:defRPr>
            </a:pPr>
            <a:r>
              <a:t>Inspiration for Future Generations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0B0B61"/>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Impacts on Society</a:t>
            </a:r>
          </a:p>
        </p:txBody>
      </p:sp>
      <p:pic>
        <p:nvPicPr>
          <p:cNvPr id="3" name="Picture 2" descr="Impacts on Society_CHVTt0aGbx0.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solidFill>
                  <a:srgbClr val="FFFFFF"/>
                </a:solidFill>
              </a:defRPr>
            </a:pPr>
            <a:r>
              <a:t>Global Cooperation</a:t>
            </a:r>
          </a:p>
          <a:p>
            <a:pPr>
              <a:defRPr sz="1400">
                <a:solidFill>
                  <a:srgbClr val="FFFFFF"/>
                </a:solidFill>
              </a:defRPr>
            </a:pPr>
            <a:r>
              <a:t>Economic Growth</a:t>
            </a:r>
          </a:p>
          <a:p>
            <a:pPr>
              <a:defRPr sz="1400">
                <a:solidFill>
                  <a:srgbClr val="FFFFFF"/>
                </a:solidFill>
              </a:defRPr>
            </a:pPr>
            <a:r>
              <a:t>Improved Communication</a:t>
            </a:r>
          </a:p>
          <a:p>
            <a:pPr>
              <a:defRPr sz="1400">
                <a:solidFill>
                  <a:srgbClr val="FFFFFF"/>
                </a:solidFill>
              </a:defRPr>
            </a:pPr>
            <a:r>
              <a:t>Advances in Medicine</a:t>
            </a:r>
          </a:p>
          <a:p>
            <a:pPr>
              <a:defRPr sz="1400">
                <a:solidFill>
                  <a:srgbClr val="FFFFFF"/>
                </a:solidFill>
              </a:defRPr>
            </a:pPr>
            <a:r>
              <a:t>Environmental Awareness</a:t>
            </a:r>
          </a:p>
          <a:p>
            <a:pPr>
              <a:defRPr sz="1400">
                <a:solidFill>
                  <a:srgbClr val="FFFFFF"/>
                </a:solidFill>
              </a:defRPr>
            </a:pPr>
            <a:r>
              <a:t>Inspiration for Education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