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4567B7"/>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4567B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4567B7"/>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4567B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4567B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4567B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4567B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4567B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4567B7"/>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4567B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4567B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b="1" sz="4400">
                <a:solidFill>
                  <a:srgbClr val="FFFFFF"/>
                </a:solidFill>
              </a:defRPr>
            </a:pPr>
            <a:r>
              <a:t>Marine Ecosystems</a:t>
            </a:r>
          </a:p>
        </p:txBody>
      </p:sp>
      <p:sp>
        <p:nvSpPr>
          <p:cNvPr id="3" name="Subtitle 2"/>
          <p:cNvSpPr>
            <a:spLocks noGrp="1"/>
          </p:cNvSpPr>
          <p:nvPr>
            <p:ph type="subTitle" idx="1"/>
          </p:nvPr>
        </p:nvSpPr>
        <p:spPr/>
        <p:txBody>
          <a:bodyPr/>
          <a:lstStyle/>
          <a:p>
            <a:pPr>
              <a:defRPr sz="1800">
                <a:solidFill>
                  <a:srgbClr val="FFFFFF"/>
                </a:solidFill>
              </a:defRPr>
            </a:pPr>
            <a:r>
              <a:t>Created with AI Presentation Generator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4567B7"/>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solidFill>
                  <a:srgbClr val="FFFFFF"/>
                </a:solidFill>
              </a:defRPr>
            </a:pPr>
            <a:r>
              <a:t>Challenges and Threats</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solidFill>
                  <a:srgbClr val="FFFFFF"/>
                </a:solidFill>
              </a:defRPr>
            </a:pPr>
            <a:r>
              <a:t>Habitat Destruction</a:t>
            </a:r>
          </a:p>
          <a:p>
            <a:pPr>
              <a:defRPr sz="1400">
                <a:solidFill>
                  <a:srgbClr val="FFFFFF"/>
                </a:solidFill>
              </a:defRPr>
            </a:pPr>
            <a:r>
              <a:t>Overexploitation</a:t>
            </a:r>
          </a:p>
          <a:p>
            <a:pPr>
              <a:defRPr sz="1400">
                <a:solidFill>
                  <a:srgbClr val="FFFFFF"/>
                </a:solidFill>
              </a:defRPr>
            </a:pPr>
            <a:r>
              <a:t>Climate Change</a:t>
            </a:r>
          </a:p>
        </p:txBody>
      </p:sp>
      <p:sp>
        <p:nvSpPr>
          <p:cNvPr id="4" name="TextBox 3"/>
          <p:cNvSpPr txBox="1"/>
          <p:nvPr/>
        </p:nvSpPr>
        <p:spPr>
          <a:xfrm>
            <a:off x="5029200" y="1371600"/>
            <a:ext cx="4114800" cy="5029200"/>
          </a:xfrm>
          <a:prstGeom prst="rect">
            <a:avLst/>
          </a:prstGeom>
          <a:noFill/>
        </p:spPr>
        <p:txBody>
          <a:bodyPr wrap="square">
            <a:spAutoFit/>
          </a:bodyPr>
          <a:lstStyle/>
          <a:p>
            <a:pPr>
              <a:defRPr sz="1400">
                <a:solidFill>
                  <a:srgbClr val="FFFFFF"/>
                </a:solidFill>
              </a:defRPr>
            </a:pPr>
            <a:r>
              <a:t>Pollution</a:t>
            </a:r>
          </a:p>
          <a:p>
            <a:pPr>
              <a:defRPr sz="1400">
                <a:solidFill>
                  <a:srgbClr val="FFFFFF"/>
                </a:solidFill>
              </a:defRPr>
            </a:pPr>
            <a:r>
              <a:t>Invasive Species</a:t>
            </a:r>
          </a:p>
          <a:p>
            <a:pPr>
              <a:defRPr sz="1400">
                <a:solidFill>
                  <a:srgbClr val="FFFFFF"/>
                </a:solidFill>
              </a:defRPr>
            </a:pPr>
            <a:r>
              <a:t>Disease Outbreaks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4567B7"/>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solidFill>
                  <a:srgbClr val="FFFFFF"/>
                </a:solidFill>
              </a:defRPr>
            </a:pPr>
            <a:r>
              <a:t>Future Directions</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solidFill>
                  <a:srgbClr val="FFFFFF"/>
                </a:solidFill>
              </a:defRPr>
            </a:pPr>
            <a:r>
              <a:t>Sustainable Development</a:t>
            </a:r>
          </a:p>
          <a:p>
            <a:pPr>
              <a:defRPr sz="1400">
                <a:solidFill>
                  <a:srgbClr val="FFFFFF"/>
                </a:solidFill>
              </a:defRPr>
            </a:pPr>
            <a:r>
              <a:t>Innovative Technologies</a:t>
            </a:r>
          </a:p>
          <a:p>
            <a:pPr>
              <a:defRPr sz="1400">
                <a:solidFill>
                  <a:srgbClr val="FFFFFF"/>
                </a:solidFill>
              </a:defRPr>
            </a:pPr>
            <a:r>
              <a:t>International Cooperation</a:t>
            </a:r>
          </a:p>
        </p:txBody>
      </p:sp>
      <p:sp>
        <p:nvSpPr>
          <p:cNvPr id="4" name="TextBox 3"/>
          <p:cNvSpPr txBox="1"/>
          <p:nvPr/>
        </p:nvSpPr>
        <p:spPr>
          <a:xfrm>
            <a:off x="5029200" y="1371600"/>
            <a:ext cx="4114800" cy="5029200"/>
          </a:xfrm>
          <a:prstGeom prst="rect">
            <a:avLst/>
          </a:prstGeom>
          <a:noFill/>
        </p:spPr>
        <p:txBody>
          <a:bodyPr wrap="square">
            <a:spAutoFit/>
          </a:bodyPr>
          <a:lstStyle/>
          <a:p>
            <a:pPr>
              <a:defRPr sz="1400">
                <a:solidFill>
                  <a:srgbClr val="FFFFFF"/>
                </a:solidFill>
              </a:defRPr>
            </a:pPr>
            <a:r>
              <a:t>Education and Awareness</a:t>
            </a:r>
          </a:p>
          <a:p>
            <a:pPr>
              <a:defRPr sz="1400">
                <a:solidFill>
                  <a:srgbClr val="FFFFFF"/>
                </a:solidFill>
              </a:defRPr>
            </a:pPr>
            <a:r>
              <a:t>Research and Development</a:t>
            </a:r>
          </a:p>
          <a:p>
            <a:pPr>
              <a:defRPr sz="1400">
                <a:solidFill>
                  <a:srgbClr val="FFFFFF"/>
                </a:solidFill>
              </a:defRPr>
            </a:pPr>
            <a:r>
              <a:t>Policy and Regulation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4567B7"/>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lgn="ctr">
              <a:defRPr sz="3200" b="1">
                <a:solidFill>
                  <a:srgbClr val="FFFFFF"/>
                </a:solidFill>
              </a:defRPr>
            </a:pPr>
            <a:r>
              <a:t>Conclusion</a:t>
            </a:r>
          </a:p>
        </p:txBody>
      </p:sp>
      <p:sp>
        <p:nvSpPr>
          <p:cNvPr id="3" name="TextBox 2"/>
          <p:cNvSpPr txBox="1"/>
          <p:nvPr/>
        </p:nvSpPr>
        <p:spPr>
          <a:xfrm>
            <a:off x="914400" y="1828800"/>
            <a:ext cx="7315200" cy="3657600"/>
          </a:xfrm>
          <a:prstGeom prst="rect">
            <a:avLst/>
          </a:prstGeom>
          <a:noFill/>
        </p:spPr>
        <p:txBody>
          <a:bodyPr wrap="square" anchor="ctr">
            <a:spAutoFit/>
          </a:bodyPr>
          <a:lstStyle/>
          <a:p>
            <a:pPr algn="ctr">
              <a:defRPr sz="2000">
                <a:solidFill>
                  <a:srgbClr val="FFFFFF"/>
                </a:solidFill>
              </a:defRPr>
            </a:pPr>
            <a:r>
              <a:t>The ocean is a complex and vital component of our planet, supporting a wide range of marine life and ecosystems. Understanding the importance of ocean life is crucial for addressing the many challenges and threats it faces, and for ensuring the long-term health and sustainability of our ocean ecosystems.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4567B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914400" y="2286000"/>
            <a:ext cx="7315200" cy="1828800"/>
          </a:xfrm>
          <a:prstGeom prst="rect">
            <a:avLst/>
          </a:prstGeom>
          <a:noFill/>
        </p:spPr>
        <p:txBody>
          <a:bodyPr wrap="none">
            <a:spAutoFit/>
          </a:bodyPr>
          <a:lstStyle/>
          <a:p>
            <a:pPr algn="ctr">
              <a:defRPr sz="4800" b="1">
                <a:solidFill>
                  <a:srgbClr val="FFFFFF"/>
                </a:solidFill>
              </a:defRPr>
            </a:pPr>
            <a:r>
              <a:t>Thank You!</a:t>
            </a:r>
          </a:p>
        </p:txBody>
      </p:sp>
      <p:sp>
        <p:nvSpPr>
          <p:cNvPr id="4" name="TextBox 3"/>
          <p:cNvSpPr txBox="1"/>
          <p:nvPr/>
        </p:nvSpPr>
        <p:spPr>
          <a:xfrm>
            <a:off x="914400" y="4572000"/>
            <a:ext cx="7315200" cy="914400"/>
          </a:xfrm>
          <a:prstGeom prst="rect">
            <a:avLst/>
          </a:prstGeom>
          <a:noFill/>
        </p:spPr>
        <p:txBody>
          <a:bodyPr wrap="none">
            <a:spAutoFit/>
          </a:bodyPr>
          <a:lstStyle/>
          <a:p>
            <a:pPr algn="ctr">
              <a:defRPr sz="2400">
                <a:solidFill>
                  <a:srgbClr val="34A85A"/>
                </a:solidFill>
              </a:defRPr>
            </a:pPr>
            <a:r>
              <a:t>Questions &amp; Discussion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4567B7"/>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FFFFFF"/>
                </a:solidFill>
              </a:defRPr>
            </a:pPr>
            <a:r>
              <a:t>Introduction</a:t>
            </a:r>
          </a:p>
        </p:txBody>
      </p:sp>
      <p:sp>
        <p:nvSpPr>
          <p:cNvPr id="3" name="Content Placeholder 2"/>
          <p:cNvSpPr>
            <a:spLocks noGrp="1"/>
          </p:cNvSpPr>
          <p:nvPr>
            <p:ph idx="1"/>
          </p:nvPr>
        </p:nvSpPr>
        <p:spPr/>
        <p:txBody>
          <a:bodyPr wrap="square">
            <a:normAutofit/>
          </a:bodyPr>
          <a:lstStyle/>
          <a:p>
            <a:pPr>
              <a:defRPr>
                <a:solidFill>
                  <a:srgbClr val="FFFFFF"/>
                </a:solidFill>
              </a:defRPr>
            </a:pPr>
            <a:r>
              <a:t>The ocean is home to a vast array of diverse and complex ecosystems that support a wide range of marine life. From the shallowest tide pools to the deepest ocean trenches, the ocean's ecosystems are influenced by factors such as temperature, salinity, and ocean currents. This presentation will explore the fascinating world of ocean life.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4567B7"/>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solidFill>
                  <a:srgbClr val="FFFFFF"/>
                </a:solidFill>
              </a:defRPr>
            </a:pPr>
            <a:r>
              <a:t>Marine Ecosystems</a:t>
            </a:r>
          </a:p>
        </p:txBody>
      </p:sp>
      <p:pic>
        <p:nvPicPr>
          <p:cNvPr id="3" name="Picture 2" descr="Marine Ecosystems_B645igbiKCw.jpg"/>
          <p:cNvPicPr>
            <a:picLocks noChangeAspect="1"/>
          </p:cNvPicPr>
          <p:nvPr/>
        </p:nvPicPr>
        <p:blipFill>
          <a:blip r:embed="rId2"/>
          <a:stretch>
            <a:fillRect/>
          </a:stretch>
        </p:blipFill>
        <p:spPr>
          <a:xfrm>
            <a:off x="457200" y="1371600"/>
            <a:ext cx="4114800" cy="5029200"/>
          </a:xfrm>
          <a:prstGeom prst="rect">
            <a:avLst/>
          </a:prstGeom>
        </p:spPr>
      </p:pic>
      <p:sp>
        <p:nvSpPr>
          <p:cNvPr id="4" name="TextBox 3"/>
          <p:cNvSpPr txBox="1"/>
          <p:nvPr/>
        </p:nvSpPr>
        <p:spPr>
          <a:xfrm>
            <a:off x="5029200" y="1371600"/>
            <a:ext cx="4114800" cy="5029200"/>
          </a:xfrm>
          <a:prstGeom prst="rect">
            <a:avLst/>
          </a:prstGeom>
          <a:noFill/>
        </p:spPr>
        <p:txBody>
          <a:bodyPr wrap="square">
            <a:spAutoFit/>
          </a:bodyPr>
          <a:lstStyle/>
          <a:p>
            <a:pPr>
              <a:defRPr sz="1400">
                <a:solidFill>
                  <a:srgbClr val="FFFFFF"/>
                </a:solidFill>
              </a:defRPr>
            </a:pPr>
            <a:r>
              <a:t>Coral Reefs</a:t>
            </a:r>
          </a:p>
          <a:p>
            <a:pPr>
              <a:defRPr sz="1400">
                <a:solidFill>
                  <a:srgbClr val="FFFFFF"/>
                </a:solidFill>
              </a:defRPr>
            </a:pPr>
            <a:r>
              <a:t>Kelp Forests</a:t>
            </a:r>
          </a:p>
          <a:p>
            <a:pPr>
              <a:defRPr sz="1400">
                <a:solidFill>
                  <a:srgbClr val="FFFFFF"/>
                </a:solidFill>
              </a:defRPr>
            </a:pPr>
            <a:r>
              <a:t>Estuaries</a:t>
            </a:r>
          </a:p>
          <a:p>
            <a:pPr>
              <a:defRPr sz="1400">
                <a:solidFill>
                  <a:srgbClr val="FFFFFF"/>
                </a:solidFill>
              </a:defRPr>
            </a:pPr>
            <a:r>
              <a:t>Deep-Sea Trenches</a:t>
            </a:r>
          </a:p>
          <a:p>
            <a:pPr>
              <a:defRPr sz="1400">
                <a:solidFill>
                  <a:srgbClr val="FFFFFF"/>
                </a:solidFill>
              </a:defRPr>
            </a:pPr>
            <a:r>
              <a:t>Arctic Seas</a:t>
            </a:r>
          </a:p>
          <a:p>
            <a:pPr>
              <a:defRPr sz="1400">
                <a:solidFill>
                  <a:srgbClr val="FFFFFF"/>
                </a:solidFill>
              </a:defRPr>
            </a:pPr>
            <a:r>
              <a:t>Upwelling Zones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4567B7"/>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solidFill>
                  <a:srgbClr val="FFFFFF"/>
                </a:solidFill>
              </a:defRPr>
            </a:pPr>
            <a:r>
              <a:t>Ocean Creatures</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solidFill>
                  <a:srgbClr val="FFFFFF"/>
                </a:solidFill>
              </a:defRPr>
            </a:pPr>
            <a:r>
              <a:t>Mammals</a:t>
            </a:r>
          </a:p>
          <a:p>
            <a:pPr>
              <a:defRPr sz="1400">
                <a:solidFill>
                  <a:srgbClr val="FFFFFF"/>
                </a:solidFill>
              </a:defRPr>
            </a:pPr>
            <a:r>
              <a:t>Fish</a:t>
            </a:r>
          </a:p>
          <a:p>
            <a:pPr>
              <a:defRPr sz="1400">
                <a:solidFill>
                  <a:srgbClr val="FFFFFF"/>
                </a:solidFill>
              </a:defRPr>
            </a:pPr>
            <a:r>
              <a:t>Invertebrates</a:t>
            </a:r>
          </a:p>
          <a:p>
            <a:pPr>
              <a:defRPr sz="1400">
                <a:solidFill>
                  <a:srgbClr val="FFFFFF"/>
                </a:solidFill>
              </a:defRPr>
            </a:pPr>
            <a:r>
              <a:t>Reptiles</a:t>
            </a:r>
          </a:p>
          <a:p>
            <a:pPr>
              <a:defRPr sz="1400">
                <a:solidFill>
                  <a:srgbClr val="FFFFFF"/>
                </a:solidFill>
              </a:defRPr>
            </a:pPr>
            <a:r>
              <a:t>Amphibians</a:t>
            </a:r>
          </a:p>
          <a:p>
            <a:pPr>
              <a:defRPr sz="1400">
                <a:solidFill>
                  <a:srgbClr val="FFFFFF"/>
                </a:solidFill>
              </a:defRPr>
            </a:pPr>
            <a:r>
              <a:t>Marine Birds</a:t>
            </a:r>
          </a:p>
        </p:txBody>
      </p:sp>
      <p:pic>
        <p:nvPicPr>
          <p:cNvPr id="4" name="Picture 3" descr="Ocean Creatures_eXpQMtuQbk4.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4567B7"/>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solidFill>
                  <a:srgbClr val="FFFFFF"/>
                </a:solidFill>
              </a:defRPr>
            </a:pPr>
            <a:r>
              <a:t>Biodiversity Hotspots</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solidFill>
                  <a:srgbClr val="FFFFFF"/>
                </a:solidFill>
              </a:defRPr>
            </a:pPr>
            <a:r>
              <a:t>Great Barrier Reef</a:t>
            </a:r>
          </a:p>
          <a:p>
            <a:pPr>
              <a:defRPr sz="1400">
                <a:solidFill>
                  <a:srgbClr val="FFFFFF"/>
                </a:solidFill>
              </a:defRPr>
            </a:pPr>
            <a:r>
              <a:t>Red Sea</a:t>
            </a:r>
          </a:p>
          <a:p>
            <a:pPr>
              <a:defRPr sz="1400">
                <a:solidFill>
                  <a:srgbClr val="FFFFFF"/>
                </a:solidFill>
              </a:defRPr>
            </a:pPr>
            <a:r>
              <a:t>Mediterranean Sea</a:t>
            </a:r>
          </a:p>
          <a:p>
            <a:pPr>
              <a:defRPr sz="1400">
                <a:solidFill>
                  <a:srgbClr val="FFFFFF"/>
                </a:solidFill>
              </a:defRPr>
            </a:pPr>
            <a:r>
              <a:t>Tropical Pacific</a:t>
            </a:r>
          </a:p>
          <a:p>
            <a:pPr>
              <a:defRPr sz="1400">
                <a:solidFill>
                  <a:srgbClr val="FFFFFF"/>
                </a:solidFill>
              </a:defRPr>
            </a:pPr>
            <a:r>
              <a:t>Antarctic Ocean</a:t>
            </a:r>
          </a:p>
          <a:p>
            <a:pPr>
              <a:defRPr sz="1400">
                <a:solidFill>
                  <a:srgbClr val="FFFFFF"/>
                </a:solidFill>
              </a:defRPr>
            </a:pPr>
            <a:r>
              <a:t>Arctic Ocean</a:t>
            </a:r>
          </a:p>
        </p:txBody>
      </p:sp>
      <p:pic>
        <p:nvPicPr>
          <p:cNvPr id="4" name="Picture 3" descr="Biodiversity Hotspots_zQvg99uO87A.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4567B7"/>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solidFill>
                  <a:srgbClr val="FFFFFF"/>
                </a:solidFill>
              </a:defRPr>
            </a:pPr>
            <a:r>
              <a:t>Ocean Food Webs</a:t>
            </a:r>
          </a:p>
        </p:txBody>
      </p:sp>
      <p:pic>
        <p:nvPicPr>
          <p:cNvPr id="3" name="Picture 2" descr="Ocean Food Webs_ieRYJ4-y0Us.jpg"/>
          <p:cNvPicPr>
            <a:picLocks noChangeAspect="1"/>
          </p:cNvPicPr>
          <p:nvPr/>
        </p:nvPicPr>
        <p:blipFill>
          <a:blip r:embed="rId2"/>
          <a:stretch>
            <a:fillRect/>
          </a:stretch>
        </p:blipFill>
        <p:spPr>
          <a:xfrm>
            <a:off x="457200" y="1371600"/>
            <a:ext cx="4114800" cy="5029200"/>
          </a:xfrm>
          <a:prstGeom prst="rect">
            <a:avLst/>
          </a:prstGeom>
        </p:spPr>
      </p:pic>
      <p:sp>
        <p:nvSpPr>
          <p:cNvPr id="4" name="TextBox 3"/>
          <p:cNvSpPr txBox="1"/>
          <p:nvPr/>
        </p:nvSpPr>
        <p:spPr>
          <a:xfrm>
            <a:off x="5029200" y="1371600"/>
            <a:ext cx="4114800" cy="5029200"/>
          </a:xfrm>
          <a:prstGeom prst="rect">
            <a:avLst/>
          </a:prstGeom>
          <a:noFill/>
        </p:spPr>
        <p:txBody>
          <a:bodyPr wrap="square">
            <a:spAutoFit/>
          </a:bodyPr>
          <a:lstStyle/>
          <a:p>
            <a:pPr>
              <a:defRPr sz="1400">
                <a:solidFill>
                  <a:srgbClr val="FFFFFF"/>
                </a:solidFill>
              </a:defRPr>
            </a:pPr>
            <a:r>
              <a:t>Phytoplankton</a:t>
            </a:r>
          </a:p>
          <a:p>
            <a:pPr>
              <a:defRPr sz="1400">
                <a:solidFill>
                  <a:srgbClr val="FFFFFF"/>
                </a:solidFill>
              </a:defRPr>
            </a:pPr>
            <a:r>
              <a:t>Zooplankton</a:t>
            </a:r>
          </a:p>
          <a:p>
            <a:pPr>
              <a:defRPr sz="1400">
                <a:solidFill>
                  <a:srgbClr val="FFFFFF"/>
                </a:solidFill>
              </a:defRPr>
            </a:pPr>
            <a:r>
              <a:t>Primary Consumers</a:t>
            </a:r>
          </a:p>
          <a:p>
            <a:pPr>
              <a:defRPr sz="1400">
                <a:solidFill>
                  <a:srgbClr val="FFFFFF"/>
                </a:solidFill>
              </a:defRPr>
            </a:pPr>
            <a:r>
              <a:t>Secondary Consumers</a:t>
            </a:r>
          </a:p>
          <a:p>
            <a:pPr>
              <a:defRPr sz="1400">
                <a:solidFill>
                  <a:srgbClr val="FFFFFF"/>
                </a:solidFill>
              </a:defRPr>
            </a:pPr>
            <a:r>
              <a:t>Tertiary Consumers</a:t>
            </a:r>
          </a:p>
          <a:p>
            <a:pPr>
              <a:defRPr sz="1400">
                <a:solidFill>
                  <a:srgbClr val="FFFFFF"/>
                </a:solidFill>
              </a:defRPr>
            </a:pPr>
            <a:r>
              <a:t>Apex Predators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4567B7"/>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solidFill>
                  <a:srgbClr val="FFFFFF"/>
                </a:solidFill>
              </a:defRPr>
            </a:pPr>
            <a:r>
              <a:t>Human Impact</a:t>
            </a:r>
          </a:p>
        </p:txBody>
      </p:sp>
      <p:pic>
        <p:nvPicPr>
          <p:cNvPr id="3" name="Picture 2" descr="Human Impact_I9y_6J-HhY8.jpg"/>
          <p:cNvPicPr>
            <a:picLocks noChangeAspect="1"/>
          </p:cNvPicPr>
          <p:nvPr/>
        </p:nvPicPr>
        <p:blipFill>
          <a:blip r:embed="rId2"/>
          <a:stretch>
            <a:fillRect/>
          </a:stretch>
        </p:blipFill>
        <p:spPr>
          <a:xfrm>
            <a:off x="457200" y="1371600"/>
            <a:ext cx="4114800" cy="5029200"/>
          </a:xfrm>
          <a:prstGeom prst="rect">
            <a:avLst/>
          </a:prstGeom>
        </p:spPr>
      </p:pic>
      <p:sp>
        <p:nvSpPr>
          <p:cNvPr id="4" name="TextBox 3"/>
          <p:cNvSpPr txBox="1"/>
          <p:nvPr/>
        </p:nvSpPr>
        <p:spPr>
          <a:xfrm>
            <a:off x="5029200" y="1371600"/>
            <a:ext cx="4114800" cy="5029200"/>
          </a:xfrm>
          <a:prstGeom prst="rect">
            <a:avLst/>
          </a:prstGeom>
          <a:noFill/>
        </p:spPr>
        <p:txBody>
          <a:bodyPr wrap="square">
            <a:spAutoFit/>
          </a:bodyPr>
          <a:lstStyle/>
          <a:p>
            <a:pPr>
              <a:defRPr sz="1400">
                <a:solidFill>
                  <a:srgbClr val="FFFFFF"/>
                </a:solidFill>
              </a:defRPr>
            </a:pPr>
            <a:r>
              <a:t>Overfishing</a:t>
            </a:r>
          </a:p>
          <a:p>
            <a:pPr>
              <a:defRPr sz="1400">
                <a:solidFill>
                  <a:srgbClr val="FFFFFF"/>
                </a:solidFill>
              </a:defRPr>
            </a:pPr>
            <a:r>
              <a:t>Pollution</a:t>
            </a:r>
          </a:p>
          <a:p>
            <a:pPr>
              <a:defRPr sz="1400">
                <a:solidFill>
                  <a:srgbClr val="FFFFFF"/>
                </a:solidFill>
              </a:defRPr>
            </a:pPr>
            <a:r>
              <a:t>Climate Change</a:t>
            </a:r>
          </a:p>
          <a:p>
            <a:pPr>
              <a:defRPr sz="1400">
                <a:solidFill>
                  <a:srgbClr val="FFFFFF"/>
                </a:solidFill>
              </a:defRPr>
            </a:pPr>
            <a:r>
              <a:t>Coastal Development</a:t>
            </a:r>
          </a:p>
          <a:p>
            <a:pPr>
              <a:defRPr sz="1400">
                <a:solidFill>
                  <a:srgbClr val="FFFFFF"/>
                </a:solidFill>
              </a:defRPr>
            </a:pPr>
            <a:r>
              <a:t>Ocean Acidification</a:t>
            </a:r>
          </a:p>
          <a:p>
            <a:pPr>
              <a:defRPr sz="1400">
                <a:solidFill>
                  <a:srgbClr val="FFFFFF"/>
                </a:solidFill>
              </a:defRPr>
            </a:pPr>
            <a:r>
              <a:t>Plastic Pollution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4567B7"/>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FFFFFF"/>
                </a:solidFill>
              </a:defRPr>
            </a:pPr>
            <a:r>
              <a:t>Conservation Efforts</a:t>
            </a:r>
          </a:p>
        </p:txBody>
      </p:sp>
      <p:sp>
        <p:nvSpPr>
          <p:cNvPr id="3" name="Content Placeholder 2"/>
          <p:cNvSpPr>
            <a:spLocks noGrp="1"/>
          </p:cNvSpPr>
          <p:nvPr>
            <p:ph idx="1"/>
          </p:nvPr>
        </p:nvSpPr>
        <p:spPr/>
        <p:txBody>
          <a:bodyPr wrap="square">
            <a:normAutofit/>
          </a:bodyPr>
          <a:lstStyle/>
          <a:p>
            <a:pPr>
              <a:defRPr>
                <a:solidFill>
                  <a:srgbClr val="FFFFFF"/>
                </a:solidFill>
              </a:defRPr>
            </a:pPr>
            <a:r>
              <a:t>Marine Protected Areas</a:t>
            </a:r>
          </a:p>
          <a:p>
            <a:pPr>
              <a:defRPr>
                <a:solidFill>
                  <a:srgbClr val="FFFFFF"/>
                </a:solidFill>
              </a:defRPr>
            </a:pPr>
            <a:r>
              <a:t>Sustainable Fishing</a:t>
            </a:r>
          </a:p>
          <a:p>
            <a:pPr>
              <a:defRPr>
                <a:solidFill>
                  <a:srgbClr val="FFFFFF"/>
                </a:solidFill>
              </a:defRPr>
            </a:pPr>
            <a:r>
              <a:t>Climate Change Mitigation</a:t>
            </a:r>
          </a:p>
          <a:p>
            <a:pPr>
              <a:defRPr>
                <a:solidFill>
                  <a:srgbClr val="FFFFFF"/>
                </a:solidFill>
              </a:defRPr>
            </a:pPr>
            <a:r>
              <a:t>Waste Reduction</a:t>
            </a:r>
          </a:p>
          <a:p>
            <a:pPr>
              <a:defRPr>
                <a:solidFill>
                  <a:srgbClr val="FFFFFF"/>
                </a:solidFill>
              </a:defRPr>
            </a:pPr>
            <a:r>
              <a:t>Education and Awareness</a:t>
            </a:r>
          </a:p>
          <a:p>
            <a:pPr>
              <a:defRPr>
                <a:solidFill>
                  <a:srgbClr val="FFFFFF"/>
                </a:solidFill>
              </a:defRPr>
            </a:pPr>
            <a:r>
              <a:t>Research and Monitoring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4567B7"/>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solidFill>
                  <a:srgbClr val="FFFFFF"/>
                </a:solidFill>
              </a:defRPr>
            </a:pPr>
            <a:r>
              <a:t>Importance of Ocean Life</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solidFill>
                  <a:srgbClr val="FFFFFF"/>
                </a:solidFill>
              </a:defRPr>
            </a:pPr>
            <a:r>
              <a:t>Oxygen Production</a:t>
            </a:r>
          </a:p>
          <a:p>
            <a:pPr>
              <a:defRPr sz="1400">
                <a:solidFill>
                  <a:srgbClr val="FFFFFF"/>
                </a:solidFill>
              </a:defRPr>
            </a:pPr>
            <a:r>
              <a:t>Carbon Sequestration</a:t>
            </a:r>
          </a:p>
          <a:p>
            <a:pPr>
              <a:defRPr sz="1400">
                <a:solidFill>
                  <a:srgbClr val="FFFFFF"/>
                </a:solidFill>
              </a:defRPr>
            </a:pPr>
            <a:r>
              <a:t>Food Security</a:t>
            </a:r>
          </a:p>
          <a:p>
            <a:pPr>
              <a:defRPr sz="1400">
                <a:solidFill>
                  <a:srgbClr val="FFFFFF"/>
                </a:solidFill>
              </a:defRPr>
            </a:pPr>
            <a:r>
              <a:t>Coastal Protection</a:t>
            </a:r>
          </a:p>
          <a:p>
            <a:pPr>
              <a:defRPr sz="1400">
                <a:solidFill>
                  <a:srgbClr val="FFFFFF"/>
                </a:solidFill>
              </a:defRPr>
            </a:pPr>
            <a:r>
              <a:t>Economic Benefits</a:t>
            </a:r>
          </a:p>
          <a:p>
            <a:pPr>
              <a:defRPr sz="1400">
                <a:solidFill>
                  <a:srgbClr val="FFFFFF"/>
                </a:solidFill>
              </a:defRPr>
            </a:pPr>
            <a:r>
              <a:t>Recreational Opportunities</a:t>
            </a:r>
          </a:p>
        </p:txBody>
      </p:sp>
      <p:pic>
        <p:nvPicPr>
          <p:cNvPr id="4" name="Picture 3" descr="Importance of Ocean Life_3RKAuIL_tqM.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