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B0B6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0B0B6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0B0B6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0B0B6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B0B6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0B0B6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0B0B6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0B0B6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0B0B6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0B0B6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0B0B6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b="1" sz="4400">
                <a:solidFill>
                  <a:srgbClr val="FFFFFF"/>
                </a:solidFill>
              </a:defRPr>
            </a:pPr>
            <a:r>
              <a:t>Ancient Egyptian Civilizations</a:t>
            </a:r>
          </a:p>
        </p:txBody>
      </p:sp>
      <p:sp>
        <p:nvSpPr>
          <p:cNvPr id="3" name="Subtitle 2"/>
          <p:cNvSpPr>
            <a:spLocks noGrp="1"/>
          </p:cNvSpPr>
          <p:nvPr>
            <p:ph type="subTitle" idx="1"/>
          </p:nvPr>
        </p:nvSpPr>
        <p:spPr/>
        <p:txBody>
          <a:bodyPr/>
          <a:lstStyle/>
          <a:p>
            <a:pPr>
              <a:defRPr sz="1800">
                <a:solidFill>
                  <a:srgbClr val="FFFFFF"/>
                </a:solidFill>
              </a:defRPr>
            </a:pPr>
            <a:r>
              <a:t>Created with AI Presentation Generator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0B0B61"/>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Pyramid Preservation</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solidFill>
                  <a:srgbClr val="FFFFFF"/>
                </a:solidFill>
              </a:defRPr>
            </a:pPr>
            <a:r>
              <a:t>Weathering and erosion</a:t>
            </a:r>
          </a:p>
          <a:p>
            <a:pPr>
              <a:defRPr sz="1400">
                <a:solidFill>
                  <a:srgbClr val="FFFFFF"/>
                </a:solidFill>
              </a:defRPr>
            </a:pPr>
            <a:r>
              <a:t>Sandstorms and dust</a:t>
            </a:r>
          </a:p>
          <a:p>
            <a:pPr>
              <a:defRPr sz="1400">
                <a:solidFill>
                  <a:srgbClr val="FFFFFF"/>
                </a:solidFill>
              </a:defRPr>
            </a:pPr>
            <a:r>
              <a:t>Human impact</a:t>
            </a:r>
          </a:p>
          <a:p>
            <a:pPr>
              <a:defRPr sz="1400">
                <a:solidFill>
                  <a:srgbClr val="FFFFFF"/>
                </a:solidFill>
              </a:defRPr>
            </a:pPr>
            <a:r>
              <a:t>Conservation efforts</a:t>
            </a:r>
          </a:p>
          <a:p>
            <a:pPr>
              <a:defRPr sz="1400">
                <a:solidFill>
                  <a:srgbClr val="FFFFFF"/>
                </a:solidFill>
              </a:defRPr>
            </a:pPr>
            <a:r>
              <a:t>Archaeological discoveries</a:t>
            </a:r>
          </a:p>
        </p:txBody>
      </p:sp>
      <p:pic>
        <p:nvPicPr>
          <p:cNvPr id="4" name="Picture 3" descr="Pyramid Preservation_eYHc6Vm7Jr8.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0B0B61"/>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solidFill>
                  <a:srgbClr val="FFFFFF"/>
                </a:solidFill>
              </a:defRPr>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solidFill>
                  <a:srgbClr val="FFFFFF"/>
                </a:solidFill>
              </a:defRPr>
            </a:pPr>
            <a:r>
              <a:t>Summary of key points</a:t>
            </a:r>
          </a:p>
          <a:p>
            <a:pPr algn="ctr">
              <a:defRPr sz="2000">
                <a:solidFill>
                  <a:srgbClr val="FFFFFF"/>
                </a:solidFill>
              </a:defRPr>
            </a:pPr>
            <a:r>
              <a:t>Final thoughts on Egyptian pyramids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0B0B6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2286000"/>
            <a:ext cx="7315200" cy="1828800"/>
          </a:xfrm>
          <a:prstGeom prst="rect">
            <a:avLst/>
          </a:prstGeom>
          <a:noFill/>
        </p:spPr>
        <p:txBody>
          <a:bodyPr wrap="none">
            <a:spAutoFit/>
          </a:bodyPr>
          <a:lstStyle/>
          <a:p>
            <a:pPr algn="ctr">
              <a:defRPr sz="4800" b="1">
                <a:solidFill>
                  <a:srgbClr val="FFFFFF"/>
                </a:solidFill>
              </a:defRPr>
            </a:pPr>
            <a:r>
              <a:t>Thank You!</a:t>
            </a:r>
          </a:p>
        </p:txBody>
      </p:sp>
      <p:sp>
        <p:nvSpPr>
          <p:cNvPr id="4" name="TextBox 3"/>
          <p:cNvSpPr txBox="1"/>
          <p:nvPr/>
        </p:nvSpPr>
        <p:spPr>
          <a:xfrm>
            <a:off x="914400" y="4572000"/>
            <a:ext cx="7315200" cy="914400"/>
          </a:xfrm>
          <a:prstGeom prst="rect">
            <a:avLst/>
          </a:prstGeom>
          <a:noFill/>
        </p:spPr>
        <p:txBody>
          <a:bodyPr wrap="none">
            <a:spAutoFit/>
          </a:bodyPr>
          <a:lstStyle/>
          <a:p>
            <a:pPr algn="ctr">
              <a:defRPr sz="2400">
                <a:solidFill>
                  <a:srgbClr val="FFD700"/>
                </a:solidFill>
              </a:defRPr>
            </a:pPr>
            <a:r>
              <a:t>Questions &amp; Discussion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B0B61"/>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t>Introduction</a:t>
            </a:r>
          </a:p>
        </p:txBody>
      </p:sp>
      <p:sp>
        <p:nvSpPr>
          <p:cNvPr id="3" name="Content Placeholder 2"/>
          <p:cNvSpPr>
            <a:spLocks noGrp="1"/>
          </p:cNvSpPr>
          <p:nvPr>
            <p:ph idx="1"/>
          </p:nvPr>
        </p:nvSpPr>
        <p:spPr/>
        <p:txBody>
          <a:bodyPr wrap="square">
            <a:normAutofit/>
          </a:bodyPr>
          <a:lstStyle/>
          <a:p>
            <a:pPr>
              <a:defRPr>
                <a:solidFill>
                  <a:srgbClr val="FFFFFF"/>
                </a:solidFill>
              </a:defRPr>
            </a:pPr>
            <a:r>
              <a:t>The ancient Egyptian pyramids are one of the most impressive architectural achievements in history, built as tombs for the pharaohs of Ancient Egypt. These pyramids were constructed over 4,500 years ago and have captivated the imagination of people around the world. Today, we will explore the fascinating history and features of these incredible structures.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B0B61"/>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Ancient Egyptian Civilizations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solidFill>
                  <a:srgbClr val="FFFFFF"/>
                </a:solidFill>
              </a:defRPr>
            </a:pPr>
            <a:r>
              <a:t>Early Dynastic Period</a:t>
            </a:r>
          </a:p>
          <a:p>
            <a:pPr>
              <a:defRPr sz="1400">
                <a:solidFill>
                  <a:srgbClr val="FFFFFF"/>
                </a:solidFill>
              </a:defRPr>
            </a:pPr>
            <a:r>
              <a:t>Old Kingdom</a:t>
            </a:r>
          </a:p>
          <a:p>
            <a:pPr>
              <a:defRPr sz="1400">
                <a:solidFill>
                  <a:srgbClr val="FFFFFF"/>
                </a:solidFill>
              </a:defRPr>
            </a:pPr>
            <a:r>
              <a:t>New Kingdom</a:t>
            </a:r>
          </a:p>
          <a:p>
            <a:pPr>
              <a:defRPr sz="1400">
                <a:solidFill>
                  <a:srgbClr val="FFFFFF"/>
                </a:solidFill>
              </a:defRPr>
            </a:pPr>
            <a:r>
              <a:t>Pyramids builders</a:t>
            </a:r>
          </a:p>
          <a:p>
            <a:pPr>
              <a:defRPr sz="1400">
                <a:solidFill>
                  <a:srgbClr val="FFFFFF"/>
                </a:solidFill>
              </a:defRPr>
            </a:pPr>
            <a:r>
              <a:t>Nile River Valley</a:t>
            </a:r>
          </a:p>
        </p:txBody>
      </p:sp>
      <p:pic>
        <p:nvPicPr>
          <p:cNvPr id="4" name="Picture 3" descr="Ancient Egyptian Civilizations_w-J0NlOsa3U.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B0B61"/>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Pyramid Construction</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solidFill>
                  <a:srgbClr val="FFFFFF"/>
                </a:solidFill>
              </a:defRPr>
            </a:pPr>
            <a:r>
              <a:t>Pharaohs order</a:t>
            </a:r>
          </a:p>
          <a:p>
            <a:pPr>
              <a:defRPr sz="1400">
                <a:solidFill>
                  <a:srgbClr val="FFFFFF"/>
                </a:solidFill>
              </a:defRPr>
            </a:pPr>
            <a:r>
              <a:t>Skilled laborers</a:t>
            </a:r>
          </a:p>
          <a:p>
            <a:pPr>
              <a:defRPr sz="1400">
                <a:solidFill>
                  <a:srgbClr val="FFFFFF"/>
                </a:solidFill>
              </a:defRPr>
            </a:pPr>
            <a:r>
              <a:t>Stone quarrying</a:t>
            </a:r>
          </a:p>
          <a:p>
            <a:pPr>
              <a:defRPr sz="1400">
                <a:solidFill>
                  <a:srgbClr val="FFFFFF"/>
                </a:solidFill>
              </a:defRPr>
            </a:pPr>
            <a:r>
              <a:t>Masonry techniques</a:t>
            </a:r>
          </a:p>
          <a:p>
            <a:pPr>
              <a:defRPr sz="1400">
                <a:solidFill>
                  <a:srgbClr val="FFFFFF"/>
                </a:solidFill>
              </a:defRPr>
            </a:pPr>
            <a:r>
              <a:t>Ladder and pulley systems</a:t>
            </a:r>
          </a:p>
        </p:txBody>
      </p:sp>
      <p:pic>
        <p:nvPicPr>
          <p:cNvPr id="4" name="Picture 3" descr="Pyramid Construction_hWERhL_nrow.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B0B61"/>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Pyramid Layout</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solidFill>
                  <a:srgbClr val="FFFFFF"/>
                </a:solidFill>
              </a:defRPr>
            </a:pPr>
            <a:r>
              <a:t>Square base</a:t>
            </a:r>
          </a:p>
          <a:p>
            <a:pPr>
              <a:defRPr sz="1400">
                <a:solidFill>
                  <a:srgbClr val="FFFFFF"/>
                </a:solidFill>
              </a:defRPr>
            </a:pPr>
            <a:r>
              <a:t>Triangular sides</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solidFill>
                  <a:srgbClr val="FFFFFF"/>
                </a:solidFill>
              </a:defRPr>
            </a:pPr>
            <a:r>
              <a:t>Apex chamber</a:t>
            </a:r>
          </a:p>
          <a:p>
            <a:pPr>
              <a:defRPr sz="1400">
                <a:solidFill>
                  <a:srgbClr val="FFFFFF"/>
                </a:solidFill>
              </a:defRPr>
            </a:pPr>
            <a:r>
              <a:t>Descending passageway</a:t>
            </a:r>
          </a:p>
          <a:p>
            <a:pPr>
              <a:defRPr sz="1400">
                <a:solidFill>
                  <a:srgbClr val="FFFFFF"/>
                </a:solidFill>
              </a:defRPr>
            </a:pPr>
            <a:r>
              <a:t>Entrance chamber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B0B61"/>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Pyramid Types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solidFill>
                  <a:srgbClr val="FFFFFF"/>
                </a:solidFill>
              </a:defRPr>
            </a:pPr>
            <a:r>
              <a:t>Step pyramid</a:t>
            </a:r>
          </a:p>
          <a:p>
            <a:pPr>
              <a:defRPr sz="1400">
                <a:solidFill>
                  <a:srgbClr val="FFFFFF"/>
                </a:solidFill>
              </a:defRPr>
            </a:pPr>
            <a:r>
              <a:t>Bent pyramid</a:t>
            </a:r>
          </a:p>
          <a:p>
            <a:pPr>
              <a:defRPr sz="1400">
                <a:solidFill>
                  <a:srgbClr val="FFFFFF"/>
                </a:solidFill>
              </a:defRPr>
            </a:pPr>
            <a:r>
              <a:t>True pyramid</a:t>
            </a:r>
          </a:p>
          <a:p>
            <a:pPr>
              <a:defRPr sz="1400">
                <a:solidFill>
                  <a:srgbClr val="FFFFFF"/>
                </a:solidFill>
              </a:defRPr>
            </a:pPr>
            <a:r>
              <a:t>Pyramid of Giza</a:t>
            </a:r>
          </a:p>
          <a:p>
            <a:pPr>
              <a:defRPr sz="1400">
                <a:solidFill>
                  <a:srgbClr val="FFFFFF"/>
                </a:solidFill>
              </a:defRPr>
            </a:pPr>
            <a:r>
              <a:t>Pyramid of Dashur</a:t>
            </a:r>
          </a:p>
        </p:txBody>
      </p:sp>
      <p:pic>
        <p:nvPicPr>
          <p:cNvPr id="4" name="Picture 3" descr="Pyramid Types_HcgK4WoBwzg.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0B0B61"/>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t>Notable Pyramids</a:t>
            </a:r>
          </a:p>
        </p:txBody>
      </p:sp>
      <p:sp>
        <p:nvSpPr>
          <p:cNvPr id="3" name="Content Placeholder 2"/>
          <p:cNvSpPr>
            <a:spLocks noGrp="1"/>
          </p:cNvSpPr>
          <p:nvPr>
            <p:ph idx="1"/>
          </p:nvPr>
        </p:nvSpPr>
        <p:spPr/>
        <p:txBody>
          <a:bodyPr wrap="square">
            <a:normAutofit/>
          </a:bodyPr>
          <a:lstStyle/>
          <a:p>
            <a:pPr>
              <a:defRPr>
                <a:solidFill>
                  <a:srgbClr val="FFFFFF"/>
                </a:solidFill>
              </a:defRPr>
            </a:pPr>
            <a:r>
              <a:t>Great Pyramid of Giza</a:t>
            </a:r>
          </a:p>
          <a:p>
            <a:pPr>
              <a:defRPr>
                <a:solidFill>
                  <a:srgbClr val="FFFFFF"/>
                </a:solidFill>
              </a:defRPr>
            </a:pPr>
            <a:r>
              <a:t>Pyramid of Khafre</a:t>
            </a:r>
          </a:p>
          <a:p>
            <a:pPr>
              <a:defRPr>
                <a:solidFill>
                  <a:srgbClr val="FFFFFF"/>
                </a:solidFill>
              </a:defRPr>
            </a:pPr>
            <a:r>
              <a:t>Pyramid of Menkaure</a:t>
            </a:r>
          </a:p>
          <a:p>
            <a:pPr>
              <a:defRPr>
                <a:solidFill>
                  <a:srgbClr val="FFFFFF"/>
                </a:solidFill>
              </a:defRPr>
            </a:pPr>
            <a:r>
              <a:t>Red Pyramid</a:t>
            </a:r>
          </a:p>
          <a:p>
            <a:pPr>
              <a:defRPr>
                <a:solidFill>
                  <a:srgbClr val="FFFFFF"/>
                </a:solidFill>
              </a:defRPr>
            </a:pPr>
            <a:r>
              <a:t>Great Pyramid of Saqqara</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0B0B61"/>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Symbolism and Purpose</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solidFill>
                  <a:srgbClr val="FFFFFF"/>
                </a:solidFill>
              </a:defRPr>
            </a:pPr>
            <a:r>
              <a:t>Spiritual tombs</a:t>
            </a:r>
          </a:p>
          <a:p>
            <a:pPr>
              <a:defRPr sz="1400">
                <a:solidFill>
                  <a:srgbClr val="FFFFFF"/>
                </a:solidFill>
              </a:defRPr>
            </a:pPr>
            <a:r>
              <a:t>Burial chambers</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solidFill>
                  <a:srgbClr val="FFFFFF"/>
                </a:solidFill>
              </a:defRPr>
            </a:pPr>
            <a:r>
              <a:t>Mummification process</a:t>
            </a:r>
          </a:p>
          <a:p>
            <a:pPr>
              <a:defRPr sz="1400">
                <a:solidFill>
                  <a:srgbClr val="FFFFFF"/>
                </a:solidFill>
              </a:defRPr>
            </a:pPr>
            <a:r>
              <a:t>Ancestral worship</a:t>
            </a:r>
          </a:p>
          <a:p>
            <a:pPr>
              <a:defRPr sz="1400">
                <a:solidFill>
                  <a:srgbClr val="FFFFFF"/>
                </a:solidFill>
              </a:defRPr>
            </a:pPr>
            <a:r>
              <a:t>Pharaoh's afterlife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0B0B61"/>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t>Pyramid Engineering</a:t>
            </a:r>
          </a:p>
        </p:txBody>
      </p:sp>
      <p:sp>
        <p:nvSpPr>
          <p:cNvPr id="3" name="Content Placeholder 2"/>
          <p:cNvSpPr>
            <a:spLocks noGrp="1"/>
          </p:cNvSpPr>
          <p:nvPr>
            <p:ph idx="1"/>
          </p:nvPr>
        </p:nvSpPr>
        <p:spPr/>
        <p:txBody>
          <a:bodyPr wrap="square">
            <a:normAutofit/>
          </a:bodyPr>
          <a:lstStyle/>
          <a:p>
            <a:pPr>
              <a:defRPr>
                <a:solidFill>
                  <a:srgbClr val="FFFFFF"/>
                </a:solidFill>
              </a:defRPr>
            </a:pPr>
            <a:r>
              <a:t>Geometric precision</a:t>
            </a:r>
          </a:p>
          <a:p>
            <a:pPr>
              <a:defRPr>
                <a:solidFill>
                  <a:srgbClr val="FFFFFF"/>
                </a:solidFill>
              </a:defRPr>
            </a:pPr>
            <a:r>
              <a:t>Architectural innovations</a:t>
            </a:r>
          </a:p>
          <a:p>
            <a:pPr>
              <a:defRPr>
                <a:solidFill>
                  <a:srgbClr val="FFFFFF"/>
                </a:solidFill>
              </a:defRPr>
            </a:pPr>
            <a:r>
              <a:t>Heavy stone lifting</a:t>
            </a:r>
          </a:p>
          <a:p>
            <a:pPr>
              <a:defRPr>
                <a:solidFill>
                  <a:srgbClr val="FFFFFF"/>
                </a:solidFill>
              </a:defRPr>
            </a:pPr>
            <a:r>
              <a:t>Pulley systems</a:t>
            </a:r>
          </a:p>
          <a:p>
            <a:pPr>
              <a:defRPr>
                <a:solidFill>
                  <a:srgbClr val="FFFFFF"/>
                </a:solidFill>
              </a:defRPr>
            </a:pPr>
            <a:r>
              <a:t>Ladder technology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