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964B00"/>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rgbClr val="964B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rgbClr val="964B00"/>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964B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964B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964B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964B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964B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964B00"/>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rgbClr val="964B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rgbClr val="964B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b="1" sz="4400">
                <a:solidFill>
                  <a:srgbClr val="FFFFFF"/>
                </a:solidFill>
              </a:defRPr>
            </a:pPr>
            <a:r>
              <a:t>Ancient History</a:t>
            </a:r>
          </a:p>
        </p:txBody>
      </p:sp>
      <p:sp>
        <p:nvSpPr>
          <p:cNvPr id="3" name="Subtitle 2"/>
          <p:cNvSpPr>
            <a:spLocks noGrp="1"/>
          </p:cNvSpPr>
          <p:nvPr>
            <p:ph type="subTitle" idx="1"/>
          </p:nvPr>
        </p:nvSpPr>
        <p:spPr/>
        <p:txBody>
          <a:bodyPr/>
          <a:lstStyle/>
          <a:p>
            <a:pPr>
              <a:defRPr sz="1800">
                <a:solidFill>
                  <a:srgbClr val="FFFFFF"/>
                </a:solidFill>
              </a:defRPr>
            </a:pPr>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Purpose of Pyramids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Tombs for pharaohs and nobles</a:t>
            </a:r>
          </a:p>
          <a:p>
            <a:pPr>
              <a:defRPr sz="1400">
                <a:solidFill>
                  <a:srgbClr val="FFFFFF"/>
                </a:solidFill>
              </a:defRPr>
            </a:pPr>
            <a:r>
              <a:t>Symbol of power and wealth</a:t>
            </a:r>
          </a:p>
          <a:p>
            <a:pPr>
              <a:defRPr sz="1400">
                <a:solidFill>
                  <a:srgbClr val="FFFFFF"/>
                </a:solidFill>
              </a:defRPr>
            </a:pPr>
            <a:r>
              <a:t>Offerings to gods and goddesses</a:t>
            </a:r>
          </a:p>
          <a:p>
            <a:pPr>
              <a:defRPr sz="1400">
                <a:solidFill>
                  <a:srgbClr val="FFFFFF"/>
                </a:solidFill>
              </a:defRPr>
            </a:pPr>
            <a:r>
              <a:t>Gateways to the afterlife</a:t>
            </a:r>
          </a:p>
          <a:p>
            <a:pPr>
              <a:defRPr sz="1400">
                <a:solidFill>
                  <a:srgbClr val="FFFFFF"/>
                </a:solidFill>
              </a:defRPr>
            </a:pPr>
            <a:r>
              <a:t>Representations of the universe</a:t>
            </a:r>
          </a:p>
        </p:txBody>
      </p:sp>
      <p:pic>
        <p:nvPicPr>
          <p:cNvPr id="4" name="Picture 3" descr="Purpose of Pyramids_PmGjHCrTP8U.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Pyramid Discoveries</a:t>
            </a:r>
          </a:p>
        </p:txBody>
      </p:sp>
      <p:sp>
        <p:nvSpPr>
          <p:cNvPr id="3" name="Content Placeholder 2"/>
          <p:cNvSpPr>
            <a:spLocks noGrp="1"/>
          </p:cNvSpPr>
          <p:nvPr>
            <p:ph idx="1"/>
          </p:nvPr>
        </p:nvSpPr>
        <p:spPr/>
        <p:txBody>
          <a:bodyPr wrap="square">
            <a:normAutofit/>
          </a:bodyPr>
          <a:lstStyle/>
          <a:p>
            <a:pPr>
              <a:defRPr>
                <a:solidFill>
                  <a:srgbClr val="FFFFFF"/>
                </a:solidFill>
              </a:defRPr>
            </a:pPr>
            <a:r>
              <a:t>Uncovered by archaeologists</a:t>
            </a:r>
          </a:p>
          <a:p>
            <a:pPr>
              <a:defRPr>
                <a:solidFill>
                  <a:srgbClr val="FFFFFF"/>
                </a:solidFill>
              </a:defRPr>
            </a:pPr>
            <a:r>
              <a:t>Excavations and restoration efforts</a:t>
            </a:r>
          </a:p>
          <a:p>
            <a:pPr>
              <a:defRPr>
                <a:solidFill>
                  <a:srgbClr val="FFFFFF"/>
                </a:solidFill>
              </a:defRPr>
            </a:pPr>
            <a:r>
              <a:t>New discoveries and theories</a:t>
            </a:r>
          </a:p>
          <a:p>
            <a:pPr>
              <a:defRPr>
                <a:solidFill>
                  <a:srgbClr val="FFFFFF"/>
                </a:solidFill>
              </a:defRPr>
            </a:pPr>
            <a:r>
              <a:t>Improved understanding of ancient techniques</a:t>
            </a:r>
          </a:p>
          <a:p>
            <a:pPr>
              <a:defRPr>
                <a:solidFill>
                  <a:srgbClr val="FFFFFF"/>
                </a:solidFill>
              </a:defRPr>
            </a:pPr>
            <a:r>
              <a:t>Preservation of ancient structures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Pyramid Significance</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UNESCO World Heritage Site</a:t>
            </a:r>
          </a:p>
          <a:p>
            <a:pPr>
              <a:defRPr sz="1400">
                <a:solidFill>
                  <a:srgbClr val="FFFFFF"/>
                </a:solidFill>
              </a:defRPr>
            </a:pPr>
            <a:r>
              <a:t>Cultural and historical significance</a:t>
            </a:r>
          </a:p>
          <a:p>
            <a:pPr>
              <a:defRPr sz="1400">
                <a:solidFill>
                  <a:srgbClr val="FFFFFF"/>
                </a:solidFill>
              </a:defRPr>
            </a:pPr>
            <a:r>
              <a:t>Representations of ancient civilization</a:t>
            </a:r>
          </a:p>
          <a:p>
            <a:pPr>
              <a:defRPr sz="1400">
                <a:solidFill>
                  <a:srgbClr val="FFFFFF"/>
                </a:solidFill>
              </a:defRPr>
            </a:pPr>
            <a:r>
              <a:t>Engineering and architectural marvel</a:t>
            </a:r>
          </a:p>
          <a:p>
            <a:pPr>
              <a:defRPr sz="1400">
                <a:solidFill>
                  <a:srgbClr val="FFFFFF"/>
                </a:solidFill>
              </a:defRPr>
            </a:pPr>
            <a:r>
              <a:t>Enduring symbols of human creativity</a:t>
            </a:r>
          </a:p>
        </p:txBody>
      </p:sp>
      <p:pic>
        <p:nvPicPr>
          <p:cNvPr id="4" name="Picture 3" descr="Pyramid Significance_lItuM0M9AMM.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lgn="ctr">
              <a:defRPr sz="3200" b="1">
                <a:solidFill>
                  <a:srgbClr val="FFFFFF"/>
                </a:solidFill>
              </a:defRPr>
            </a:pPr>
            <a:r>
              <a:t>Conclusion</a:t>
            </a:r>
          </a:p>
        </p:txBody>
      </p:sp>
      <p:sp>
        <p:nvSpPr>
          <p:cNvPr id="3" name="TextBox 2"/>
          <p:cNvSpPr txBox="1"/>
          <p:nvPr/>
        </p:nvSpPr>
        <p:spPr>
          <a:xfrm>
            <a:off x="914400" y="1828800"/>
            <a:ext cx="7315200" cy="3657600"/>
          </a:xfrm>
          <a:prstGeom prst="rect">
            <a:avLst/>
          </a:prstGeom>
          <a:noFill/>
        </p:spPr>
        <p:txBody>
          <a:bodyPr wrap="square" anchor="ctr">
            <a:spAutoFit/>
          </a:bodyPr>
          <a:lstStyle/>
          <a:p>
            <a:pPr algn="ctr">
              <a:defRPr sz="2000">
                <a:solidFill>
                  <a:srgbClr val="FFFFFF"/>
                </a:solidFill>
              </a:defRPr>
            </a:pPr>
            <a:r>
              <a:t>The Egyptian pyramids are a testament to the ingenuity and creativity of the ancient Egyptians, who built these magnificent structures using advanced techniques and materials. Their construction, purpose, and significance continue to fascinate and inspire people around the world.</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Rectangle 1"/>
          <p:cNvSpPr/>
          <p:nvPr/>
        </p:nvSpPr>
        <p:spPr>
          <a:xfrm>
            <a:off x="0" y="0"/>
            <a:ext cx="9144000" cy="6858000"/>
          </a:xfrm>
          <a:prstGeom prst="rect">
            <a:avLst/>
          </a:prstGeom>
          <a:solidFill>
            <a:srgbClr val="964B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p>
        </p:txBody>
      </p:sp>
      <p:sp>
        <p:nvSpPr>
          <p:cNvPr id="3" name="TextBox 2"/>
          <p:cNvSpPr txBox="1"/>
          <p:nvPr/>
        </p:nvSpPr>
        <p:spPr>
          <a:xfrm>
            <a:off x="914400" y="2286000"/>
            <a:ext cx="7315200" cy="1828800"/>
          </a:xfrm>
          <a:prstGeom prst="rect">
            <a:avLst/>
          </a:prstGeom>
          <a:noFill/>
        </p:spPr>
        <p:txBody>
          <a:bodyPr wrap="none">
            <a:spAutoFit/>
          </a:bodyPr>
          <a:lstStyle/>
          <a:p>
            <a:pPr algn="ctr">
              <a:defRPr sz="4800" b="1">
                <a:solidFill>
                  <a:srgbClr val="FFFFFF"/>
                </a:solidFill>
              </a:defRPr>
            </a:pPr>
            <a:r>
              <a:t>Thank You!</a:t>
            </a:r>
          </a:p>
        </p:txBody>
      </p:sp>
      <p:sp>
        <p:nvSpPr>
          <p:cNvPr id="4" name="TextBox 3"/>
          <p:cNvSpPr txBox="1"/>
          <p:nvPr/>
        </p:nvSpPr>
        <p:spPr>
          <a:xfrm>
            <a:off x="914400" y="4572000"/>
            <a:ext cx="7315200" cy="914400"/>
          </a:xfrm>
          <a:prstGeom prst="rect">
            <a:avLst/>
          </a:prstGeom>
          <a:noFill/>
        </p:spPr>
        <p:txBody>
          <a:bodyPr wrap="none">
            <a:spAutoFit/>
          </a:bodyPr>
          <a:lstStyle/>
          <a:p>
            <a:pPr algn="ctr">
              <a:defRPr sz="2400">
                <a:solidFill>
                  <a:srgbClr val="FFC080"/>
                </a:solidFill>
              </a:defRPr>
            </a:pPr>
            <a:r>
              <a:t>Questions &amp; Discussion</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Introduction</a:t>
            </a:r>
          </a:p>
        </p:txBody>
      </p:sp>
      <p:sp>
        <p:nvSpPr>
          <p:cNvPr id="3" name="Content Placeholder 2"/>
          <p:cNvSpPr>
            <a:spLocks noGrp="1"/>
          </p:cNvSpPr>
          <p:nvPr>
            <p:ph idx="1"/>
          </p:nvPr>
        </p:nvSpPr>
        <p:spPr/>
        <p:txBody>
          <a:bodyPr wrap="square">
            <a:normAutofit/>
          </a:bodyPr>
          <a:lstStyle/>
          <a:p>
            <a:pPr>
              <a:defRPr>
                <a:solidFill>
                  <a:srgbClr val="FFFFFF"/>
                </a:solidFill>
              </a:defRPr>
            </a:pPr>
            <a:r>
              <a:t>The Egyptian pyramids are one of the most impressive architectural achievements in history, built over 4,500 years ago as tombs for the pharaohs of Ancient Egypt. These majestic structures have captivated the imagination of people around the world with their sheer scale and engineering ingenuity. In this presentation, we will explore the history, construction, and significance of the Egyptian pyramids.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Ancient History</a:t>
            </a:r>
          </a:p>
        </p:txBody>
      </p:sp>
      <p:pic>
        <p:nvPicPr>
          <p:cNvPr id="3" name="Picture 2" descr="Ancient History_Dox_cgBLyfA.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Construction began around 2600 BC</a:t>
            </a:r>
          </a:p>
          <a:p>
            <a:pPr>
              <a:defRPr sz="1400">
                <a:solidFill>
                  <a:srgbClr val="FFFFFF"/>
                </a:solidFill>
              </a:defRPr>
            </a:pPr>
            <a:r>
              <a:t>Built as tombs for pharaohs</a:t>
            </a:r>
          </a:p>
          <a:p>
            <a:pPr>
              <a:defRPr sz="1400">
                <a:solidFill>
                  <a:srgbClr val="FFFFFF"/>
                </a:solidFill>
              </a:defRPr>
            </a:pPr>
            <a:r>
              <a:t>Pyramid of Giza is the largest</a:t>
            </a:r>
          </a:p>
          <a:p>
            <a:pPr>
              <a:defRPr sz="1400">
                <a:solidFill>
                  <a:srgbClr val="FFFFFF"/>
                </a:solidFill>
              </a:defRPr>
            </a:pPr>
            <a:r>
              <a:t>Built during Old Kingdom period</a:t>
            </a:r>
          </a:p>
          <a:p>
            <a:pPr>
              <a:defRPr sz="1400">
                <a:solidFill>
                  <a:srgbClr val="FFFFFF"/>
                </a:solidFill>
              </a:defRPr>
            </a:pPr>
            <a:r>
              <a:t>Last major pyramid was built around 1500 BC</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Construction Techniques</a:t>
            </a:r>
          </a:p>
        </p:txBody>
      </p:sp>
      <p:sp>
        <p:nvSpPr>
          <p:cNvPr id="3" name="Content Placeholder 2"/>
          <p:cNvSpPr>
            <a:spLocks noGrp="1"/>
          </p:cNvSpPr>
          <p:nvPr>
            <p:ph idx="1"/>
          </p:nvPr>
        </p:nvSpPr>
        <p:spPr/>
        <p:txBody>
          <a:bodyPr wrap="square">
            <a:normAutofit/>
          </a:bodyPr>
          <a:lstStyle/>
          <a:p>
            <a:pPr>
              <a:defRPr>
                <a:solidFill>
                  <a:srgbClr val="FFFFFF"/>
                </a:solidFill>
              </a:defRPr>
            </a:pPr>
            <a:r>
              <a:t>Massive stone blocks used</a:t>
            </a:r>
          </a:p>
          <a:p>
            <a:pPr>
              <a:defRPr>
                <a:solidFill>
                  <a:srgbClr val="FFFFFF"/>
                </a:solidFill>
              </a:defRPr>
            </a:pPr>
            <a:r>
              <a:t>Limestone and granite used</a:t>
            </a:r>
          </a:p>
          <a:p>
            <a:pPr>
              <a:defRPr>
                <a:solidFill>
                  <a:srgbClr val="FFFFFF"/>
                </a:solidFill>
              </a:defRPr>
            </a:pPr>
            <a:r>
              <a:t>Internal chamber and passageway</a:t>
            </a:r>
          </a:p>
          <a:p>
            <a:pPr>
              <a:defRPr>
                <a:solidFill>
                  <a:srgbClr val="FFFFFF"/>
                </a:solidFill>
              </a:defRPr>
            </a:pPr>
            <a:r>
              <a:t>Smooth exterior to reduce erosion</a:t>
            </a:r>
          </a:p>
          <a:p>
            <a:pPr>
              <a:defRPr>
                <a:solidFill>
                  <a:srgbClr val="FFFFFF"/>
                </a:solidFill>
              </a:defRPr>
            </a:pPr>
            <a:r>
              <a:t>Advanced pulley and lever systems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Pyramid of Giza</a:t>
            </a:r>
          </a:p>
        </p:txBody>
      </p:sp>
      <p:sp>
        <p:nvSpPr>
          <p:cNvPr id="3" name="Content Placeholder 2"/>
          <p:cNvSpPr>
            <a:spLocks noGrp="1"/>
          </p:cNvSpPr>
          <p:nvPr>
            <p:ph idx="1"/>
          </p:nvPr>
        </p:nvSpPr>
        <p:spPr/>
        <p:txBody>
          <a:bodyPr wrap="square">
            <a:normAutofit/>
          </a:bodyPr>
          <a:lstStyle/>
          <a:p>
            <a:pPr>
              <a:defRPr>
                <a:solidFill>
                  <a:srgbClr val="FFFFFF"/>
                </a:solidFill>
              </a:defRPr>
            </a:pPr>
            <a:r>
              <a:t>Largest pyramid in Egypt</a:t>
            </a:r>
          </a:p>
          <a:p>
            <a:pPr>
              <a:defRPr>
                <a:solidFill>
                  <a:srgbClr val="FFFFFF"/>
                </a:solidFill>
              </a:defRPr>
            </a:pPr>
            <a:r>
              <a:t>Built for Pharaoh Khufu</a:t>
            </a:r>
          </a:p>
          <a:p>
            <a:pPr>
              <a:defRPr>
                <a:solidFill>
                  <a:srgbClr val="FFFFFF"/>
                </a:solidFill>
              </a:defRPr>
            </a:pPr>
            <a:r>
              <a:t>Original height over 481 feet</a:t>
            </a:r>
          </a:p>
          <a:p>
            <a:pPr>
              <a:defRPr>
                <a:solidFill>
                  <a:srgbClr val="FFFFFF"/>
                </a:solidFill>
              </a:defRPr>
            </a:pPr>
            <a:r>
              <a:t>Original base perimeter over 3,025 feet</a:t>
            </a:r>
          </a:p>
          <a:p>
            <a:pPr>
              <a:defRPr>
                <a:solidFill>
                  <a:srgbClr val="FFFFFF"/>
                </a:solidFill>
              </a:defRPr>
            </a:pPr>
            <a:r>
              <a:t>Took over 20 years to build</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Pyramid of Khafre</a:t>
            </a:r>
          </a:p>
        </p:txBody>
      </p:sp>
      <p:pic>
        <p:nvPicPr>
          <p:cNvPr id="3" name="Picture 2" descr="Pyramid of Khafre_nSFTz2yKXfc.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Second-largest pyramid in Egypt</a:t>
            </a:r>
          </a:p>
          <a:p>
            <a:pPr>
              <a:defRPr sz="1400">
                <a:solidFill>
                  <a:srgbClr val="FFFFFF"/>
                </a:solidFill>
              </a:defRPr>
            </a:pPr>
            <a:r>
              <a:t>Built for Pharaoh Khafre</a:t>
            </a:r>
          </a:p>
          <a:p>
            <a:pPr>
              <a:defRPr sz="1400">
                <a:solidFill>
                  <a:srgbClr val="FFFFFF"/>
                </a:solidFill>
              </a:defRPr>
            </a:pPr>
            <a:r>
              <a:t>Original height over 446 feet</a:t>
            </a:r>
          </a:p>
          <a:p>
            <a:pPr>
              <a:defRPr sz="1400">
                <a:solidFill>
                  <a:srgbClr val="FFFFFF"/>
                </a:solidFill>
              </a:defRPr>
            </a:pPr>
            <a:r>
              <a:t>Original base perimeter over 709 feet</a:t>
            </a:r>
          </a:p>
          <a:p>
            <a:pPr>
              <a:defRPr sz="1400">
                <a:solidFill>
                  <a:srgbClr val="FFFFFF"/>
                </a:solidFill>
              </a:defRPr>
            </a:pPr>
            <a:r>
              <a:t>Built using the same construction techniques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Pyramid of Menkaure</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Smallest pyramid in Giza</a:t>
            </a:r>
          </a:p>
          <a:p>
            <a:pPr>
              <a:defRPr sz="1400">
                <a:solidFill>
                  <a:srgbClr val="FFFFFF"/>
                </a:solidFill>
              </a:defRPr>
            </a:pPr>
            <a:r>
              <a:t>Built for Pharaoh Menkaure</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Original height over 218 feet</a:t>
            </a:r>
          </a:p>
          <a:p>
            <a:pPr>
              <a:defRPr sz="1400">
                <a:solidFill>
                  <a:srgbClr val="FFFFFF"/>
                </a:solidFill>
              </a:defRPr>
            </a:pPr>
            <a:r>
              <a:t>Original base perimeter over 344 feet</a:t>
            </a:r>
          </a:p>
          <a:p>
            <a:pPr>
              <a:defRPr sz="1400">
                <a:solidFill>
                  <a:srgbClr val="FFFFFF"/>
                </a:solidFill>
              </a:defRPr>
            </a:pPr>
            <a:r>
              <a:t>Built using limestone and granite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solidFill>
                  <a:srgbClr val="FFFFFF"/>
                </a:solidFill>
              </a:defRPr>
            </a:pPr>
            <a:r>
              <a:t>Internal Chambers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solidFill>
                  <a:srgbClr val="FFFFFF"/>
                </a:solidFill>
              </a:defRPr>
            </a:pPr>
            <a:r>
              <a:t>Queen's chamber and grand gallery</a:t>
            </a:r>
          </a:p>
          <a:p>
            <a:pPr>
              <a:defRPr sz="1400">
                <a:solidFill>
                  <a:srgbClr val="FFFFFF"/>
                </a:solidFill>
              </a:defRPr>
            </a:pPr>
            <a:r>
              <a:t>King's chamber and sarcophagus</a:t>
            </a:r>
          </a:p>
        </p:txBody>
      </p:sp>
      <p:sp>
        <p:nvSpPr>
          <p:cNvPr id="4" name="TextBox 3"/>
          <p:cNvSpPr txBox="1"/>
          <p:nvPr/>
        </p:nvSpPr>
        <p:spPr>
          <a:xfrm>
            <a:off x="5029200" y="1371600"/>
            <a:ext cx="4114800" cy="5029200"/>
          </a:xfrm>
          <a:prstGeom prst="rect">
            <a:avLst/>
          </a:prstGeom>
          <a:noFill/>
        </p:spPr>
        <p:txBody>
          <a:bodyPr wrap="square">
            <a:spAutoFit/>
          </a:bodyPr>
          <a:lstStyle/>
          <a:p>
            <a:pPr>
              <a:defRPr sz="1400">
                <a:solidFill>
                  <a:srgbClr val="FFFFFF"/>
                </a:solidFill>
              </a:defRPr>
            </a:pPr>
            <a:r>
              <a:t>Relieving chambers to reduce pressure</a:t>
            </a:r>
          </a:p>
          <a:p>
            <a:pPr>
              <a:defRPr sz="1400">
                <a:solidFill>
                  <a:srgbClr val="FFFFFF"/>
                </a:solidFill>
              </a:defRPr>
            </a:pPr>
            <a:r>
              <a:t>Air shafts to allow sunlight in</a:t>
            </a:r>
          </a:p>
          <a:p>
            <a:pPr>
              <a:defRPr sz="1400">
                <a:solidFill>
                  <a:srgbClr val="FFFFFF"/>
                </a:solidFill>
              </a:defRPr>
            </a:pPr>
            <a:r>
              <a:t>Well-preserved internal architecture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bg>
      <p:bgPr>
        <a:solidFill>
          <a:srgbClr val="964B00"/>
        </a:solidFill>
        <a:effectLst/>
      </p:bgPr>
    </p:bg>
    <p:spTree>
      <p:nvGrpSpPr>
        <p:cNvPr id="1" name=""/>
        <p:cNvGrpSpPr/>
        <p:nvPr/>
      </p:nvGrpSpPr>
      <p:grpSpPr/>
      <p:sp>
        <p:nvSpPr>
          <p:cNvPr id="2" name="Title 1"/>
          <p:cNvSpPr>
            <a:spLocks noGrp="1"/>
          </p:cNvSpPr>
          <p:nvPr>
            <p:ph type="title"/>
          </p:nvPr>
        </p:nvSpPr>
        <p:spPr/>
        <p:txBody>
          <a:bodyPr/>
          <a:lstStyle/>
          <a:p>
            <a:pPr>
              <a:defRPr>
                <a:solidFill>
                  <a:srgbClr val="FFFFFF"/>
                </a:solidFill>
              </a:defRPr>
            </a:pPr>
            <a:r>
              <a:t>Pyramid Alignment</a:t>
            </a:r>
          </a:p>
        </p:txBody>
      </p:sp>
      <p:sp>
        <p:nvSpPr>
          <p:cNvPr id="3" name="Content Placeholder 2"/>
          <p:cNvSpPr>
            <a:spLocks noGrp="1"/>
          </p:cNvSpPr>
          <p:nvPr>
            <p:ph idx="1"/>
          </p:nvPr>
        </p:nvSpPr>
        <p:spPr/>
        <p:txBody>
          <a:bodyPr wrap="square">
            <a:normAutofit/>
          </a:bodyPr>
          <a:lstStyle/>
          <a:p>
            <a:pPr>
              <a:defRPr>
                <a:solidFill>
                  <a:srgbClr val="FFFFFF"/>
                </a:solidFill>
              </a:defRPr>
            </a:pPr>
            <a:r>
              <a:t>Aligns with true north</a:t>
            </a:r>
          </a:p>
          <a:p>
            <a:pPr>
              <a:defRPr>
                <a:solidFill>
                  <a:srgbClr val="FFFFFF"/>
                </a:solidFill>
              </a:defRPr>
            </a:pPr>
            <a:r>
              <a:t>Aligns with stars and constellations</a:t>
            </a:r>
          </a:p>
          <a:p>
            <a:pPr>
              <a:defRPr>
                <a:solidFill>
                  <a:srgbClr val="FFFFFF"/>
                </a:solidFill>
              </a:defRPr>
            </a:pPr>
            <a:r>
              <a:t>Aligns with Nile River</a:t>
            </a:r>
          </a:p>
          <a:p>
            <a:pPr>
              <a:defRPr>
                <a:solidFill>
                  <a:srgbClr val="FFFFFF"/>
                </a:solidFill>
              </a:defRPr>
            </a:pPr>
            <a:r>
              <a:t>Aligns with desert landscape</a:t>
            </a:r>
          </a:p>
          <a:p>
            <a:pPr>
              <a:defRPr>
                <a:solidFill>
                  <a:srgbClr val="FFFFFF"/>
                </a:solidFill>
              </a:defRPr>
            </a:pPr>
            <a:r>
              <a:t>Aligns with ancient astronomical knowledge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