
<file path=[Content_Types].xml><?xml version="1.0" encoding="utf-8"?>
<Types xmlns="http://schemas.openxmlformats.org/package/2006/content-types">
  <Default Extension="jpeg" ContentType="image/jpeg"/>
  <Default Extension="jp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7" r:id="rId7"/>
    <p:sldId id="258" r:id="rId8"/>
    <p:sldId id="259" r:id="rId9"/>
    <p:sldId id="260" r:id="rId10"/>
    <p:sldId id="261" r:id="rId11"/>
    <p:sldId id="262" r:id="rId12"/>
    <p:sldId id="263" r:id="rId13"/>
    <p:sldId id="264" r:id="rId14"/>
    <p:sldId id="265" r:id="rId15"/>
    <p:sldId id="266" r:id="rId16"/>
    <p:sldId id="267" r:id="rId17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00" autoAdjust="0"/>
    <p:restoredTop sz="94660"/>
  </p:normalViewPr>
  <p:slideViewPr>
    <p:cSldViewPr snapToGrid="0">
      <p:cViewPr varScale="1">
        <p:scale>
          <a:sx n="61" d="100"/>
          <a:sy n="61" d="100"/>
        </p:scale>
        <p:origin x="204" y="6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10" Type="http://schemas.openxmlformats.org/officeDocument/2006/relationships/slide" Target="slides/slide5.xml"/><Relationship Id="rId11" Type="http://schemas.openxmlformats.org/officeDocument/2006/relationships/slide" Target="slides/slide6.xml"/><Relationship Id="rId12" Type="http://schemas.openxmlformats.org/officeDocument/2006/relationships/slide" Target="slides/slide7.xml"/><Relationship Id="rId13" Type="http://schemas.openxmlformats.org/officeDocument/2006/relationships/slide" Target="slides/slide8.xml"/><Relationship Id="rId14" Type="http://schemas.openxmlformats.org/officeDocument/2006/relationships/slide" Target="slides/slide9.xml"/><Relationship Id="rId15" Type="http://schemas.openxmlformats.org/officeDocument/2006/relationships/slide" Target="slides/slide10.xml"/><Relationship Id="rId16" Type="http://schemas.openxmlformats.org/officeDocument/2006/relationships/slide" Target="slides/slide11.xml"/><Relationship Id="rId17" Type="http://schemas.openxmlformats.org/officeDocument/2006/relationships/slide" Target="slides/slide12.xml"/><Relationship Id="rId2" Type="http://schemas.openxmlformats.org/officeDocument/2006/relationships/slide" Target="slides/slide1.xml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2.xml"/><Relationship Id="rId8" Type="http://schemas.openxmlformats.org/officeDocument/2006/relationships/slide" Target="slides/slide3.xml"/><Relationship Id="rId9" Type="http://schemas.openxmlformats.org/officeDocument/2006/relationships/slide" Target="slides/slide4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2417779" y="802298"/>
            <a:ext cx="8637073" cy="2541431"/>
          </a:xfrm>
        </p:spPr>
        <p:txBody>
          <a:bodyPr bIns="0" anchor="b">
            <a:normAutofit/>
          </a:bodyPr>
          <a:lstStyle>
            <a:lvl1pPr algn="l">
              <a:defRPr sz="6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417780" y="3531204"/>
            <a:ext cx="8637072" cy="977621"/>
          </a:xfrm>
        </p:spPr>
        <p:txBody>
          <a:bodyPr tIns="91440" bIns="91440">
            <a:normAutofit/>
          </a:bodyPr>
          <a:lstStyle>
            <a:lvl1pPr marL="0" indent="0" algn="l">
              <a:buNone/>
              <a:defRPr sz="1800" b="0" cap="all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8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416500" y="329307"/>
            <a:ext cx="4973915" cy="309201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437664" y="798973"/>
            <a:ext cx="811019" cy="503578"/>
          </a:xfrm>
        </p:spPr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2417780" y="3528542"/>
            <a:ext cx="863707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5300960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26" name="Straight Connector 25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018243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439111" y="798973"/>
            <a:ext cx="1615742" cy="4659889"/>
          </a:xfrm>
        </p:spPr>
        <p:txBody>
          <a:bodyPr vert="eaVert"/>
          <a:lstStyle>
            <a:lvl1pPr algn="l">
              <a:defRPr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444672" y="798973"/>
            <a:ext cx="7828830" cy="4659889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9439111" y="798973"/>
            <a:ext cx="0" cy="4659889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50187726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33" name="Straight Connector 32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950446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4239" y="1756130"/>
            <a:ext cx="8643154" cy="1887950"/>
          </a:xfrm>
        </p:spPr>
        <p:txBody>
          <a:bodyPr anchor="b">
            <a:normAutofit/>
          </a:bodyPr>
          <a:lstStyle>
            <a:lvl1pPr algn="l"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4239" y="3806195"/>
            <a:ext cx="8630446" cy="1012929"/>
          </a:xfrm>
        </p:spPr>
        <p:txBody>
          <a:bodyPr tIns="91440">
            <a:normAutofit/>
          </a:bodyPr>
          <a:lstStyle>
            <a:lvl1pPr marL="0" indent="0" algn="l">
              <a:buNone/>
              <a:defRPr sz="1800">
                <a:solidFill>
                  <a:schemeClr val="tx1"/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5" name="Straight Connector 14"/>
          <p:cNvCxnSpPr/>
          <p:nvPr/>
        </p:nvCxnSpPr>
        <p:spPr>
          <a:xfrm>
            <a:off x="1454239" y="3804985"/>
            <a:ext cx="8630446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06511168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9217" y="804889"/>
            <a:ext cx="9605635" cy="105930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447331" y="2010878"/>
            <a:ext cx="4645152" cy="3448595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413771" y="2017343"/>
            <a:ext cx="4645152" cy="3441520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35" name="Straight Connector 3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3421047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7191" y="804163"/>
            <a:ext cx="9607661" cy="1056319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47191" y="2019549"/>
            <a:ext cx="4645152" cy="801943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447191" y="2824269"/>
            <a:ext cx="4645152" cy="2644457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12362" y="2023003"/>
            <a:ext cx="4645152" cy="802237"/>
          </a:xfrm>
        </p:spPr>
        <p:txBody>
          <a:bodyPr anchor="b">
            <a:normAutofit/>
          </a:bodyPr>
          <a:lstStyle>
            <a:lvl1pPr marL="0" indent="0">
              <a:lnSpc>
                <a:spcPct val="100000"/>
              </a:lnSpc>
              <a:buNone/>
              <a:defRPr sz="2200" b="0" cap="all" baseline="0">
                <a:solidFill>
                  <a:schemeClr val="accent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412362" y="2821491"/>
            <a:ext cx="4645152" cy="263737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29" name="Straight Connector 28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79588135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25" name="Straight Connector 24"/>
          <p:cNvCxnSpPr/>
          <p:nvPr/>
        </p:nvCxnSpPr>
        <p:spPr>
          <a:xfrm>
            <a:off x="1453896" y="1847088"/>
            <a:ext cx="9607522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85651308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0807170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4671" y="798973"/>
            <a:ext cx="3273099" cy="2247117"/>
          </a:xfrm>
        </p:spPr>
        <p:txBody>
          <a:bodyPr anchor="b">
            <a:normAutofit/>
          </a:bodyPr>
          <a:lstStyle>
            <a:lvl1pPr algn="l">
              <a:defRPr sz="24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043714" y="798974"/>
            <a:ext cx="6012470" cy="4658826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44671" y="3205491"/>
            <a:ext cx="3275013" cy="2248181"/>
          </a:xfrm>
        </p:spPr>
        <p:txBody>
          <a:bodyPr/>
          <a:lstStyle>
            <a:lvl1pPr marL="0" indent="0" algn="l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7" name="Straight Connector 16"/>
          <p:cNvCxnSpPr/>
          <p:nvPr/>
        </p:nvCxnSpPr>
        <p:spPr>
          <a:xfrm>
            <a:off x="1448280" y="3205491"/>
            <a:ext cx="3269490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16365585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" name="Group 7"/>
          <p:cNvGrpSpPr/>
          <p:nvPr/>
        </p:nvGrpSpPr>
        <p:grpSpPr>
          <a:xfrm>
            <a:off x="7477387" y="482170"/>
            <a:ext cx="4074533" cy="5149101"/>
            <a:chOff x="7477387" y="482170"/>
            <a:chExt cx="4074533" cy="5149101"/>
          </a:xfrm>
        </p:grpSpPr>
        <p:sp>
          <p:nvSpPr>
            <p:cNvPr id="18" name="Rectangle 17"/>
            <p:cNvSpPr/>
            <p:nvPr/>
          </p:nvSpPr>
          <p:spPr bwMode="black">
            <a:xfrm>
              <a:off x="7477387" y="482170"/>
              <a:ext cx="4074533" cy="5149101"/>
            </a:xfrm>
            <a:prstGeom prst="rect">
              <a:avLst/>
            </a:prstGeom>
            <a:gradFill>
              <a:gsLst>
                <a:gs pos="0">
                  <a:srgbClr val="000001"/>
                </a:gs>
                <a:gs pos="100000">
                  <a:srgbClr val="191919"/>
                </a:gs>
              </a:gsLst>
            </a:gradFill>
            <a:ln w="76200" cmpd="sng">
              <a:noFill/>
              <a:miter lim="800000"/>
            </a:ln>
            <a:effectLst>
              <a:outerShdw blurRad="127000" dist="228600" dir="4740000" sx="98000" sy="98000" algn="tl" rotWithShape="0">
                <a:srgbClr val="000000">
                  <a:alpha val="34000"/>
                </a:srgbClr>
              </a:outerShdw>
            </a:effectLst>
            <a:scene3d>
              <a:camera prst="orthographicFront"/>
              <a:lightRig rig="threePt" dir="t"/>
            </a:scene3d>
            <a:sp3d>
              <a:bevelT w="152400" h="50800" prst="softRound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  <p:sp>
          <p:nvSpPr>
            <p:cNvPr id="19" name="Rectangle 18"/>
            <p:cNvSpPr/>
            <p:nvPr/>
          </p:nvSpPr>
          <p:spPr bwMode="blackWhite">
            <a:xfrm>
              <a:off x="7790446" y="812506"/>
              <a:ext cx="3450289" cy="4466452"/>
            </a:xfrm>
            <a:prstGeom prst="rect">
              <a:avLst/>
            </a:prstGeom>
            <a:gradFill>
              <a:gsLst>
                <a:gs pos="0">
                  <a:srgbClr val="DADADA"/>
                </a:gs>
                <a:gs pos="100000">
                  <a:srgbClr val="FFFFFE"/>
                </a:gs>
              </a:gsLst>
              <a:lin ang="16200000" scaled="0"/>
            </a:gradFill>
            <a:ln w="50800" cmpd="sng">
              <a:solidFill>
                <a:srgbClr val="191919"/>
              </a:solidFill>
              <a:miter lim="800000"/>
            </a:ln>
            <a:effectLst>
              <a:innerShdw blurRad="63500" dist="88900" dir="14100000">
                <a:srgbClr val="000000">
                  <a:alpha val="30000"/>
                </a:srgbClr>
              </a:innerShdw>
            </a:effectLst>
            <a:scene3d>
              <a:camera prst="orthographicFront"/>
              <a:lightRig rig="threePt" dir="t"/>
            </a:scene3d>
            <a:sp3d>
              <a:bevelT prst="relaxedInset"/>
            </a:sp3d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</p: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51206" y="1129513"/>
            <a:ext cx="5532328" cy="1830584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8124389" y="1122542"/>
            <a:ext cx="2791171" cy="3866327"/>
          </a:xfrm>
          <a:solidFill>
            <a:schemeClr val="bg1">
              <a:lumMod val="85000"/>
            </a:schemeClr>
          </a:solidFill>
          <a:ln w="9525" cap="sq">
            <a:noFill/>
            <a:miter lim="800000"/>
          </a:ln>
          <a:effectLst/>
        </p:spPr>
        <p:txBody>
          <a:bodyPr anchor="t"/>
          <a:lstStyle>
            <a:lvl1pPr marL="0" indent="0" algn="ctr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450329" y="3145992"/>
            <a:ext cx="5524404" cy="2003742"/>
          </a:xfrm>
        </p:spPr>
        <p:txBody>
          <a:bodyPr>
            <a:normAutofit/>
          </a:bodyPr>
          <a:lstStyle>
            <a:lvl1pPr marL="0" indent="0" algn="l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1447382" y="5469856"/>
            <a:ext cx="5527351" cy="320123"/>
          </a:xfrm>
        </p:spPr>
        <p:txBody>
          <a:bodyPr/>
          <a:lstStyle>
            <a:lvl1pPr algn="l">
              <a:defRPr/>
            </a:lvl1pPr>
          </a:lstStyle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1447382" y="318640"/>
            <a:ext cx="5541004" cy="320931"/>
          </a:xfr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31" name="Straight Connector 30"/>
          <p:cNvCxnSpPr/>
          <p:nvPr/>
        </p:nvCxnSpPr>
        <p:spPr>
          <a:xfrm>
            <a:off x="1447382" y="3143605"/>
            <a:ext cx="5527351" cy="0"/>
          </a:xfrm>
          <a:prstGeom prst="line">
            <a:avLst/>
          </a:prstGeom>
          <a:ln w="31750"/>
        </p:spPr>
        <p:style>
          <a:lnRef idx="3">
            <a:schemeClr val="accent1"/>
          </a:lnRef>
          <a:fillRef idx="0">
            <a:schemeClr val="accent1"/>
          </a:fillRef>
          <a:effectRef idx="2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21168584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jpg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2019476"/>
            <a:ext cx="12192000" cy="4105941"/>
          </a:xfrm>
          <a:prstGeom prst="rect">
            <a:avLst/>
          </a:prstGeom>
          <a:gradFill flip="none" rotWithShape="1">
            <a:gsLst>
              <a:gs pos="0">
                <a:schemeClr val="bg2">
                  <a:alpha val="0"/>
                </a:schemeClr>
              </a:gs>
              <a:gs pos="100000">
                <a:schemeClr val="bg2"/>
              </a:gs>
            </a:gsLst>
            <a:lin ang="5400000" scaled="0"/>
            <a:tileRect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pic>
        <p:nvPicPr>
          <p:cNvPr id="7" name="Picture 6"/>
          <p:cNvPicPr>
            <a:picLocks noChangeAspect="1"/>
          </p:cNvPicPr>
          <p:nvPr/>
        </p:nvPicPr>
        <p:blipFill rotWithShape="1">
          <a:blip r:embed="rId1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538" b="-1538"/>
          <a:stretch/>
        </p:blipFill>
        <p:spPr bwMode="black">
          <a:xfrm>
            <a:off x="0" y="6126480"/>
            <a:ext cx="12192000" cy="74295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451579" y="804519"/>
            <a:ext cx="9603275" cy="1049235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451579" y="2015732"/>
            <a:ext cx="9603275" cy="345061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554138" y="330370"/>
            <a:ext cx="3500715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A69BB30-8325-4345-8DFA-998A30CB2488}" type="datetimeFigureOut">
              <a:rPr lang="en-US" smtClean="0"/>
              <a:t>9/11/2025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451579" y="329307"/>
            <a:ext cx="5938836" cy="309201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80060" y="798973"/>
            <a:ext cx="811019" cy="503578"/>
          </a:xfrm>
          <a:prstGeom prst="rect">
            <a:avLst/>
          </a:prstGeom>
        </p:spPr>
        <p:txBody>
          <a:bodyPr vert="horz" lIns="91440" tIns="45720" rIns="91440" bIns="45720" rtlCol="0" anchor="t"/>
          <a:lstStyle>
            <a:lvl1pPr algn="r">
              <a:defRPr sz="2800">
                <a:solidFill>
                  <a:schemeClr val="accent1"/>
                </a:solidFill>
              </a:defRPr>
            </a:lvl1pPr>
          </a:lstStyle>
          <a:p>
            <a:fld id="{FDFB9C32-4155-43F0-9D69-97C79EB91DC0}" type="slidenum">
              <a:rPr lang="en-US" smtClean="0"/>
              <a:t>‹#›</a:t>
            </a:fld>
            <a:endParaRPr lang="en-US"/>
          </a:p>
        </p:txBody>
      </p:sp>
      <p:cxnSp>
        <p:nvCxnSpPr>
          <p:cNvPr id="10" name="Straight Connector 9"/>
          <p:cNvCxnSpPr/>
          <p:nvPr/>
        </p:nvCxnSpPr>
        <p:spPr>
          <a:xfrm>
            <a:off x="0" y="6128413"/>
            <a:ext cx="12192000" cy="0"/>
          </a:xfrm>
          <a:prstGeom prst="line">
            <a:avLst/>
          </a:prstGeom>
          <a:ln w="12700">
            <a:solidFill>
              <a:srgbClr val="000001">
                <a:alpha val="20000"/>
              </a:srgb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269529321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200" b="0" i="0" kern="1200" cap="all">
          <a:solidFill>
            <a:schemeClr val="tx1"/>
          </a:solidFill>
          <a:effectLst/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2000" kern="1200">
          <a:solidFill>
            <a:schemeClr val="tx1"/>
          </a:solidFill>
          <a:effectLst/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8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600" kern="1200">
          <a:solidFill>
            <a:schemeClr val="tx1"/>
          </a:solidFill>
          <a:effectLst/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400" kern="1200" cap="none" baseline="0">
          <a:solidFill>
            <a:schemeClr val="tx1"/>
          </a:solidFill>
          <a:effectLst/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>
          <a:solidFill>
            <a:schemeClr val="tx1"/>
          </a:solidFill>
          <a:effectLst/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Clr>
          <a:schemeClr val="accent1"/>
        </a:buClr>
        <a:buSzPct val="100000"/>
        <a:buFont typeface="Arial" panose="020B0604020202020204" pitchFamily="34" charset="0"/>
        <a:buChar char="•"/>
        <a:defRPr sz="1200" kern="1200" baseline="0">
          <a:solidFill>
            <a:schemeClr val="tx1"/>
          </a:solidFill>
          <a:effectLst/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2.jpg"/></Relationships>
</file>

<file path=ppt/slides/_rels/slide5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3.jpg"/></Relationships>
</file>

<file path=ppt/slides/_rels/slide7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4.jpg"/></Relationships>
</file>

<file path=ppt/slides/_rels/slide9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0EDF4-686F-F8EB-286F-3FC8FB78906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29FF052-96FD-5FE1-B187-2C0A35ACF5C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262446"/>
      </p:ext>
    </p:extLst>
  </p:cSld>
  <p:clrMapOvr>
    <a:masterClrMapping/>
  </p:clrMapOvr>
</p:sld>
</file>

<file path=ppt/slides/slide10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Marketing and Advertising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Branding and Positioning</a:t>
            </a:r>
          </a:p>
          <a:p>
            <a:pPr/>
            <a:r>
              <a:t>Advertising Strategies</a:t>
            </a:r>
          </a:p>
          <a:p>
            <a:pPr/>
            <a:r>
              <a:t>Influencer Marketing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Global Market Overview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Regional Markets</a:t>
            </a:r>
          </a:p>
          <a:p>
            <a:pPr/>
            <a:r>
              <a:t>Market Size and Growth</a:t>
            </a:r>
          </a:p>
          <a:p>
            <a:pPr/>
            <a:r>
              <a:t>Key Statistics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Future of the Fashion Industry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Emerging Technologies</a:t>
            </a:r>
          </a:p>
          <a:p>
            <a:pPr/>
            <a:r>
              <a:t>Changing Consumer Preferences</a:t>
            </a:r>
          </a:p>
          <a:p>
            <a:pPr/>
            <a:r>
              <a:t>Industry Evolution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t>The Fashion Industry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t>Created with AI Presentation Generator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Introduction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The global fashion industry is a significant contributor to the world's economy.</a:t>
            </a:r>
          </a:p>
          <a:p>
            <a:pPr/>
            <a:r>
              <a:t>It is a dynamic and rapidly evolving sector driven by changing consumer preferences and technological advancements.</a:t>
            </a:r>
          </a:p>
          <a:p>
            <a:pPr/>
            <a:r>
              <a:t>This presentation aims to provide an overview of the current state of the fashion industry.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Market Trends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Fast Fashion</a:t>
            </a:r>
          </a:p>
          <a:p>
            <a:pPr/>
            <a:r>
              <a:t>Sustainable Fashion</a:t>
            </a:r>
          </a:p>
          <a:p>
            <a:pPr/>
            <a:r>
              <a:t>Digital Retail</a:t>
            </a:r>
          </a:p>
        </p:txBody>
      </p:sp>
      <p:pic>
        <p:nvPicPr>
          <p:cNvPr id="4" name="Picture 3" descr="Key Players_ASbK2nVnxVk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432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Consumer Behavior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Demographics and Psychographics</a:t>
            </a:r>
          </a:p>
          <a:p>
            <a:pPr/>
            <a:r>
              <a:t>Purchase Decision Making</a:t>
            </a:r>
          </a:p>
          <a:p>
            <a:pPr/>
            <a:r>
              <a:t>Social Media Influence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Key Players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Luxury Brands</a:t>
            </a:r>
          </a:p>
          <a:p>
            <a:pPr/>
            <a:r>
              <a:t>Fast Fashion Retailers</a:t>
            </a:r>
          </a:p>
          <a:p>
            <a:pPr/>
            <a:r>
              <a:t>Emerging Brands</a:t>
            </a:r>
          </a:p>
        </p:txBody>
      </p:sp>
      <p:pic>
        <p:nvPicPr>
          <p:cNvPr id="4" name="Picture 3" descr="E-commerce and Digital Platforms_G723VoGXuBg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432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Trends in Manufacturing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Global Sourcing</a:t>
            </a:r>
          </a:p>
          <a:p>
            <a:pPr/>
            <a:r>
              <a:t>Supply Chain Management</a:t>
            </a:r>
          </a:p>
          <a:p>
            <a:pPr/>
            <a:r>
              <a:t>Technological Innovations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E-commerce and Digital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Online Retailing</a:t>
            </a:r>
          </a:p>
          <a:p>
            <a:pPr/>
            <a:r>
              <a:t>Social Media Marketing</a:t>
            </a:r>
          </a:p>
          <a:p>
            <a:pPr/>
            <a:r>
              <a:t>Mobile Commerce</a:t>
            </a:r>
          </a:p>
        </p:txBody>
      </p:sp>
      <p:pic>
        <p:nvPicPr>
          <p:cNvPr id="4" name="Picture 3" descr="Marketing and Advertising_n5_FLQb71T4.jpg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43600" y="2743200"/>
            <a:ext cx="2743200" cy="274320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Sustainability and Ethics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 wrap="square">
            <a:normAutofit/>
          </a:bodyPr>
          <a:lstStyle/>
          <a:p>
            <a:pPr/>
            <a:r>
              <a:t>Environmental Impact</a:t>
            </a:r>
          </a:p>
          <a:p>
            <a:pPr/>
            <a:r>
              <a:t>Labor Practices</a:t>
            </a:r>
          </a:p>
          <a:p>
            <a:pPr/>
            <a:r>
              <a:t>Social Responsibility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Gallery">
  <a:themeElements>
    <a:clrScheme name="Gallery">
      <a:dk1>
        <a:sysClr val="windowText" lastClr="000000"/>
      </a:dk1>
      <a:lt1>
        <a:sysClr val="window" lastClr="FFFFFF"/>
      </a:lt1>
      <a:dk2>
        <a:srgbClr val="454545"/>
      </a:dk2>
      <a:lt2>
        <a:srgbClr val="DFDBD5"/>
      </a:lt2>
      <a:accent1>
        <a:srgbClr val="B71E42"/>
      </a:accent1>
      <a:accent2>
        <a:srgbClr val="DE478E"/>
      </a:accent2>
      <a:accent3>
        <a:srgbClr val="BC72F0"/>
      </a:accent3>
      <a:accent4>
        <a:srgbClr val="795FAF"/>
      </a:accent4>
      <a:accent5>
        <a:srgbClr val="586EA6"/>
      </a:accent5>
      <a:accent6>
        <a:srgbClr val="6892A0"/>
      </a:accent6>
      <a:hlink>
        <a:srgbClr val="FA2B5C"/>
      </a:hlink>
      <a:folHlink>
        <a:srgbClr val="BC658E"/>
      </a:folHlink>
    </a:clrScheme>
    <a:fontScheme name="Gallery">
      <a:majorFont>
        <a:latin typeface="Gill Sans MT" panose="020B0502020104020203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Gallery">
      <a:fillStyleLst>
        <a:solidFill>
          <a:schemeClr val="phClr"/>
        </a:solidFill>
        <a:gradFill rotWithShape="1">
          <a:gsLst>
            <a:gs pos="0">
              <a:schemeClr val="phClr">
                <a:tint val="54000"/>
                <a:alpha val="100000"/>
                <a:satMod val="105000"/>
                <a:lumMod val="110000"/>
              </a:schemeClr>
            </a:gs>
            <a:gs pos="100000">
              <a:schemeClr val="phClr">
                <a:tint val="78000"/>
                <a:alpha val="92000"/>
                <a:satMod val="109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8000"/>
                <a:satMod val="110000"/>
                <a:lumMod val="104000"/>
              </a:schemeClr>
            </a:gs>
            <a:gs pos="69000">
              <a:schemeClr val="phClr">
                <a:shade val="88000"/>
                <a:satMod val="130000"/>
                <a:lumMod val="92000"/>
              </a:schemeClr>
            </a:gs>
            <a:gs pos="100000">
              <a:schemeClr val="phClr">
                <a:shade val="78000"/>
                <a:satMod val="130000"/>
                <a:lumMod val="92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0800" dist="50800" dir="5400000" sx="96000" sy="96000" rotWithShape="0">
              <a:srgbClr val="000000">
                <a:alpha val="48000"/>
              </a:srgb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1080000"/>
            </a:lightRig>
          </a:scene3d>
          <a:sp3d>
            <a:bevelT w="38100" h="12700" prst="softRound"/>
          </a:sp3d>
        </a:effectStyle>
      </a:effectStyleLst>
      <a:bgFillStyleLst>
        <a:solidFill>
          <a:schemeClr val="phClr"/>
        </a:solidFill>
        <a:solidFill>
          <a:schemeClr val="phClr"/>
        </a:solidFill>
        <a:gradFill rotWithShape="1">
          <a:gsLst>
            <a:gs pos="0">
              <a:schemeClr val="phClr">
                <a:tint val="94000"/>
                <a:satMod val="80000"/>
                <a:lumMod val="106000"/>
              </a:schemeClr>
            </a:gs>
            <a:gs pos="100000">
              <a:schemeClr val="phClr">
                <a:shade val="80000"/>
              </a:schemeClr>
            </a:gs>
          </a:gsLst>
          <a:path path="circle">
            <a:fillToRect l="43000" r="43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Gallery" id="{BBFCD31E-59A1-489D-B089-A3EAD7CAE12E}" vid="{F5E91637-A7B6-4E27-B710-77DA7014EE1E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Gallery</Template>
  <TotalTime>0</TotalTime>
  <Words>0</Words>
  <Application>Microsoft Office PowerPoint</Application>
  <PresentationFormat>Widescreen</PresentationFormat>
  <Paragraphs>0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Gill Sans MT</vt:lpstr>
      <vt:lpstr>Gallery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amar180181@fci.bu.edu.eg</dc:creator>
  <cp:lastModifiedBy>amar180181@fci.bu.edu.eg</cp:lastModifiedBy>
  <cp:revision>2</cp:revision>
  <dcterms:created xsi:type="dcterms:W3CDTF">2025-09-09T08:15:52Z</dcterms:created>
  <dcterms:modified xsi:type="dcterms:W3CDTF">2025-09-11T06:13:30Z</dcterms:modified>
</cp:coreProperties>
</file>