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3498DB"/>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3498DB"/>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3498DB"/>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Artificial Intelligence_gVQLAbGVB6Q.jpg"/>
          <p:cNvPicPr>
            <a:picLocks noChangeAspect="1"/>
          </p:cNvPicPr>
          <p:nvPr/>
        </p:nvPicPr>
        <p:blipFill>
          <a:blip r:embed="rId2"/>
          <a:stretch>
            <a:fillRect/>
          </a:stretch>
        </p:blipFill>
        <p:spPr>
          <a:xfrm>
            <a:off x="-1518986" y="0"/>
            <a:ext cx="12181973" cy="6858000"/>
          </a:xfrm>
          <a:prstGeom prst="rect">
            <a:avLst/>
          </a:prstGeom>
        </p:spPr>
      </p:pic>
      <p:sp>
        <p:nvSpPr>
          <p:cNvPr id="3" name="Rounded Rectangle 2"/>
          <p:cNvSpPr/>
          <p:nvPr/>
        </p:nvSpPr>
        <p:spPr>
          <a:xfrm>
            <a:off x="4572000" y="4114800"/>
            <a:ext cx="4114800" cy="2286000"/>
          </a:xfrm>
          <a:prstGeom prst="round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0" y="4114800"/>
            <a:ext cx="4114800" cy="2286000"/>
          </a:xfrm>
          <a:prstGeom prst="rect">
            <a:avLst/>
          </a:prstGeom>
          <a:noFill/>
        </p:spPr>
        <p:txBody>
          <a:bodyPr wrap="square" anchor="ctr">
            <a:spAutoFit/>
          </a:bodyPr>
          <a:lstStyle/>
          <a:p>
            <a:pPr algn="ctr">
              <a:defRPr sz="2800" b="1">
                <a:solidFill>
                  <a:srgbClr val="000000"/>
                </a:solidFill>
              </a:defRPr>
            </a:pPr>
            <a:r>
              <a:t>Artificial Intelligence</a:t>
            </a:r>
          </a:p>
          <a:p>
            <a:pPr algn="ctr">
              <a:defRPr sz="1400">
                <a:solidFill>
                  <a:srgbClr val="000000"/>
                </a:solidFill>
              </a:defRPr>
            </a:pPr>
            <a:r>
              <a:t>Generated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Applications in Healthcare</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Medical Diagnosis</a:t>
            </a:r>
          </a:p>
          <a:p>
            <a:pPr>
              <a:spcAft>
                <a:spcPts val="1080"/>
              </a:spcAft>
              <a:defRPr sz="1600">
                <a:solidFill>
                  <a:srgbClr val="000000"/>
                </a:solidFill>
              </a:defRPr>
            </a:pPr>
            <a:r>
              <a:t>●  Personalized Medicine</a:t>
            </a:r>
          </a:p>
          <a:p>
            <a:pPr>
              <a:spcAft>
                <a:spcPts val="1080"/>
              </a:spcAft>
              <a:defRPr sz="1600">
                <a:solidFill>
                  <a:srgbClr val="000000"/>
                </a:solidFill>
              </a:defRPr>
            </a:pPr>
            <a:r>
              <a:t>●  Disease Prediction</a:t>
            </a:r>
          </a:p>
          <a:p>
            <a:pPr>
              <a:spcAft>
                <a:spcPts val="1080"/>
              </a:spcAft>
              <a:defRPr sz="1600">
                <a:solidFill>
                  <a:srgbClr val="000000"/>
                </a:solidFill>
              </a:defRPr>
            </a:pPr>
            <a:r>
              <a:t>●  Patient Engagement</a:t>
            </a:r>
          </a:p>
          <a:p>
            <a:pPr>
              <a:spcAft>
                <a:spcPts val="1080"/>
              </a:spcAft>
              <a:defRPr sz="1600">
                <a:solidFill>
                  <a:srgbClr val="000000"/>
                </a:solidFill>
              </a:defRPr>
            </a:pPr>
            <a:r>
              <a:t>●  Clinical Decision Support</a:t>
            </a:r>
          </a:p>
          <a:p>
            <a:pPr>
              <a:spcAft>
                <a:spcPts val="1080"/>
              </a:spcAft>
              <a:defRPr sz="1600">
                <a:solidFill>
                  <a:srgbClr val="000000"/>
                </a:solidFill>
              </a:defRPr>
            </a:pPr>
            <a:r>
              <a:t>●  Medical Research</a:t>
            </a:r>
          </a:p>
          <a:p>
            <a:pPr>
              <a:spcAft>
                <a:spcPts val="720"/>
              </a:spcAft>
              <a:defRPr sz="1600">
                <a:solidFill>
                  <a:srgbClr val="000000"/>
                </a:solidFill>
              </a:defRPr>
            </a:pPr>
            <a:r>
              <a:t>●  Health Informatics</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Applications in Healthcare_bV_P23FXxhI.jpg"/>
          <p:cNvPicPr>
            <a:picLocks noChangeAspect="1"/>
          </p:cNvPicPr>
          <p:nvPr/>
        </p:nvPicPr>
        <p:blipFill>
          <a:blip r:embed="rId2"/>
          <a:stretch>
            <a:fillRect/>
          </a:stretch>
        </p:blipFill>
        <p:spPr>
          <a:xfrm>
            <a:off x="5349240" y="1371600"/>
            <a:ext cx="2743200" cy="411480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Future of AI</a:t>
            </a:r>
          </a:p>
        </p:txBody>
      </p:sp>
      <p:sp>
        <p:nvSpPr>
          <p:cNvPr id="3" name="Content Placeholder 2"/>
          <p:cNvSpPr>
            <a:spLocks noGrp="1"/>
          </p:cNvSpPr>
          <p:nvPr>
            <p:ph idx="1"/>
          </p:nvPr>
        </p:nvSpPr>
        <p:spPr/>
        <p:txBody>
          <a:bodyPr wrap="square">
            <a:normAutofit/>
          </a:bodyPr>
          <a:lstStyle/>
          <a:p>
            <a:pPr>
              <a:defRPr>
                <a:solidFill>
                  <a:srgbClr val="000000"/>
                </a:solidFill>
              </a:defRPr>
            </a:pPr>
            <a:r>
              <a:t>Advancements in Hardware</a:t>
            </a:r>
          </a:p>
          <a:p>
            <a:pPr>
              <a:defRPr>
                <a:solidFill>
                  <a:srgbClr val="000000"/>
                </a:solidFill>
              </a:defRPr>
            </a:pPr>
            <a:r>
              <a:t>Breakthroughs in Software</a:t>
            </a:r>
          </a:p>
          <a:p>
            <a:pPr>
              <a:defRPr>
                <a:solidFill>
                  <a:srgbClr val="000000"/>
                </a:solidFill>
              </a:defRPr>
            </a:pPr>
            <a:r>
              <a:t>Expanding Applications</a:t>
            </a:r>
          </a:p>
          <a:p>
            <a:pPr>
              <a:defRPr>
                <a:solidFill>
                  <a:srgbClr val="000000"/>
                </a:solidFill>
              </a:defRPr>
            </a:pPr>
            <a:r>
              <a:t>Increased Adoption</a:t>
            </a:r>
          </a:p>
          <a:p>
            <a:pPr>
              <a:defRPr>
                <a:solidFill>
                  <a:srgbClr val="000000"/>
                </a:solidFill>
              </a:defRPr>
            </a:pPr>
            <a:r>
              <a:t>Growing Expertise</a:t>
            </a:r>
          </a:p>
          <a:p>
            <a:pPr>
              <a:defRPr>
                <a:solidFill>
                  <a:srgbClr val="000000"/>
                </a:solidFill>
              </a:defRPr>
            </a:pPr>
            <a:r>
              <a:t>Emerging Trends</a:t>
            </a:r>
          </a:p>
          <a:p>
            <a:pPr>
              <a:defRPr>
                <a:solidFill>
                  <a:srgbClr val="000000"/>
                </a:solidFill>
              </a:defRPr>
            </a:pPr>
            <a:r>
              <a:t>New Opportunities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000000"/>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000000"/>
                </a:solidFill>
              </a:defRPr>
            </a:pPr>
            <a:r>
              <a:t>Recap of Core Concepts</a:t>
            </a:r>
          </a:p>
          <a:p>
            <a:pPr algn="ctr">
              <a:defRPr sz="2000">
                <a:solidFill>
                  <a:srgbClr val="000000"/>
                </a:solidFill>
              </a:defRPr>
            </a:pPr>
            <a:r>
              <a:t>Recap of Applications</a:t>
            </a:r>
          </a:p>
          <a:p>
            <a:pPr algn="ctr">
              <a:defRPr sz="2000">
                <a:solidFill>
                  <a:srgbClr val="000000"/>
                </a:solidFill>
              </a:defRPr>
            </a:pPr>
            <a:r>
              <a:t>Future Directions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000000"/>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1C40F"/>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Introduction</a:t>
            </a:r>
          </a:p>
        </p:txBody>
      </p:sp>
      <p:sp>
        <p:nvSpPr>
          <p:cNvPr id="3" name="Content Placeholder 2"/>
          <p:cNvSpPr>
            <a:spLocks noGrp="1"/>
          </p:cNvSpPr>
          <p:nvPr>
            <p:ph idx="1"/>
          </p:nvPr>
        </p:nvSpPr>
        <p:spPr/>
        <p:txBody>
          <a:bodyPr wrap="square">
            <a:normAutofit/>
          </a:bodyPr>
          <a:lstStyle/>
          <a:p>
            <a:pPr>
              <a:defRPr>
                <a:solidFill>
                  <a:srgbClr val="000000"/>
                </a:solidFill>
              </a:defRPr>
            </a:pPr>
            <a:r>
              <a:t>Artificial Intelligence is a rapidly growing field that focuses on developing intelligent machines that can think and learn like humans. This presentation aims to provide an overview of the core concepts, applications, and future of Artificial Intelligence. We will explore its potential to transform various industries and aspects of our lives.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History of AI</a:t>
            </a:r>
          </a:p>
        </p:txBody>
      </p:sp>
      <p:sp>
        <p:nvSpPr>
          <p:cNvPr id="3" name="Content Placeholder 2"/>
          <p:cNvSpPr>
            <a:spLocks noGrp="1"/>
          </p:cNvSpPr>
          <p:nvPr>
            <p:ph idx="1"/>
          </p:nvPr>
        </p:nvSpPr>
        <p:spPr/>
        <p:txBody>
          <a:bodyPr wrap="square">
            <a:normAutofit/>
          </a:bodyPr>
          <a:lstStyle/>
          <a:p>
            <a:pPr>
              <a:defRPr>
                <a:solidFill>
                  <a:srgbClr val="000000"/>
                </a:solidFill>
              </a:defRPr>
            </a:pPr>
            <a:r>
              <a:t>Early Beginnings</a:t>
            </a:r>
          </a:p>
          <a:p>
            <a:pPr>
              <a:defRPr>
                <a:solidFill>
                  <a:srgbClr val="000000"/>
                </a:solidFill>
              </a:defRPr>
            </a:pPr>
            <a:r>
              <a:t>Dartmouth Summer Research Project</a:t>
            </a:r>
          </a:p>
          <a:p>
            <a:pPr>
              <a:defRPr>
                <a:solidFill>
                  <a:srgbClr val="000000"/>
                </a:solidFill>
              </a:defRPr>
            </a:pPr>
            <a:r>
              <a:t>Rule-Based Systems</a:t>
            </a:r>
          </a:p>
          <a:p>
            <a:pPr>
              <a:defRPr>
                <a:solidFill>
                  <a:srgbClr val="000000"/>
                </a:solidFill>
              </a:defRPr>
            </a:pPr>
            <a:r>
              <a:t>Expert Systems</a:t>
            </a:r>
          </a:p>
          <a:p>
            <a:pPr>
              <a:defRPr>
                <a:solidFill>
                  <a:srgbClr val="000000"/>
                </a:solidFill>
              </a:defRPr>
            </a:pPr>
            <a:r>
              <a:t>Machine Learning</a:t>
            </a:r>
          </a:p>
          <a:p>
            <a:pPr>
              <a:defRPr>
                <a:solidFill>
                  <a:srgbClr val="000000"/>
                </a:solidFill>
              </a:defRPr>
            </a:pPr>
            <a:r>
              <a:t>Deep Learning</a:t>
            </a:r>
          </a:p>
          <a:p>
            <a:pPr>
              <a:defRPr>
                <a:solidFill>
                  <a:srgbClr val="000000"/>
                </a:solidFill>
              </a:defRPr>
            </a:pPr>
            <a:r>
              <a:t>Artificial General Intelligence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Types of AI</a:t>
            </a:r>
          </a:p>
        </p:txBody>
      </p:sp>
      <p:sp>
        <p:nvSpPr>
          <p:cNvPr id="3" name="Rectangle 2"/>
          <p:cNvSpPr/>
          <p:nvPr/>
        </p:nvSpPr>
        <p:spPr>
          <a:xfrm>
            <a:off x="914400" y="1005840"/>
            <a:ext cx="7315200" cy="18288"/>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4663440"/>
          </a:xfrm>
          <a:prstGeom prst="rect">
            <a:avLst/>
          </a:prstGeom>
          <a:noFill/>
        </p:spPr>
        <p:txBody>
          <a:bodyPr wrap="square">
            <a:spAutoFit/>
          </a:bodyPr>
          <a:lstStyle/>
          <a:p>
            <a:pPr>
              <a:spcAft>
                <a:spcPts val="1080"/>
              </a:spcAft>
              <a:defRPr sz="2000">
                <a:solidFill>
                  <a:srgbClr val="000000"/>
                </a:solidFill>
              </a:defRPr>
            </a:pPr>
            <a:r>
              <a:t>•  Narrow AI</a:t>
            </a:r>
          </a:p>
          <a:p>
            <a:pPr>
              <a:spcAft>
                <a:spcPts val="1080"/>
              </a:spcAft>
              <a:defRPr sz="2000">
                <a:solidFill>
                  <a:srgbClr val="000000"/>
                </a:solidFill>
              </a:defRPr>
            </a:pPr>
            <a:r>
              <a:t>•  General AI</a:t>
            </a:r>
          </a:p>
          <a:p>
            <a:pPr>
              <a:spcAft>
                <a:spcPts val="720"/>
              </a:spcAft>
              <a:defRPr sz="2000">
                <a:solidFill>
                  <a:srgbClr val="000000"/>
                </a:solidFill>
              </a:defRPr>
            </a:pPr>
            <a:r>
              <a:t>•  Superintelligence</a:t>
            </a:r>
          </a:p>
        </p:txBody>
      </p:sp>
      <p:sp>
        <p:nvSpPr>
          <p:cNvPr id="6" name="Rounded Rectangle 5"/>
          <p:cNvSpPr/>
          <p:nvPr/>
        </p:nvSpPr>
        <p:spPr>
          <a:xfrm>
            <a:off x="4754880" y="1371600"/>
            <a:ext cx="3931920" cy="5029200"/>
          </a:xfrm>
          <a:prstGeom prst="roundRect">
            <a:avLst/>
          </a:prstGeom>
          <a:noFill/>
          <a:ln w="12700">
            <a:solidFill>
              <a:srgbClr val="000000"/>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4937760" y="1828800"/>
            <a:ext cx="3566160" cy="4663440"/>
          </a:xfrm>
          <a:prstGeom prst="rect">
            <a:avLst/>
          </a:prstGeom>
          <a:noFill/>
        </p:spPr>
        <p:txBody>
          <a:bodyPr wrap="square">
            <a:spAutoFit/>
          </a:bodyPr>
          <a:lstStyle/>
          <a:p>
            <a:pPr>
              <a:spcAft>
                <a:spcPts val="1080"/>
              </a:spcAft>
              <a:defRPr sz="2000">
                <a:solidFill>
                  <a:srgbClr val="000000"/>
                </a:solidFill>
              </a:defRPr>
            </a:pPr>
            <a:r>
              <a:t>•  Weak AI</a:t>
            </a:r>
          </a:p>
          <a:p>
            <a:pPr>
              <a:spcAft>
                <a:spcPts val="1080"/>
              </a:spcAft>
              <a:defRPr sz="2000">
                <a:solidFill>
                  <a:srgbClr val="000000"/>
                </a:solidFill>
              </a:defRPr>
            </a:pPr>
            <a:r>
              <a:t>•  Strong AI</a:t>
            </a:r>
          </a:p>
          <a:p>
            <a:pPr>
              <a:spcAft>
                <a:spcPts val="1080"/>
              </a:spcAft>
              <a:defRPr sz="2000">
                <a:solidFill>
                  <a:srgbClr val="000000"/>
                </a:solidFill>
              </a:defRPr>
            </a:pPr>
            <a:r>
              <a:t>•  AGI</a:t>
            </a:r>
          </a:p>
          <a:p>
            <a:pPr>
              <a:spcAft>
                <a:spcPts val="720"/>
              </a:spcAft>
              <a:defRPr sz="2000">
                <a:solidFill>
                  <a:srgbClr val="000000"/>
                </a:solidFill>
              </a:defRPr>
            </a:pPr>
            <a:r>
              <a:t>•  Multi-Agent Systems</a:t>
            </a:r>
          </a:p>
        </p:txBody>
      </p:sp>
      <p:sp>
        <p:nvSpPr>
          <p:cNvPr id="8" name="Oval 7"/>
          <p:cNvSpPr/>
          <p:nvPr/>
        </p:nvSpPr>
        <p:spPr>
          <a:xfrm>
            <a:off x="8229600" y="91440"/>
            <a:ext cx="365760" cy="36576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Rounded Rectangle 1"/>
          <p:cNvSpPr/>
          <p:nvPr/>
        </p:nvSpPr>
        <p:spPr>
          <a:xfrm>
            <a:off x="4754880" y="1371600"/>
            <a:ext cx="393192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Machine Learning</a:t>
            </a:r>
          </a:p>
        </p:txBody>
      </p:sp>
      <p:sp>
        <p:nvSpPr>
          <p:cNvPr id="4" name="Rectangle 3"/>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ounded Rectangle 4"/>
          <p:cNvSpPr/>
          <p:nvPr/>
        </p:nvSpPr>
        <p:spPr>
          <a:xfrm>
            <a:off x="731520" y="1371600"/>
            <a:ext cx="365760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6" name="Picture 5" descr="Machine Learning_nGoCBxiaRO0.jpg"/>
          <p:cNvPicPr>
            <a:picLocks noChangeAspect="1"/>
          </p:cNvPicPr>
          <p:nvPr/>
        </p:nvPicPr>
        <p:blipFill>
          <a:blip r:embed="rId2"/>
          <a:stretch>
            <a:fillRect/>
          </a:stretch>
        </p:blipFill>
        <p:spPr>
          <a:xfrm>
            <a:off x="731520" y="2399453"/>
            <a:ext cx="3657600" cy="2059093"/>
          </a:xfrm>
          <a:prstGeom prst="rect">
            <a:avLst/>
          </a:prstGeom>
        </p:spPr>
      </p:pic>
      <p:sp>
        <p:nvSpPr>
          <p:cNvPr id="7" name="TextBox 6"/>
          <p:cNvSpPr txBox="1"/>
          <p:nvPr/>
        </p:nvSpPr>
        <p:spPr>
          <a:xfrm>
            <a:off x="4937760" y="1828800"/>
            <a:ext cx="3566160" cy="3749040"/>
          </a:xfrm>
          <a:prstGeom prst="rect">
            <a:avLst/>
          </a:prstGeom>
          <a:noFill/>
        </p:spPr>
        <p:txBody>
          <a:bodyPr wrap="square">
            <a:spAutoFit/>
          </a:bodyPr>
          <a:lstStyle/>
          <a:p>
            <a:pPr>
              <a:spcAft>
                <a:spcPts val="1080"/>
              </a:spcAft>
              <a:defRPr sz="1600" b="1">
                <a:solidFill>
                  <a:srgbClr val="000000"/>
                </a:solidFill>
              </a:defRPr>
            </a:pPr>
            <a:r>
              <a:t>●  Supervised Learning</a:t>
            </a:r>
          </a:p>
          <a:p>
            <a:pPr>
              <a:spcAft>
                <a:spcPts val="1080"/>
              </a:spcAft>
              <a:defRPr sz="1600">
                <a:solidFill>
                  <a:srgbClr val="000000"/>
                </a:solidFill>
              </a:defRPr>
            </a:pPr>
            <a:r>
              <a:t>●  Unsupervised Learning</a:t>
            </a:r>
          </a:p>
          <a:p>
            <a:pPr>
              <a:spcAft>
                <a:spcPts val="1080"/>
              </a:spcAft>
              <a:defRPr sz="1600">
                <a:solidFill>
                  <a:srgbClr val="000000"/>
                </a:solidFill>
              </a:defRPr>
            </a:pPr>
            <a:r>
              <a:t>●  Reinforcement Learning</a:t>
            </a:r>
          </a:p>
          <a:p>
            <a:pPr>
              <a:spcAft>
                <a:spcPts val="1080"/>
              </a:spcAft>
              <a:defRPr sz="1600">
                <a:solidFill>
                  <a:srgbClr val="000000"/>
                </a:solidFill>
              </a:defRPr>
            </a:pPr>
            <a:r>
              <a:t>●  Neural Networks</a:t>
            </a:r>
          </a:p>
          <a:p>
            <a:pPr>
              <a:spcAft>
                <a:spcPts val="1080"/>
              </a:spcAft>
              <a:defRPr sz="1600">
                <a:solidFill>
                  <a:srgbClr val="000000"/>
                </a:solidFill>
              </a:defRPr>
            </a:pPr>
            <a:r>
              <a:t>●  Decision Trees</a:t>
            </a:r>
          </a:p>
          <a:p>
            <a:pPr>
              <a:spcAft>
                <a:spcPts val="1080"/>
              </a:spcAft>
              <a:defRPr sz="1600">
                <a:solidFill>
                  <a:srgbClr val="000000"/>
                </a:solidFill>
              </a:defRPr>
            </a:pPr>
            <a:r>
              <a:t>●  Random Forest</a:t>
            </a:r>
          </a:p>
          <a:p>
            <a:pPr>
              <a:spcAft>
                <a:spcPts val="720"/>
              </a:spcAft>
              <a:defRPr sz="1600">
                <a:solidFill>
                  <a:srgbClr val="000000"/>
                </a:solidFill>
              </a:defRPr>
            </a:pPr>
            <a:r>
              <a:t>●  Support Vector Machines</a:t>
            </a:r>
          </a:p>
        </p:txBody>
      </p:sp>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extBox 1"/>
          <p:cNvSpPr txBox="1"/>
          <p:nvPr/>
        </p:nvSpPr>
        <p:spPr>
          <a:xfrm>
            <a:off x="457200" y="274320"/>
            <a:ext cx="8229600" cy="731520"/>
          </a:xfrm>
          <a:prstGeom prst="rect">
            <a:avLst/>
          </a:prstGeom>
          <a:noFill/>
        </p:spPr>
        <p:txBody>
          <a:bodyPr wrap="none">
            <a:spAutoFit/>
          </a:bodyPr>
          <a:lstStyle/>
          <a:p>
            <a:pPr algn="ctr">
              <a:defRPr sz="3600" b="1">
                <a:solidFill>
                  <a:srgbClr val="000000"/>
                </a:solidFill>
              </a:defRPr>
            </a:pPr>
            <a:r>
              <a:t>Deep Learning</a:t>
            </a:r>
          </a:p>
        </p:txBody>
      </p:sp>
      <p:sp>
        <p:nvSpPr>
          <p:cNvPr id="3" name="Rectangle 2"/>
          <p:cNvSpPr/>
          <p:nvPr/>
        </p:nvSpPr>
        <p:spPr>
          <a:xfrm>
            <a:off x="914400" y="1005840"/>
            <a:ext cx="7315200" cy="18288"/>
          </a:xfrm>
          <a:prstGeom prst="rect">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Rounded Rectangle 3"/>
          <p:cNvSpPr/>
          <p:nvPr/>
        </p:nvSpPr>
        <p:spPr>
          <a:xfrm>
            <a:off x="457200" y="1371600"/>
            <a:ext cx="4114800" cy="4114800"/>
          </a:xfrm>
          <a:prstGeom prst="roundRect">
            <a:avLst/>
          </a:prstGeom>
          <a:solidFill>
            <a:srgbClr val="FFFFFF"/>
          </a:solidFill>
          <a:ln w="12700">
            <a:solidFill>
              <a:srgbClr val="F1C40F"/>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640080" y="1828800"/>
            <a:ext cx="3749040" cy="3749040"/>
          </a:xfrm>
          <a:prstGeom prst="rect">
            <a:avLst/>
          </a:prstGeom>
          <a:noFill/>
        </p:spPr>
        <p:txBody>
          <a:bodyPr wrap="square">
            <a:spAutoFit/>
          </a:bodyPr>
          <a:lstStyle/>
          <a:p>
            <a:pPr>
              <a:spcAft>
                <a:spcPts val="1080"/>
              </a:spcAft>
              <a:defRPr sz="1600" b="1">
                <a:solidFill>
                  <a:srgbClr val="000000"/>
                </a:solidFill>
              </a:defRPr>
            </a:pPr>
            <a:r>
              <a:t>●  Convolutional Neural Networks</a:t>
            </a:r>
          </a:p>
          <a:p>
            <a:pPr>
              <a:spcAft>
                <a:spcPts val="1080"/>
              </a:spcAft>
              <a:defRPr sz="1600">
                <a:solidFill>
                  <a:srgbClr val="000000"/>
                </a:solidFill>
              </a:defRPr>
            </a:pPr>
            <a:r>
              <a:t>●  Recurrent Neural Networks</a:t>
            </a:r>
          </a:p>
          <a:p>
            <a:pPr>
              <a:spcAft>
                <a:spcPts val="1080"/>
              </a:spcAft>
              <a:defRPr sz="1600">
                <a:solidFill>
                  <a:srgbClr val="000000"/>
                </a:solidFill>
              </a:defRPr>
            </a:pPr>
            <a:r>
              <a:t>●  Long Short-Term Memory</a:t>
            </a:r>
          </a:p>
          <a:p>
            <a:pPr>
              <a:spcAft>
                <a:spcPts val="1080"/>
              </a:spcAft>
              <a:defRPr sz="1600">
                <a:solidFill>
                  <a:srgbClr val="000000"/>
                </a:solidFill>
              </a:defRPr>
            </a:pPr>
            <a:r>
              <a:t>●  Generative Adversarial Networks</a:t>
            </a:r>
          </a:p>
          <a:p>
            <a:pPr>
              <a:spcAft>
                <a:spcPts val="1080"/>
              </a:spcAft>
              <a:defRPr sz="1600">
                <a:solidFill>
                  <a:srgbClr val="000000"/>
                </a:solidFill>
              </a:defRPr>
            </a:pPr>
            <a:r>
              <a:t>●  Transfer Learning</a:t>
            </a:r>
          </a:p>
          <a:p>
            <a:pPr>
              <a:spcAft>
                <a:spcPts val="1080"/>
              </a:spcAft>
              <a:defRPr sz="1600">
                <a:solidFill>
                  <a:srgbClr val="000000"/>
                </a:solidFill>
              </a:defRPr>
            </a:pPr>
            <a:r>
              <a:t>●  Autoencoders</a:t>
            </a:r>
          </a:p>
          <a:p>
            <a:pPr>
              <a:spcAft>
                <a:spcPts val="720"/>
              </a:spcAft>
              <a:defRPr sz="1600">
                <a:solidFill>
                  <a:srgbClr val="000000"/>
                </a:solidFill>
              </a:defRPr>
            </a:pPr>
            <a:r>
              <a:t>●  Word Embeddings</a:t>
            </a:r>
          </a:p>
        </p:txBody>
      </p:sp>
      <p:sp>
        <p:nvSpPr>
          <p:cNvPr id="6" name="Rounded Rectangle 5"/>
          <p:cNvSpPr/>
          <p:nvPr/>
        </p:nvSpPr>
        <p:spPr>
          <a:xfrm>
            <a:off x="4754880" y="1371600"/>
            <a:ext cx="3931920" cy="4114800"/>
          </a:xfrm>
          <a:prstGeom prst="roundRect">
            <a:avLst/>
          </a:prstGeom>
          <a:solidFill>
            <a:srgbClr val="FFFFFF"/>
          </a:solidFill>
          <a:ln w="25400">
            <a:solidFill>
              <a:srgbClr val="F1C40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pic>
        <p:nvPicPr>
          <p:cNvPr id="7" name="Picture 6" descr="Deep Learning_X9Cemmq4YjM.jpg"/>
          <p:cNvPicPr>
            <a:picLocks noChangeAspect="1"/>
          </p:cNvPicPr>
          <p:nvPr/>
        </p:nvPicPr>
        <p:blipFill>
          <a:blip r:embed="rId2"/>
          <a:stretch>
            <a:fillRect/>
          </a:stretch>
        </p:blipFill>
        <p:spPr>
          <a:xfrm>
            <a:off x="5074920" y="1371600"/>
            <a:ext cx="3291840" cy="4114800"/>
          </a:xfrm>
          <a:prstGeom prst="rect">
            <a:avLst/>
          </a:prstGeom>
        </p:spPr>
      </p:pic>
      <p:sp>
        <p:nvSpPr>
          <p:cNvPr id="8" name="Oval 7"/>
          <p:cNvSpPr/>
          <p:nvPr/>
        </p:nvSpPr>
        <p:spPr>
          <a:xfrm>
            <a:off x="8229600" y="91440"/>
            <a:ext cx="365760" cy="365760"/>
          </a:xfrm>
          <a:prstGeom prst="ellipse">
            <a:avLst/>
          </a:prstGeom>
          <a:solidFill>
            <a:srgbClr val="F1C40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Oval 8"/>
          <p:cNvSpPr/>
          <p:nvPr/>
        </p:nvSpPr>
        <p:spPr>
          <a:xfrm>
            <a:off x="91440" y="5943600"/>
            <a:ext cx="274320" cy="274320"/>
          </a:xfrm>
          <a:prstGeom prst="ellipse">
            <a:avLst/>
          </a:prstGeom>
          <a:solidFill>
            <a:srgbClr val="3498D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Natural Language Processing</a:t>
            </a:r>
          </a:p>
        </p:txBody>
      </p:sp>
      <p:sp>
        <p:nvSpPr>
          <p:cNvPr id="3" name="Content Placeholder 2"/>
          <p:cNvSpPr>
            <a:spLocks noGrp="1"/>
          </p:cNvSpPr>
          <p:nvPr>
            <p:ph idx="1"/>
          </p:nvPr>
        </p:nvSpPr>
        <p:spPr/>
        <p:txBody>
          <a:bodyPr wrap="square">
            <a:normAutofit/>
          </a:bodyPr>
          <a:lstStyle/>
          <a:p>
            <a:pPr>
              <a:defRPr>
                <a:solidFill>
                  <a:srgbClr val="000000"/>
                </a:solidFill>
              </a:defRPr>
            </a:pPr>
            <a:r>
              <a:t>Text Analysis</a:t>
            </a:r>
          </a:p>
          <a:p>
            <a:pPr>
              <a:defRPr>
                <a:solidFill>
                  <a:srgbClr val="000000"/>
                </a:solidFill>
              </a:defRPr>
            </a:pPr>
            <a:r>
              <a:t>Sentiment Analysis</a:t>
            </a:r>
          </a:p>
          <a:p>
            <a:pPr>
              <a:defRPr>
                <a:solidFill>
                  <a:srgbClr val="000000"/>
                </a:solidFill>
              </a:defRPr>
            </a:pPr>
            <a:r>
              <a:t>Language Translation</a:t>
            </a:r>
          </a:p>
          <a:p>
            <a:pPr>
              <a:defRPr>
                <a:solidFill>
                  <a:srgbClr val="000000"/>
                </a:solidFill>
              </a:defRPr>
            </a:pPr>
            <a:r>
              <a:t>Speech Recognition</a:t>
            </a:r>
          </a:p>
          <a:p>
            <a:pPr>
              <a:defRPr>
                <a:solidFill>
                  <a:srgbClr val="000000"/>
                </a:solidFill>
              </a:defRPr>
            </a:pPr>
            <a:r>
              <a:t>Text Generation</a:t>
            </a:r>
          </a:p>
          <a:p>
            <a:pPr>
              <a:defRPr>
                <a:solidFill>
                  <a:srgbClr val="000000"/>
                </a:solidFill>
              </a:defRPr>
            </a:pPr>
            <a:r>
              <a:t>Chatbots</a:t>
            </a:r>
          </a:p>
          <a:p>
            <a:pPr>
              <a:defRPr>
                <a:solidFill>
                  <a:srgbClr val="000000"/>
                </a:solidFill>
              </a:defRPr>
            </a:pPr>
            <a:r>
              <a:t>Voice Assistants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Computer Vision</a:t>
            </a:r>
          </a:p>
        </p:txBody>
      </p:sp>
      <p:sp>
        <p:nvSpPr>
          <p:cNvPr id="3" name="Content Placeholder 2"/>
          <p:cNvSpPr>
            <a:spLocks noGrp="1"/>
          </p:cNvSpPr>
          <p:nvPr>
            <p:ph idx="1"/>
          </p:nvPr>
        </p:nvSpPr>
        <p:spPr/>
        <p:txBody>
          <a:bodyPr wrap="square">
            <a:normAutofit/>
          </a:bodyPr>
          <a:lstStyle/>
          <a:p>
            <a:pPr>
              <a:defRPr>
                <a:solidFill>
                  <a:srgbClr val="000000"/>
                </a:solidFill>
              </a:defRPr>
            </a:pPr>
            <a:r>
              <a:t>Image Classification</a:t>
            </a:r>
          </a:p>
          <a:p>
            <a:pPr>
              <a:defRPr>
                <a:solidFill>
                  <a:srgbClr val="000000"/>
                </a:solidFill>
              </a:defRPr>
            </a:pPr>
            <a:r>
              <a:t>Object Detection</a:t>
            </a:r>
          </a:p>
          <a:p>
            <a:pPr>
              <a:defRPr>
                <a:solidFill>
                  <a:srgbClr val="000000"/>
                </a:solidFill>
              </a:defRPr>
            </a:pPr>
            <a:r>
              <a:t>Facial Recognition</a:t>
            </a:r>
          </a:p>
          <a:p>
            <a:pPr>
              <a:defRPr>
                <a:solidFill>
                  <a:srgbClr val="000000"/>
                </a:solidFill>
              </a:defRPr>
            </a:pPr>
            <a:r>
              <a:t>Image Segmentation</a:t>
            </a:r>
          </a:p>
          <a:p>
            <a:pPr>
              <a:defRPr>
                <a:solidFill>
                  <a:srgbClr val="000000"/>
                </a:solidFill>
              </a:defRPr>
            </a:pPr>
            <a:r>
              <a:t>Image Generation</a:t>
            </a:r>
          </a:p>
          <a:p>
            <a:pPr>
              <a:defRPr>
                <a:solidFill>
                  <a:srgbClr val="000000"/>
                </a:solidFill>
              </a:defRPr>
            </a:pPr>
            <a:r>
              <a:t>Image Denoising</a:t>
            </a:r>
          </a:p>
          <a:p>
            <a:pPr>
              <a:defRPr>
                <a:solidFill>
                  <a:srgbClr val="000000"/>
                </a:solidFill>
              </a:defRPr>
            </a:pPr>
            <a:r>
              <a:t>Object Tracking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3498DB"/>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defRPr>
            </a:pPr>
            <a:r>
              <a:t>Robotics and Autonomy</a:t>
            </a:r>
          </a:p>
        </p:txBody>
      </p:sp>
      <p:sp>
        <p:nvSpPr>
          <p:cNvPr id="3" name="Content Placeholder 2"/>
          <p:cNvSpPr>
            <a:spLocks noGrp="1"/>
          </p:cNvSpPr>
          <p:nvPr>
            <p:ph idx="1"/>
          </p:nvPr>
        </p:nvSpPr>
        <p:spPr/>
        <p:txBody>
          <a:bodyPr wrap="square">
            <a:normAutofit/>
          </a:bodyPr>
          <a:lstStyle/>
          <a:p>
            <a:pPr>
              <a:defRPr>
                <a:solidFill>
                  <a:srgbClr val="000000"/>
                </a:solidFill>
              </a:defRPr>
            </a:pPr>
            <a:r>
              <a:t>Autonomous Vehicles</a:t>
            </a:r>
          </a:p>
          <a:p>
            <a:pPr>
              <a:defRPr>
                <a:solidFill>
                  <a:srgbClr val="000000"/>
                </a:solidFill>
              </a:defRPr>
            </a:pPr>
            <a:r>
              <a:t>Robotics Process Automation</a:t>
            </a:r>
          </a:p>
          <a:p>
            <a:pPr>
              <a:defRPr>
                <a:solidFill>
                  <a:srgbClr val="000000"/>
                </a:solidFill>
              </a:defRPr>
            </a:pPr>
            <a:r>
              <a:t>Autonomous Drones</a:t>
            </a:r>
          </a:p>
          <a:p>
            <a:pPr>
              <a:defRPr>
                <a:solidFill>
                  <a:srgbClr val="000000"/>
                </a:solidFill>
              </a:defRPr>
            </a:pPr>
            <a:r>
              <a:t>Collaborative Robots</a:t>
            </a:r>
          </a:p>
          <a:p>
            <a:pPr>
              <a:defRPr>
                <a:solidFill>
                  <a:srgbClr val="000000"/>
                </a:solidFill>
              </a:defRPr>
            </a:pPr>
            <a:r>
              <a:t>Human-Robot Interaction</a:t>
            </a:r>
          </a:p>
          <a:p>
            <a:pPr>
              <a:defRPr>
                <a:solidFill>
                  <a:srgbClr val="000000"/>
                </a:solidFill>
              </a:defRPr>
            </a:pPr>
            <a:r>
              <a:t>Robot Learning</a:t>
            </a:r>
          </a:p>
          <a:p>
            <a:pPr>
              <a:defRPr>
                <a:solidFill>
                  <a:srgbClr val="000000"/>
                </a:solidFill>
              </a:defRPr>
            </a:pPr>
            <a:r>
              <a:t>Autonomous Systems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