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3498DB"/>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498DB"/>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Digital Twin Revolution_tzQNSoy-v54.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5029200" y="5029200"/>
            <a:ext cx="3657600" cy="1371600"/>
          </a:xfrm>
          <a:prstGeom prst="round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212080" y="5212080"/>
            <a:ext cx="3291840" cy="1005840"/>
          </a:xfrm>
          <a:prstGeom prst="rect">
            <a:avLst/>
          </a:prstGeom>
          <a:noFill/>
        </p:spPr>
        <p:txBody>
          <a:bodyPr wrap="square" anchor="ctr">
            <a:spAutoFit/>
          </a:bodyPr>
          <a:lstStyle/>
          <a:p>
            <a:pPr algn="ctr">
              <a:defRPr sz="2800" b="1">
                <a:solidFill>
                  <a:srgbClr val="000000"/>
                </a:solidFill>
              </a:defRPr>
            </a:pPr>
            <a:r>
              <a:t>Digital Twin Revolution</a:t>
            </a:r>
          </a:p>
          <a:p>
            <a:pPr algn="ctr">
              <a:spcBef>
                <a:spcPts val="2160"/>
              </a:spcBef>
              <a:defRPr sz="1400">
                <a:solidFill>
                  <a:srgbClr val="000000"/>
                </a:solidFill>
              </a:defRPr>
            </a:pPr>
            <a:r>
              <a:t>Generated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Challenges and Limitations</a:t>
            </a:r>
          </a:p>
        </p:txBody>
      </p:sp>
      <p:sp>
        <p:nvSpPr>
          <p:cNvPr id="3" name="Rectangle 2"/>
          <p:cNvSpPr/>
          <p:nvPr/>
        </p:nvSpPr>
        <p:spPr>
          <a:xfrm>
            <a:off x="914400" y="1005840"/>
            <a:ext cx="7315200" cy="18288"/>
          </a:xfrm>
          <a:prstGeom prst="rect">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1C40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Data quality</a:t>
            </a:r>
          </a:p>
          <a:p>
            <a:pPr>
              <a:spcAft>
                <a:spcPts val="1080"/>
              </a:spcAft>
              <a:defRPr sz="1600">
                <a:solidFill>
                  <a:srgbClr val="000000"/>
                </a:solidFill>
              </a:defRPr>
            </a:pPr>
            <a:r>
              <a:t>●  Integration</a:t>
            </a:r>
          </a:p>
          <a:p>
            <a:pPr>
              <a:spcAft>
                <a:spcPts val="1080"/>
              </a:spcAft>
              <a:defRPr sz="1600">
                <a:solidFill>
                  <a:srgbClr val="000000"/>
                </a:solidFill>
              </a:defRPr>
            </a:pPr>
            <a:r>
              <a:t>●  Security</a:t>
            </a:r>
          </a:p>
          <a:p>
            <a:pPr>
              <a:spcAft>
                <a:spcPts val="1080"/>
              </a:spcAft>
              <a:defRPr sz="1600">
                <a:solidFill>
                  <a:srgbClr val="000000"/>
                </a:solidFill>
              </a:defRPr>
            </a:pPr>
            <a:r>
              <a:t>●  Scalability</a:t>
            </a:r>
          </a:p>
          <a:p>
            <a:pPr>
              <a:spcAft>
                <a:spcPts val="1080"/>
              </a:spcAft>
              <a:defRPr sz="1600">
                <a:solidFill>
                  <a:srgbClr val="000000"/>
                </a:solidFill>
              </a:defRPr>
            </a:pPr>
            <a:r>
              <a:t>●  Cost</a:t>
            </a:r>
          </a:p>
          <a:p>
            <a:pPr>
              <a:spcAft>
                <a:spcPts val="1080"/>
              </a:spcAft>
              <a:defRPr sz="1600">
                <a:solidFill>
                  <a:srgbClr val="000000"/>
                </a:solidFill>
              </a:defRPr>
            </a:pPr>
            <a:r>
              <a:t>●  Complexity</a:t>
            </a:r>
          </a:p>
          <a:p>
            <a:pPr>
              <a:spcAft>
                <a:spcPts val="1080"/>
              </a:spcAft>
              <a:defRPr sz="1600">
                <a:solidFill>
                  <a:srgbClr val="000000"/>
                </a:solidFill>
              </a:defRPr>
            </a:pPr>
            <a:r>
              <a:t>●  Limited adoption</a:t>
            </a:r>
          </a:p>
          <a:p>
            <a:pPr>
              <a:spcAft>
                <a:spcPts val="720"/>
              </a:spcAft>
              <a:defRPr sz="1600">
                <a:solidFill>
                  <a:srgbClr val="000000"/>
                </a:solidFill>
              </a:defRPr>
            </a:pPr>
            <a:r>
              <a:t>●  Technical challenges</a:t>
            </a:r>
          </a:p>
        </p:txBody>
      </p:sp>
      <p:sp>
        <p:nvSpPr>
          <p:cNvPr id="6" name="Rounded Rectangle 5"/>
          <p:cNvSpPr/>
          <p:nvPr/>
        </p:nvSpPr>
        <p:spPr>
          <a:xfrm>
            <a:off x="4754880" y="1371600"/>
            <a:ext cx="3931920" cy="4114800"/>
          </a:xfrm>
          <a:prstGeom prst="roundRect">
            <a:avLst/>
          </a:prstGeom>
          <a:solidFill>
            <a:srgbClr val="FFFFFF"/>
          </a:solidFill>
          <a:ln w="25400">
            <a:solidFill>
              <a:srgbClr val="F1C40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Digital Twin Revolution_tzQNSoy-v54.jpg"/>
          <p:cNvPicPr>
            <a:picLocks noChangeAspect="1"/>
          </p:cNvPicPr>
          <p:nvPr/>
        </p:nvPicPr>
        <p:blipFill>
          <a:blip r:embed="rId2"/>
          <a:stretch>
            <a:fillRect/>
          </a:stretch>
        </p:blipFill>
        <p:spPr>
          <a:xfrm>
            <a:off x="4754880" y="1954530"/>
            <a:ext cx="3931920" cy="2948940"/>
          </a:xfrm>
          <a:prstGeom prst="rect">
            <a:avLst/>
          </a:prstGeom>
        </p:spPr>
      </p:pic>
      <p:sp>
        <p:nvSpPr>
          <p:cNvPr id="8" name="Oval 7"/>
          <p:cNvSpPr/>
          <p:nvPr/>
        </p:nvSpPr>
        <p:spPr>
          <a:xfrm>
            <a:off x="8229600" y="91440"/>
            <a:ext cx="365760" cy="365760"/>
          </a:xfrm>
          <a:prstGeom prst="ellipse">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F1C40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Future of Digital Twins</a:t>
            </a:r>
          </a:p>
        </p:txBody>
      </p:sp>
      <p:sp>
        <p:nvSpPr>
          <p:cNvPr id="4" name="Rectangle 3"/>
          <p:cNvSpPr/>
          <p:nvPr/>
        </p:nvSpPr>
        <p:spPr>
          <a:xfrm>
            <a:off x="914400" y="1005840"/>
            <a:ext cx="7315200" cy="18288"/>
          </a:xfrm>
          <a:prstGeom prst="rect">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1C40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What is Digital Twin_y-mT2OATY6k.jpg"/>
          <p:cNvPicPr>
            <a:picLocks noChangeAspect="1"/>
          </p:cNvPicPr>
          <p:nvPr/>
        </p:nvPicPr>
        <p:blipFill>
          <a:blip r:embed="rId2"/>
          <a:stretch>
            <a:fillRect/>
          </a:stretch>
        </p:blipFill>
        <p:spPr>
          <a:xfrm>
            <a:off x="731520" y="2399453"/>
            <a:ext cx="3657600" cy="2059093"/>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Increased adoption</a:t>
            </a:r>
          </a:p>
          <a:p>
            <a:pPr>
              <a:spcAft>
                <a:spcPts val="1080"/>
              </a:spcAft>
              <a:defRPr sz="1600">
                <a:solidFill>
                  <a:srgbClr val="000000"/>
                </a:solidFill>
              </a:defRPr>
            </a:pPr>
            <a:r>
              <a:t>●  Improved technology</a:t>
            </a:r>
          </a:p>
          <a:p>
            <a:pPr>
              <a:spcAft>
                <a:spcPts val="1080"/>
              </a:spcAft>
              <a:defRPr sz="1600">
                <a:solidFill>
                  <a:srgbClr val="000000"/>
                </a:solidFill>
              </a:defRPr>
            </a:pPr>
            <a:r>
              <a:t>●  Expanded applications</a:t>
            </a:r>
          </a:p>
          <a:p>
            <a:pPr>
              <a:spcAft>
                <a:spcPts val="1080"/>
              </a:spcAft>
              <a:defRPr sz="1600">
                <a:solidFill>
                  <a:srgbClr val="000000"/>
                </a:solidFill>
              </a:defRPr>
            </a:pPr>
            <a:r>
              <a:t>●  Enhanced decision-making</a:t>
            </a:r>
          </a:p>
          <a:p>
            <a:pPr>
              <a:spcAft>
                <a:spcPts val="1080"/>
              </a:spcAft>
              <a:defRPr sz="1600">
                <a:solidFill>
                  <a:srgbClr val="000000"/>
                </a:solidFill>
              </a:defRPr>
            </a:pPr>
            <a:r>
              <a:t>●  Increased efficiency</a:t>
            </a:r>
          </a:p>
          <a:p>
            <a:pPr>
              <a:spcAft>
                <a:spcPts val="1080"/>
              </a:spcAft>
              <a:defRPr sz="1600">
                <a:solidFill>
                  <a:srgbClr val="000000"/>
                </a:solidFill>
              </a:defRPr>
            </a:pPr>
            <a:r>
              <a:t>●  Reduced costs</a:t>
            </a:r>
          </a:p>
          <a:p>
            <a:pPr>
              <a:spcAft>
                <a:spcPts val="1080"/>
              </a:spcAft>
              <a:defRPr sz="1600">
                <a:solidFill>
                  <a:srgbClr val="000000"/>
                </a:solidFill>
              </a:defRPr>
            </a:pPr>
            <a:r>
              <a:t>●  Improved performance</a:t>
            </a:r>
          </a:p>
          <a:p>
            <a:pPr>
              <a:spcAft>
                <a:spcPts val="720"/>
              </a:spcAft>
              <a:defRPr sz="1600">
                <a:solidFill>
                  <a:srgbClr val="000000"/>
                </a:solidFill>
              </a:defRPr>
            </a:pPr>
            <a:r>
              <a:t>●  Better quality</a:t>
            </a:r>
          </a:p>
        </p:txBody>
      </p:sp>
      <p:sp>
        <p:nvSpPr>
          <p:cNvPr id="8" name="Oval 7"/>
          <p:cNvSpPr/>
          <p:nvPr/>
        </p:nvSpPr>
        <p:spPr>
          <a:xfrm>
            <a:off x="8229600" y="91440"/>
            <a:ext cx="365760" cy="365760"/>
          </a:xfrm>
          <a:prstGeom prst="ellipse">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Best Practices</a:t>
            </a:r>
          </a:p>
        </p:txBody>
      </p:sp>
      <p:sp>
        <p:nvSpPr>
          <p:cNvPr id="3" name="Rectangle 2"/>
          <p:cNvSpPr/>
          <p:nvPr/>
        </p:nvSpPr>
        <p:spPr>
          <a:xfrm>
            <a:off x="914400" y="1005840"/>
            <a:ext cx="7315200" cy="18288"/>
          </a:xfrm>
          <a:prstGeom prst="rect">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1C40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Define clear goals and objectives</a:t>
            </a:r>
          </a:p>
          <a:p>
            <a:pPr>
              <a:spcAft>
                <a:spcPts val="1080"/>
              </a:spcAft>
              <a:defRPr sz="1600">
                <a:solidFill>
                  <a:srgbClr val="000000"/>
                </a:solidFill>
              </a:defRPr>
            </a:pPr>
            <a:r>
              <a:t>●  Develop a comprehensive strategy</a:t>
            </a:r>
          </a:p>
          <a:p>
            <a:pPr>
              <a:spcAft>
                <a:spcPts val="1080"/>
              </a:spcAft>
              <a:defRPr sz="1600">
                <a:solidFill>
                  <a:srgbClr val="000000"/>
                </a:solidFill>
              </a:defRPr>
            </a:pPr>
            <a:r>
              <a:t>●  Integrate data and systems</a:t>
            </a:r>
          </a:p>
          <a:p>
            <a:pPr>
              <a:spcAft>
                <a:spcPts val="1080"/>
              </a:spcAft>
              <a:defRPr sz="1600">
                <a:solidFill>
                  <a:srgbClr val="000000"/>
                </a:solidFill>
              </a:defRPr>
            </a:pPr>
            <a:r>
              <a:t>●  Implement predictive maintenance</a:t>
            </a:r>
          </a:p>
          <a:p>
            <a:pPr>
              <a:spcAft>
                <a:spcPts val="1080"/>
              </a:spcAft>
              <a:defRPr sz="1600">
                <a:solidFill>
                  <a:srgbClr val="000000"/>
                </a:solidFill>
              </a:defRPr>
            </a:pPr>
            <a:r>
              <a:t>●  Optimize processes</a:t>
            </a:r>
          </a:p>
          <a:p>
            <a:pPr>
              <a:spcAft>
                <a:spcPts val="1080"/>
              </a:spcAft>
              <a:defRPr sz="1600">
                <a:solidFill>
                  <a:srgbClr val="000000"/>
                </a:solidFill>
              </a:defRPr>
            </a:pPr>
            <a:r>
              <a:t>●  Monitor and analyze performance</a:t>
            </a:r>
          </a:p>
          <a:p>
            <a:pPr>
              <a:spcAft>
                <a:spcPts val="720"/>
              </a:spcAft>
              <a:defRPr sz="1600">
                <a:solidFill>
                  <a:srgbClr val="000000"/>
                </a:solidFill>
              </a:defRPr>
            </a:pPr>
            <a:r>
              <a:t>●  Continuously improve</a:t>
            </a:r>
          </a:p>
        </p:txBody>
      </p:sp>
      <p:sp>
        <p:nvSpPr>
          <p:cNvPr id="6" name="Rounded Rectangle 5"/>
          <p:cNvSpPr/>
          <p:nvPr/>
        </p:nvSpPr>
        <p:spPr>
          <a:xfrm>
            <a:off x="4754880" y="1371600"/>
            <a:ext cx="3931920" cy="4114800"/>
          </a:xfrm>
          <a:prstGeom prst="roundRect">
            <a:avLst/>
          </a:prstGeom>
          <a:solidFill>
            <a:srgbClr val="FFFFFF"/>
          </a:solidFill>
          <a:ln w="25400">
            <a:solidFill>
              <a:srgbClr val="F1C40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Digital Twin Revolution_tzQNSoy-v54.jpg"/>
          <p:cNvPicPr>
            <a:picLocks noChangeAspect="1"/>
          </p:cNvPicPr>
          <p:nvPr/>
        </p:nvPicPr>
        <p:blipFill>
          <a:blip r:embed="rId2"/>
          <a:stretch>
            <a:fillRect/>
          </a:stretch>
        </p:blipFill>
        <p:spPr>
          <a:xfrm>
            <a:off x="4754880" y="1954530"/>
            <a:ext cx="3931920" cy="2948940"/>
          </a:xfrm>
          <a:prstGeom prst="rect">
            <a:avLst/>
          </a:prstGeom>
        </p:spPr>
      </p:pic>
      <p:sp>
        <p:nvSpPr>
          <p:cNvPr id="8" name="Oval 7"/>
          <p:cNvSpPr/>
          <p:nvPr/>
        </p:nvSpPr>
        <p:spPr>
          <a:xfrm>
            <a:off x="8229600" y="91440"/>
            <a:ext cx="365760" cy="365760"/>
          </a:xfrm>
          <a:prstGeom prst="ellipse">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F1C40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Common Misconceptions</a:t>
            </a:r>
          </a:p>
        </p:txBody>
      </p:sp>
      <p:sp>
        <p:nvSpPr>
          <p:cNvPr id="4" name="Rectangle 3"/>
          <p:cNvSpPr/>
          <p:nvPr/>
        </p:nvSpPr>
        <p:spPr>
          <a:xfrm>
            <a:off x="914400" y="1005840"/>
            <a:ext cx="7315200" cy="18288"/>
          </a:xfrm>
          <a:prstGeom prst="rect">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1C40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Common Misconceptions_B3u8bcGYMOY.jpg"/>
          <p:cNvPicPr>
            <a:picLocks noChangeAspect="1"/>
          </p:cNvPicPr>
          <p:nvPr/>
        </p:nvPicPr>
        <p:blipFill>
          <a:blip r:embed="rId2"/>
          <a:stretch>
            <a:fillRect/>
          </a:stretch>
        </p:blipFill>
        <p:spPr>
          <a:xfrm>
            <a:off x="731520" y="2423160"/>
            <a:ext cx="3657600" cy="201168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Digital twins are only for large enterprises</a:t>
            </a:r>
          </a:p>
          <a:p>
            <a:pPr>
              <a:spcAft>
                <a:spcPts val="1080"/>
              </a:spcAft>
              <a:defRPr sz="1600">
                <a:solidFill>
                  <a:srgbClr val="000000"/>
                </a:solidFill>
              </a:defRPr>
            </a:pPr>
            <a:r>
              <a:t>●  Digital twins are too complex and expensive</a:t>
            </a:r>
          </a:p>
          <a:p>
            <a:pPr>
              <a:spcAft>
                <a:spcPts val="1080"/>
              </a:spcAft>
              <a:defRPr sz="1600">
                <a:solidFill>
                  <a:srgbClr val="000000"/>
                </a:solidFill>
              </a:defRPr>
            </a:pPr>
            <a:r>
              <a:t>●  Digital twins are only for manufacturing</a:t>
            </a:r>
          </a:p>
          <a:p>
            <a:pPr>
              <a:spcAft>
                <a:spcPts val="1080"/>
              </a:spcAft>
              <a:defRPr sz="1600">
                <a:solidFill>
                  <a:srgbClr val="000000"/>
                </a:solidFill>
              </a:defRPr>
            </a:pPr>
            <a:r>
              <a:t>●  Digital twins are not scalable</a:t>
            </a:r>
          </a:p>
          <a:p>
            <a:pPr>
              <a:spcAft>
                <a:spcPts val="720"/>
              </a:spcAft>
              <a:defRPr sz="1600">
                <a:solidFill>
                  <a:srgbClr val="000000"/>
                </a:solidFill>
              </a:defRPr>
            </a:pPr>
            <a:r>
              <a:t>●  Digital twins are not secure</a:t>
            </a:r>
          </a:p>
        </p:txBody>
      </p:sp>
      <p:sp>
        <p:nvSpPr>
          <p:cNvPr id="8" name="Oval 7"/>
          <p:cNvSpPr/>
          <p:nvPr/>
        </p:nvSpPr>
        <p:spPr>
          <a:xfrm>
            <a:off x="8229600" y="91440"/>
            <a:ext cx="365760" cy="365760"/>
          </a:xfrm>
          <a:prstGeom prst="ellipse">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000000"/>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000000"/>
                </a:solidFill>
              </a:defRPr>
            </a:pPr>
            <a:r>
              <a:t>The concept of digital twins has the potential to revolutionize the way we approach complex systems and processes. With its vast applications and benefits, digital twins are set to transform industries and improve efficiency, productivity, and decision-making.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000000"/>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F1C40F"/>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Introduction</a:t>
            </a:r>
          </a:p>
        </p:txBody>
      </p:sp>
      <p:sp>
        <p:nvSpPr>
          <p:cNvPr id="3" name="Content Placeholder 2"/>
          <p:cNvSpPr>
            <a:spLocks noGrp="1"/>
          </p:cNvSpPr>
          <p:nvPr>
            <p:ph idx="1"/>
          </p:nvPr>
        </p:nvSpPr>
        <p:spPr/>
        <p:txBody>
          <a:bodyPr wrap="square">
            <a:normAutofit/>
          </a:bodyPr>
          <a:lstStyle/>
          <a:p>
            <a:pPr>
              <a:defRPr>
                <a:solidFill>
                  <a:srgbClr val="000000"/>
                </a:solidFill>
              </a:defRPr>
            </a:pPr>
            <a:r>
              <a:t>Digital twins are virtual replicas of physical objects, systems, or processes that use real-time data to simulate and analyze performance in a virtual environment. This presentation will explore the concept, applications, and benefits of digital twins. We will delve into the world of digital twin technology and its vast potential.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F1C40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What is Digital Twin</a:t>
            </a:r>
          </a:p>
        </p:txBody>
      </p:sp>
      <p:sp>
        <p:nvSpPr>
          <p:cNvPr id="4" name="Rectangle 3"/>
          <p:cNvSpPr/>
          <p:nvPr/>
        </p:nvSpPr>
        <p:spPr>
          <a:xfrm>
            <a:off x="914400" y="1005840"/>
            <a:ext cx="7315200" cy="18288"/>
          </a:xfrm>
          <a:prstGeom prst="rect">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1C40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What is Digital Twin_y-mT2OATY6k.jpg"/>
          <p:cNvPicPr>
            <a:picLocks noChangeAspect="1"/>
          </p:cNvPicPr>
          <p:nvPr/>
        </p:nvPicPr>
        <p:blipFill>
          <a:blip r:embed="rId2"/>
          <a:stretch>
            <a:fillRect/>
          </a:stretch>
        </p:blipFill>
        <p:spPr>
          <a:xfrm>
            <a:off x="731520" y="2399453"/>
            <a:ext cx="3657600" cy="2059093"/>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Definition</a:t>
            </a:r>
          </a:p>
          <a:p>
            <a:pPr>
              <a:spcAft>
                <a:spcPts val="1080"/>
              </a:spcAft>
              <a:defRPr sz="1600">
                <a:solidFill>
                  <a:srgbClr val="000000"/>
                </a:solidFill>
              </a:defRPr>
            </a:pPr>
            <a:r>
              <a:t>●  Virtual replica</a:t>
            </a:r>
          </a:p>
          <a:p>
            <a:pPr>
              <a:spcAft>
                <a:spcPts val="1080"/>
              </a:spcAft>
              <a:defRPr sz="1600">
                <a:solidFill>
                  <a:srgbClr val="000000"/>
                </a:solidFill>
              </a:defRPr>
            </a:pPr>
            <a:r>
              <a:t>●  Real-time data</a:t>
            </a:r>
          </a:p>
          <a:p>
            <a:pPr>
              <a:spcAft>
                <a:spcPts val="1080"/>
              </a:spcAft>
              <a:defRPr sz="1600">
                <a:solidFill>
                  <a:srgbClr val="000000"/>
                </a:solidFill>
              </a:defRPr>
            </a:pPr>
            <a:r>
              <a:t>●  Simulation</a:t>
            </a:r>
          </a:p>
          <a:p>
            <a:pPr>
              <a:spcAft>
                <a:spcPts val="1080"/>
              </a:spcAft>
              <a:defRPr sz="1600">
                <a:solidFill>
                  <a:srgbClr val="000000"/>
                </a:solidFill>
              </a:defRPr>
            </a:pPr>
            <a:r>
              <a:t>●  Analysis</a:t>
            </a:r>
          </a:p>
          <a:p>
            <a:pPr>
              <a:spcAft>
                <a:spcPts val="1080"/>
              </a:spcAft>
              <a:defRPr sz="1600">
                <a:solidFill>
                  <a:srgbClr val="000000"/>
                </a:solidFill>
              </a:defRPr>
            </a:pPr>
            <a:r>
              <a:t>●  Performance optimization</a:t>
            </a:r>
          </a:p>
          <a:p>
            <a:pPr>
              <a:spcAft>
                <a:spcPts val="1080"/>
              </a:spcAft>
              <a:defRPr sz="1600">
                <a:solidFill>
                  <a:srgbClr val="000000"/>
                </a:solidFill>
              </a:defRPr>
            </a:pPr>
            <a:r>
              <a:t>●  Predictive maintenance</a:t>
            </a:r>
          </a:p>
          <a:p>
            <a:pPr>
              <a:spcAft>
                <a:spcPts val="720"/>
              </a:spcAft>
              <a:defRPr sz="1600">
                <a:solidFill>
                  <a:srgbClr val="000000"/>
                </a:solidFill>
              </a:defRPr>
            </a:pPr>
            <a:r>
              <a:t>●  Improved efficiency</a:t>
            </a:r>
          </a:p>
        </p:txBody>
      </p:sp>
      <p:sp>
        <p:nvSpPr>
          <p:cNvPr id="8" name="Oval 7"/>
          <p:cNvSpPr/>
          <p:nvPr/>
        </p:nvSpPr>
        <p:spPr>
          <a:xfrm>
            <a:off x="8229600" y="91440"/>
            <a:ext cx="365760" cy="365760"/>
          </a:xfrm>
          <a:prstGeom prst="ellipse">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Types of Digital Twins</a:t>
            </a:r>
          </a:p>
        </p:txBody>
      </p:sp>
      <p:sp>
        <p:nvSpPr>
          <p:cNvPr id="3" name="Rectangle 2"/>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1080"/>
              </a:spcAft>
              <a:defRPr sz="2000">
                <a:solidFill>
                  <a:srgbClr val="000000"/>
                </a:solidFill>
              </a:defRPr>
            </a:pPr>
            <a:r>
              <a:t>•  Component digital twin</a:t>
            </a:r>
          </a:p>
          <a:p>
            <a:pPr>
              <a:spcAft>
                <a:spcPts val="1080"/>
              </a:spcAft>
              <a:defRPr sz="2000">
                <a:solidFill>
                  <a:srgbClr val="000000"/>
                </a:solidFill>
              </a:defRPr>
            </a:pPr>
            <a:r>
              <a:t>•  System digital twin</a:t>
            </a:r>
          </a:p>
          <a:p>
            <a:pPr>
              <a:spcAft>
                <a:spcPts val="1080"/>
              </a:spcAft>
              <a:defRPr sz="2000">
                <a:solidFill>
                  <a:srgbClr val="000000"/>
                </a:solidFill>
              </a:defRPr>
            </a:pPr>
            <a:r>
              <a:t>•  Process digital twin</a:t>
            </a:r>
          </a:p>
          <a:p>
            <a:pPr>
              <a:spcAft>
                <a:spcPts val="720"/>
              </a:spcAft>
              <a:defRPr sz="2000">
                <a:solidFill>
                  <a:srgbClr val="000000"/>
                </a:solidFill>
              </a:defRPr>
            </a:pPr>
            <a:r>
              <a:t>•  Product digital twin</a:t>
            </a:r>
          </a:p>
        </p:txBody>
      </p:sp>
      <p:sp>
        <p:nvSpPr>
          <p:cNvPr id="6" name="Rounded Rectangle 5"/>
          <p:cNvSpPr/>
          <p:nvPr/>
        </p:nvSpPr>
        <p:spPr>
          <a:xfrm>
            <a:off x="4754880" y="1371600"/>
            <a:ext cx="393192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1080"/>
              </a:spcAft>
              <a:defRPr sz="2000">
                <a:solidFill>
                  <a:srgbClr val="000000"/>
                </a:solidFill>
              </a:defRPr>
            </a:pPr>
            <a:r>
              <a:t>•  City digital twin</a:t>
            </a:r>
          </a:p>
          <a:p>
            <a:pPr>
              <a:spcAft>
                <a:spcPts val="1080"/>
              </a:spcAft>
              <a:defRPr sz="2000">
                <a:solidFill>
                  <a:srgbClr val="000000"/>
                </a:solidFill>
              </a:defRPr>
            </a:pPr>
            <a:r>
              <a:t>•  Industry digital twin</a:t>
            </a:r>
          </a:p>
          <a:p>
            <a:pPr>
              <a:spcAft>
                <a:spcPts val="1080"/>
              </a:spcAft>
              <a:defRPr sz="2000">
                <a:solidFill>
                  <a:srgbClr val="000000"/>
                </a:solidFill>
              </a:defRPr>
            </a:pPr>
            <a:r>
              <a:t>•  IoT digital twin</a:t>
            </a:r>
          </a:p>
          <a:p>
            <a:pPr>
              <a:spcAft>
                <a:spcPts val="720"/>
              </a:spcAft>
              <a:defRPr sz="2000">
                <a:solidFill>
                  <a:srgbClr val="000000"/>
                </a:solidFill>
              </a:defRPr>
            </a:pPr>
            <a:r>
              <a:t>•  Simulation digital twin</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Key Characteristics</a:t>
            </a:r>
          </a:p>
        </p:txBody>
      </p:sp>
      <p:sp>
        <p:nvSpPr>
          <p:cNvPr id="3" name="Rectangle 2"/>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1080"/>
              </a:spcAft>
              <a:defRPr sz="2000">
                <a:solidFill>
                  <a:srgbClr val="000000"/>
                </a:solidFill>
              </a:defRPr>
            </a:pPr>
            <a:r>
              <a:t>•  Real-time data</a:t>
            </a:r>
          </a:p>
          <a:p>
            <a:pPr>
              <a:spcAft>
                <a:spcPts val="1080"/>
              </a:spcAft>
              <a:defRPr sz="2000">
                <a:solidFill>
                  <a:srgbClr val="000000"/>
                </a:solidFill>
              </a:defRPr>
            </a:pPr>
            <a:r>
              <a:t>•  Virtual environment</a:t>
            </a:r>
          </a:p>
          <a:p>
            <a:pPr>
              <a:spcAft>
                <a:spcPts val="1080"/>
              </a:spcAft>
              <a:defRPr sz="2000">
                <a:solidFill>
                  <a:srgbClr val="000000"/>
                </a:solidFill>
              </a:defRPr>
            </a:pPr>
            <a:r>
              <a:t>•  Simulation</a:t>
            </a:r>
          </a:p>
          <a:p>
            <a:pPr>
              <a:spcAft>
                <a:spcPts val="720"/>
              </a:spcAft>
              <a:defRPr sz="2000">
                <a:solidFill>
                  <a:srgbClr val="000000"/>
                </a:solidFill>
              </a:defRPr>
            </a:pPr>
            <a:r>
              <a:t>•  Analysis</a:t>
            </a:r>
          </a:p>
        </p:txBody>
      </p:sp>
      <p:sp>
        <p:nvSpPr>
          <p:cNvPr id="6" name="Rounded Rectangle 5"/>
          <p:cNvSpPr/>
          <p:nvPr/>
        </p:nvSpPr>
        <p:spPr>
          <a:xfrm>
            <a:off x="4754880" y="1371600"/>
            <a:ext cx="393192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1080"/>
              </a:spcAft>
              <a:defRPr sz="2000">
                <a:solidFill>
                  <a:srgbClr val="000000"/>
                </a:solidFill>
              </a:defRPr>
            </a:pPr>
            <a:r>
              <a:t>•  Optimization</a:t>
            </a:r>
          </a:p>
          <a:p>
            <a:pPr>
              <a:spcAft>
                <a:spcPts val="1080"/>
              </a:spcAft>
              <a:defRPr sz="2000">
                <a:solidFill>
                  <a:srgbClr val="000000"/>
                </a:solidFill>
              </a:defRPr>
            </a:pPr>
            <a:r>
              <a:t>•  Predictive maintenance</a:t>
            </a:r>
          </a:p>
          <a:p>
            <a:pPr>
              <a:spcAft>
                <a:spcPts val="1080"/>
              </a:spcAft>
              <a:defRPr sz="2000">
                <a:solidFill>
                  <a:srgbClr val="000000"/>
                </a:solidFill>
              </a:defRPr>
            </a:pPr>
            <a:r>
              <a:t>•  Improved efficiency</a:t>
            </a:r>
          </a:p>
          <a:p>
            <a:pPr>
              <a:spcAft>
                <a:spcPts val="720"/>
              </a:spcAft>
              <a:defRPr sz="2000">
                <a:solidFill>
                  <a:srgbClr val="000000"/>
                </a:solidFill>
              </a:defRPr>
            </a:pPr>
            <a:r>
              <a:t>•  Reduced costs</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Benefits of Digital Twins</a:t>
            </a:r>
          </a:p>
        </p:txBody>
      </p:sp>
      <p:sp>
        <p:nvSpPr>
          <p:cNvPr id="3" name="Rectangle 2"/>
          <p:cNvSpPr/>
          <p:nvPr/>
        </p:nvSpPr>
        <p:spPr>
          <a:xfrm>
            <a:off x="914400" y="1005840"/>
            <a:ext cx="7315200" cy="18288"/>
          </a:xfrm>
          <a:prstGeom prst="rect">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1C40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Improved efficiency</a:t>
            </a:r>
          </a:p>
          <a:p>
            <a:pPr>
              <a:spcAft>
                <a:spcPts val="1080"/>
              </a:spcAft>
              <a:defRPr sz="1600">
                <a:solidFill>
                  <a:srgbClr val="000000"/>
                </a:solidFill>
              </a:defRPr>
            </a:pPr>
            <a:r>
              <a:t>●  Reduced costs</a:t>
            </a:r>
          </a:p>
          <a:p>
            <a:pPr>
              <a:spcAft>
                <a:spcPts val="1080"/>
              </a:spcAft>
              <a:defRPr sz="1600">
                <a:solidFill>
                  <a:srgbClr val="000000"/>
                </a:solidFill>
              </a:defRPr>
            </a:pPr>
            <a:r>
              <a:t>●  Predictive maintenance</a:t>
            </a:r>
          </a:p>
          <a:p>
            <a:pPr>
              <a:spcAft>
                <a:spcPts val="1080"/>
              </a:spcAft>
              <a:defRPr sz="1600">
                <a:solidFill>
                  <a:srgbClr val="000000"/>
                </a:solidFill>
              </a:defRPr>
            </a:pPr>
            <a:r>
              <a:t>●  Enhanced decision-making</a:t>
            </a:r>
          </a:p>
          <a:p>
            <a:pPr>
              <a:spcAft>
                <a:spcPts val="1080"/>
              </a:spcAft>
              <a:defRPr sz="1600">
                <a:solidFill>
                  <a:srgbClr val="000000"/>
                </a:solidFill>
              </a:defRPr>
            </a:pPr>
            <a:r>
              <a:t>●  Increased safety</a:t>
            </a:r>
          </a:p>
          <a:p>
            <a:pPr>
              <a:spcAft>
                <a:spcPts val="1080"/>
              </a:spcAft>
              <a:defRPr sz="1600">
                <a:solidFill>
                  <a:srgbClr val="000000"/>
                </a:solidFill>
              </a:defRPr>
            </a:pPr>
            <a:r>
              <a:t>●  Better performance</a:t>
            </a:r>
          </a:p>
          <a:p>
            <a:pPr>
              <a:spcAft>
                <a:spcPts val="1080"/>
              </a:spcAft>
              <a:defRPr sz="1600">
                <a:solidFill>
                  <a:srgbClr val="000000"/>
                </a:solidFill>
              </a:defRPr>
            </a:pPr>
            <a:r>
              <a:t>●  Reduced downtime</a:t>
            </a:r>
          </a:p>
          <a:p>
            <a:pPr>
              <a:spcAft>
                <a:spcPts val="720"/>
              </a:spcAft>
              <a:defRPr sz="1600">
                <a:solidFill>
                  <a:srgbClr val="000000"/>
                </a:solidFill>
              </a:defRPr>
            </a:pPr>
            <a:r>
              <a:t>●  Improved quality</a:t>
            </a:r>
          </a:p>
        </p:txBody>
      </p:sp>
      <p:sp>
        <p:nvSpPr>
          <p:cNvPr id="6" name="Rounded Rectangle 5"/>
          <p:cNvSpPr/>
          <p:nvPr/>
        </p:nvSpPr>
        <p:spPr>
          <a:xfrm>
            <a:off x="4754880" y="1371600"/>
            <a:ext cx="3931920" cy="4114800"/>
          </a:xfrm>
          <a:prstGeom prst="roundRect">
            <a:avLst/>
          </a:prstGeom>
          <a:solidFill>
            <a:srgbClr val="FFFFFF"/>
          </a:solidFill>
          <a:ln w="25400">
            <a:solidFill>
              <a:srgbClr val="F1C40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Benefits of Digital Twins_sntk3r36jOU.jpg"/>
          <p:cNvPicPr>
            <a:picLocks noChangeAspect="1"/>
          </p:cNvPicPr>
          <p:nvPr/>
        </p:nvPicPr>
        <p:blipFill>
          <a:blip r:embed="rId2"/>
          <a:stretch>
            <a:fillRect/>
          </a:stretch>
        </p:blipFill>
        <p:spPr>
          <a:xfrm>
            <a:off x="4754880" y="2118360"/>
            <a:ext cx="3931920" cy="2621280"/>
          </a:xfrm>
          <a:prstGeom prst="rect">
            <a:avLst/>
          </a:prstGeom>
        </p:spPr>
      </p:pic>
      <p:sp>
        <p:nvSpPr>
          <p:cNvPr id="8" name="Oval 7"/>
          <p:cNvSpPr/>
          <p:nvPr/>
        </p:nvSpPr>
        <p:spPr>
          <a:xfrm>
            <a:off x="8229600" y="91440"/>
            <a:ext cx="365760" cy="365760"/>
          </a:xfrm>
          <a:prstGeom prst="ellipse">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F1C40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Applications of Digital Twins</a:t>
            </a:r>
          </a:p>
        </p:txBody>
      </p:sp>
      <p:sp>
        <p:nvSpPr>
          <p:cNvPr id="4" name="Rectangle 3"/>
          <p:cNvSpPr/>
          <p:nvPr/>
        </p:nvSpPr>
        <p:spPr>
          <a:xfrm>
            <a:off x="914400" y="1005840"/>
            <a:ext cx="7315200" cy="18288"/>
          </a:xfrm>
          <a:prstGeom prst="rect">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1C40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Applications of Digital Twins_xjt3K5LyxpM.jpg"/>
          <p:cNvPicPr>
            <a:picLocks noChangeAspect="1"/>
          </p:cNvPicPr>
          <p:nvPr/>
        </p:nvPicPr>
        <p:blipFill>
          <a:blip r:embed="rId2"/>
          <a:stretch>
            <a:fillRect/>
          </a:stretch>
        </p:blipFill>
        <p:spPr>
          <a:xfrm>
            <a:off x="1188720" y="1371600"/>
            <a:ext cx="2743200" cy="411480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Manufacturing</a:t>
            </a:r>
          </a:p>
          <a:p>
            <a:pPr>
              <a:spcAft>
                <a:spcPts val="1080"/>
              </a:spcAft>
              <a:defRPr sz="1600">
                <a:solidFill>
                  <a:srgbClr val="000000"/>
                </a:solidFill>
              </a:defRPr>
            </a:pPr>
            <a:r>
              <a:t>●  Healthcare</a:t>
            </a:r>
          </a:p>
          <a:p>
            <a:pPr>
              <a:spcAft>
                <a:spcPts val="1080"/>
              </a:spcAft>
              <a:defRPr sz="1600">
                <a:solidFill>
                  <a:srgbClr val="000000"/>
                </a:solidFill>
              </a:defRPr>
            </a:pPr>
            <a:r>
              <a:t>●  Energy</a:t>
            </a:r>
          </a:p>
          <a:p>
            <a:pPr>
              <a:spcAft>
                <a:spcPts val="1080"/>
              </a:spcAft>
              <a:defRPr sz="1600">
                <a:solidFill>
                  <a:srgbClr val="000000"/>
                </a:solidFill>
              </a:defRPr>
            </a:pPr>
            <a:r>
              <a:t>●  Transportation</a:t>
            </a:r>
          </a:p>
          <a:p>
            <a:pPr>
              <a:spcAft>
                <a:spcPts val="1080"/>
              </a:spcAft>
              <a:defRPr sz="1600">
                <a:solidFill>
                  <a:srgbClr val="000000"/>
                </a:solidFill>
              </a:defRPr>
            </a:pPr>
            <a:r>
              <a:t>●  Construction</a:t>
            </a:r>
          </a:p>
          <a:p>
            <a:pPr>
              <a:spcAft>
                <a:spcPts val="1080"/>
              </a:spcAft>
              <a:defRPr sz="1600">
                <a:solidFill>
                  <a:srgbClr val="000000"/>
                </a:solidFill>
              </a:defRPr>
            </a:pPr>
            <a:r>
              <a:t>●  Aerospace</a:t>
            </a:r>
          </a:p>
          <a:p>
            <a:pPr>
              <a:spcAft>
                <a:spcPts val="1080"/>
              </a:spcAft>
              <a:defRPr sz="1600">
                <a:solidFill>
                  <a:srgbClr val="000000"/>
                </a:solidFill>
              </a:defRPr>
            </a:pPr>
            <a:r>
              <a:t>●  Automotive</a:t>
            </a:r>
          </a:p>
          <a:p>
            <a:pPr>
              <a:spcAft>
                <a:spcPts val="720"/>
              </a:spcAft>
              <a:defRPr sz="1600">
                <a:solidFill>
                  <a:srgbClr val="000000"/>
                </a:solidFill>
              </a:defRPr>
            </a:pPr>
            <a:r>
              <a:t>●  Consumer goods</a:t>
            </a:r>
          </a:p>
        </p:txBody>
      </p:sp>
      <p:sp>
        <p:nvSpPr>
          <p:cNvPr id="8" name="Oval 7"/>
          <p:cNvSpPr/>
          <p:nvPr/>
        </p:nvSpPr>
        <p:spPr>
          <a:xfrm>
            <a:off x="8229600" y="91440"/>
            <a:ext cx="365760" cy="365760"/>
          </a:xfrm>
          <a:prstGeom prst="ellipse">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Industry Adoption</a:t>
            </a:r>
          </a:p>
        </p:txBody>
      </p:sp>
      <p:sp>
        <p:nvSpPr>
          <p:cNvPr id="3" name="Content Placeholder 2"/>
          <p:cNvSpPr>
            <a:spLocks noGrp="1"/>
          </p:cNvSpPr>
          <p:nvPr>
            <p:ph idx="1"/>
          </p:nvPr>
        </p:nvSpPr>
        <p:spPr/>
        <p:txBody>
          <a:bodyPr wrap="square">
            <a:normAutofit/>
          </a:bodyPr>
          <a:lstStyle/>
          <a:p>
            <a:pPr>
              <a:defRPr>
                <a:solidFill>
                  <a:srgbClr val="000000"/>
                </a:solidFill>
              </a:defRPr>
            </a:pPr>
            <a:r>
              <a:t>Aerospace and defense</a:t>
            </a:r>
          </a:p>
          <a:p>
            <a:pPr>
              <a:defRPr>
                <a:solidFill>
                  <a:srgbClr val="000000"/>
                </a:solidFill>
              </a:defRPr>
            </a:pPr>
            <a:r>
              <a:t>Automotive</a:t>
            </a:r>
          </a:p>
          <a:p>
            <a:pPr>
              <a:defRPr>
                <a:solidFill>
                  <a:srgbClr val="000000"/>
                </a:solidFill>
              </a:defRPr>
            </a:pPr>
            <a:r>
              <a:t>Energy</a:t>
            </a:r>
          </a:p>
          <a:p>
            <a:pPr>
              <a:defRPr>
                <a:solidFill>
                  <a:srgbClr val="000000"/>
                </a:solidFill>
              </a:defRPr>
            </a:pPr>
            <a:r>
              <a:t>Healthcare</a:t>
            </a:r>
          </a:p>
          <a:p>
            <a:pPr>
              <a:defRPr>
                <a:solidFill>
                  <a:srgbClr val="000000"/>
                </a:solidFill>
              </a:defRPr>
            </a:pPr>
            <a:r>
              <a:t>Manufacturing</a:t>
            </a:r>
          </a:p>
          <a:p>
            <a:pPr>
              <a:defRPr>
                <a:solidFill>
                  <a:srgbClr val="000000"/>
                </a:solidFill>
              </a:defRPr>
            </a:pPr>
            <a:r>
              <a:t>Oil and gas</a:t>
            </a:r>
          </a:p>
          <a:p>
            <a:pPr>
              <a:defRPr>
                <a:solidFill>
                  <a:srgbClr val="000000"/>
                </a:solidFill>
              </a:defRPr>
            </a:pPr>
            <a:r>
              <a:t>Retail</a:t>
            </a:r>
          </a:p>
          <a:p>
            <a:pPr>
              <a:defRPr>
                <a:solidFill>
                  <a:srgbClr val="000000"/>
                </a:solidFill>
              </a:defRPr>
            </a:pPr>
            <a:r>
              <a:t>Transportation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Real-world Examples</a:t>
            </a:r>
          </a:p>
        </p:txBody>
      </p:sp>
      <p:sp>
        <p:nvSpPr>
          <p:cNvPr id="3" name="Content Placeholder 2"/>
          <p:cNvSpPr>
            <a:spLocks noGrp="1"/>
          </p:cNvSpPr>
          <p:nvPr>
            <p:ph idx="1"/>
          </p:nvPr>
        </p:nvSpPr>
        <p:spPr/>
        <p:txBody>
          <a:bodyPr wrap="square">
            <a:normAutofit/>
          </a:bodyPr>
          <a:lstStyle/>
          <a:p>
            <a:pPr>
              <a:defRPr>
                <a:solidFill>
                  <a:srgbClr val="000000"/>
                </a:solidFill>
              </a:defRPr>
            </a:pPr>
            <a:r>
              <a:t>GE's Digital Twin</a:t>
            </a:r>
          </a:p>
          <a:p>
            <a:pPr>
              <a:defRPr>
                <a:solidFill>
                  <a:srgbClr val="000000"/>
                </a:solidFill>
              </a:defRPr>
            </a:pPr>
            <a:r>
              <a:t>Siemens' MindSphere</a:t>
            </a:r>
          </a:p>
          <a:p>
            <a:pPr>
              <a:defRPr>
                <a:solidFill>
                  <a:srgbClr val="000000"/>
                </a:solidFill>
              </a:defRPr>
            </a:pPr>
            <a:r>
              <a:t>Rolls-Royce's Digital Twin</a:t>
            </a:r>
          </a:p>
          <a:p>
            <a:pPr>
              <a:defRPr>
                <a:solidFill>
                  <a:srgbClr val="000000"/>
                </a:solidFill>
              </a:defRPr>
            </a:pPr>
            <a:r>
              <a:t>Boeing's Digital Twin</a:t>
            </a:r>
          </a:p>
          <a:p>
            <a:pPr>
              <a:defRPr>
                <a:solidFill>
                  <a:srgbClr val="000000"/>
                </a:solidFill>
              </a:defRPr>
            </a:pPr>
            <a:r>
              <a:t>NASA's Digital Twin</a:t>
            </a:r>
          </a:p>
          <a:p>
            <a:pPr>
              <a:defRPr>
                <a:solidFill>
                  <a:srgbClr val="000000"/>
                </a:solidFill>
              </a:defRPr>
            </a:pPr>
            <a:r>
              <a:t>Volkswagen's Digital Twin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