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66003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6600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660033"/>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6600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6600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6600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6600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6600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660033"/>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6600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6600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gyptian Wonders_5KJNHmeWN6w.jpg"/>
          <p:cNvPicPr>
            <a:picLocks noChangeAspect="1"/>
          </p:cNvPicPr>
          <p:nvPr/>
        </p:nvPicPr>
        <p:blipFill>
          <a:blip r:embed="rId2"/>
          <a:stretch>
            <a:fillRect/>
          </a:stretch>
        </p:blipFill>
        <p:spPr>
          <a:xfrm>
            <a:off x="0" y="-2730500"/>
            <a:ext cx="9144000" cy="12319000"/>
          </a:xfrm>
          <a:prstGeom prst="rect">
            <a:avLst/>
          </a:prstGeom>
        </p:spPr>
      </p:pic>
      <p:sp>
        <p:nvSpPr>
          <p:cNvPr id="3" name="Rounded Rectangle 2"/>
          <p:cNvSpPr/>
          <p:nvPr/>
        </p:nvSpPr>
        <p:spPr>
          <a:xfrm>
            <a:off x="5212080" y="5029200"/>
            <a:ext cx="3657600" cy="1645920"/>
          </a:xfrm>
          <a:prstGeom prst="round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394960" y="5212080"/>
            <a:ext cx="3291840" cy="1280160"/>
          </a:xfrm>
          <a:prstGeom prst="rect">
            <a:avLst/>
          </a:prstGeom>
          <a:noFill/>
        </p:spPr>
        <p:txBody>
          <a:bodyPr wrap="square" anchor="ctr">
            <a:spAutoFit/>
          </a:bodyPr>
          <a:lstStyle/>
          <a:p>
            <a:pPr algn="ctr">
              <a:defRPr sz="2800" b="1">
                <a:solidFill>
                  <a:srgbClr val="000000"/>
                </a:solidFill>
              </a:defRPr>
            </a:pPr>
            <a:r>
              <a:t>Egyptian Wonders</a:t>
            </a:r>
          </a:p>
          <a:p>
            <a:pPr algn="ctr">
              <a:spcBef>
                <a:spcPts val="2160"/>
              </a:spcBef>
              <a:defRPr sz="1400">
                <a:solidFill>
                  <a:srgbClr val="000000"/>
                </a:solidFill>
              </a:defRPr>
            </a:pPr>
            <a:r>
              <a:t>Generated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FD7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Egyptian Mummification</a:t>
            </a:r>
          </a:p>
        </p:txBody>
      </p:sp>
      <p:sp>
        <p:nvSpPr>
          <p:cNvPr id="4" name="Rectangle 3"/>
          <p:cNvSpPr/>
          <p:nvPr/>
        </p:nvSpPr>
        <p:spPr>
          <a:xfrm>
            <a:off x="914400" y="1005840"/>
            <a:ext cx="7315200" cy="18288"/>
          </a:xfrm>
          <a:prstGeom prst="rect">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FD7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Egyptian Mummification_lxZOgK5ccfc.jpg"/>
          <p:cNvPicPr>
            <a:picLocks noChangeAspect="1"/>
          </p:cNvPicPr>
          <p:nvPr/>
        </p:nvPicPr>
        <p:blipFill>
          <a:blip r:embed="rId2"/>
          <a:stretch>
            <a:fillRect/>
          </a:stretch>
        </p:blipFill>
        <p:spPr>
          <a:xfrm>
            <a:off x="1017270" y="1371600"/>
            <a:ext cx="3086100" cy="41148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Preserving the Body</a:t>
            </a:r>
          </a:p>
          <a:p>
            <a:pPr>
              <a:spcAft>
                <a:spcPts val="1080"/>
              </a:spcAft>
              <a:defRPr sz="1600">
                <a:solidFill>
                  <a:srgbClr val="000000"/>
                </a:solidFill>
              </a:defRPr>
            </a:pPr>
            <a:r>
              <a:t>●  Wrapping in Linen</a:t>
            </a:r>
          </a:p>
          <a:p>
            <a:pPr>
              <a:spcAft>
                <a:spcPts val="1080"/>
              </a:spcAft>
              <a:defRPr sz="1600">
                <a:solidFill>
                  <a:srgbClr val="000000"/>
                </a:solidFill>
              </a:defRPr>
            </a:pPr>
            <a:r>
              <a:t>●  Applying Resins</a:t>
            </a:r>
          </a:p>
          <a:p>
            <a:pPr>
              <a:spcAft>
                <a:spcPts val="1080"/>
              </a:spcAft>
              <a:defRPr sz="1600">
                <a:solidFill>
                  <a:srgbClr val="000000"/>
                </a:solidFill>
              </a:defRPr>
            </a:pPr>
            <a:r>
              <a:t>●  Protecting the Soul</a:t>
            </a:r>
          </a:p>
          <a:p>
            <a:pPr>
              <a:spcAft>
                <a:spcPts val="1080"/>
              </a:spcAft>
              <a:defRPr sz="1600">
                <a:solidFill>
                  <a:srgbClr val="000000"/>
                </a:solidFill>
              </a:defRPr>
            </a:pPr>
            <a:r>
              <a:t>●  Beliefs in the Afterlife</a:t>
            </a:r>
          </a:p>
          <a:p>
            <a:pPr>
              <a:spcAft>
                <a:spcPts val="1080"/>
              </a:spcAft>
              <a:defRPr sz="1600">
                <a:solidFill>
                  <a:srgbClr val="000000"/>
                </a:solidFill>
              </a:defRPr>
            </a:pPr>
            <a:r>
              <a:t>●  Purpose of Mummification</a:t>
            </a:r>
          </a:p>
          <a:p>
            <a:pPr>
              <a:spcAft>
                <a:spcPts val="720"/>
              </a:spcAft>
              <a:defRPr sz="1600">
                <a:solidFill>
                  <a:srgbClr val="000000"/>
                </a:solidFill>
              </a:defRPr>
            </a:pPr>
            <a:r>
              <a:t>●  Techniques and Methods</a:t>
            </a:r>
          </a:p>
        </p:txBody>
      </p:sp>
      <p:sp>
        <p:nvSpPr>
          <p:cNvPr id="8" name="Oval 7"/>
          <p:cNvSpPr/>
          <p:nvPr/>
        </p:nvSpPr>
        <p:spPr>
          <a:xfrm>
            <a:off x="8229600" y="91440"/>
            <a:ext cx="365760" cy="365760"/>
          </a:xfrm>
          <a:prstGeom prst="ellipse">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FD7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Pyramid's Purpose</a:t>
            </a:r>
          </a:p>
        </p:txBody>
      </p:sp>
      <p:sp>
        <p:nvSpPr>
          <p:cNvPr id="4" name="Rectangle 3"/>
          <p:cNvSpPr/>
          <p:nvPr/>
        </p:nvSpPr>
        <p:spPr>
          <a:xfrm>
            <a:off x="914400" y="1005840"/>
            <a:ext cx="7315200" cy="18288"/>
          </a:xfrm>
          <a:prstGeom prst="rect">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FD7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Pyramid's Purpose_ADa9bb3tqR4.jpg"/>
          <p:cNvPicPr>
            <a:picLocks noChangeAspect="1"/>
          </p:cNvPicPr>
          <p:nvPr/>
        </p:nvPicPr>
        <p:blipFill>
          <a:blip r:embed="rId2"/>
          <a:stretch>
            <a:fillRect/>
          </a:stretch>
        </p:blipFill>
        <p:spPr>
          <a:xfrm>
            <a:off x="1401826" y="1371600"/>
            <a:ext cx="2316988" cy="4114799"/>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Tomb for Pharaohs</a:t>
            </a:r>
          </a:p>
          <a:p>
            <a:pPr>
              <a:spcAft>
                <a:spcPts val="1080"/>
              </a:spcAft>
              <a:defRPr sz="1600">
                <a:solidFill>
                  <a:srgbClr val="000000"/>
                </a:solidFill>
              </a:defRPr>
            </a:pPr>
            <a:r>
              <a:t>●  Protect the Pharaoh's Soul</a:t>
            </a:r>
          </a:p>
          <a:p>
            <a:pPr>
              <a:spcAft>
                <a:spcPts val="1080"/>
              </a:spcAft>
              <a:defRPr sz="1600">
                <a:solidFill>
                  <a:srgbClr val="000000"/>
                </a:solidFill>
              </a:defRPr>
            </a:pPr>
            <a:r>
              <a:t>●  Offerings to Anubis</a:t>
            </a:r>
          </a:p>
          <a:p>
            <a:pPr>
              <a:spcAft>
                <a:spcPts val="1080"/>
              </a:spcAft>
              <a:defRPr sz="1600">
                <a:solidFill>
                  <a:srgbClr val="000000"/>
                </a:solidFill>
              </a:defRPr>
            </a:pPr>
            <a:r>
              <a:t>●  Guide to the Afterlife</a:t>
            </a:r>
          </a:p>
          <a:p>
            <a:pPr>
              <a:spcAft>
                <a:spcPts val="1080"/>
              </a:spcAft>
              <a:defRPr sz="1600">
                <a:solidFill>
                  <a:srgbClr val="000000"/>
                </a:solidFill>
              </a:defRPr>
            </a:pPr>
            <a:r>
              <a:t>●  Symbol of Power</a:t>
            </a:r>
          </a:p>
          <a:p>
            <a:pPr>
              <a:spcAft>
                <a:spcPts val="1080"/>
              </a:spcAft>
              <a:defRPr sz="1600">
                <a:solidFill>
                  <a:srgbClr val="000000"/>
                </a:solidFill>
              </a:defRPr>
            </a:pPr>
            <a:r>
              <a:t>●  Architectural Marvel</a:t>
            </a:r>
          </a:p>
          <a:p>
            <a:pPr>
              <a:spcAft>
                <a:spcPts val="720"/>
              </a:spcAft>
              <a:defRPr sz="1600">
                <a:solidFill>
                  <a:srgbClr val="000000"/>
                </a:solidFill>
              </a:defRPr>
            </a:pPr>
            <a:r>
              <a:t>●  Engineering Feat</a:t>
            </a:r>
          </a:p>
        </p:txBody>
      </p:sp>
      <p:sp>
        <p:nvSpPr>
          <p:cNvPr id="8" name="Oval 7"/>
          <p:cNvSpPr/>
          <p:nvPr/>
        </p:nvSpPr>
        <p:spPr>
          <a:xfrm>
            <a:off x="8229600" y="91440"/>
            <a:ext cx="365760" cy="365760"/>
          </a:xfrm>
          <a:prstGeom prst="ellipse">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Pyramid's Symbolism</a:t>
            </a:r>
          </a:p>
        </p:txBody>
      </p:sp>
      <p:sp>
        <p:nvSpPr>
          <p:cNvPr id="3" name="Rectangle 2"/>
          <p:cNvSpPr/>
          <p:nvPr/>
        </p:nvSpPr>
        <p:spPr>
          <a:xfrm>
            <a:off x="914400" y="1005840"/>
            <a:ext cx="7315200" cy="18288"/>
          </a:xfrm>
          <a:prstGeom prst="rect">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FD7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Unity and Strength</a:t>
            </a:r>
          </a:p>
          <a:p>
            <a:pPr>
              <a:spcAft>
                <a:spcPts val="1080"/>
              </a:spcAft>
              <a:defRPr sz="1600">
                <a:solidFill>
                  <a:srgbClr val="000000"/>
                </a:solidFill>
              </a:defRPr>
            </a:pPr>
            <a:r>
              <a:t>●  Wisdom and Knowledge</a:t>
            </a:r>
          </a:p>
          <a:p>
            <a:pPr>
              <a:spcAft>
                <a:spcPts val="1080"/>
              </a:spcAft>
              <a:defRPr sz="1600">
                <a:solidFill>
                  <a:srgbClr val="000000"/>
                </a:solidFill>
              </a:defRPr>
            </a:pPr>
            <a:r>
              <a:t>●  Protection and Safety</a:t>
            </a:r>
          </a:p>
          <a:p>
            <a:pPr>
              <a:spcAft>
                <a:spcPts val="1080"/>
              </a:spcAft>
              <a:defRPr sz="1600">
                <a:solidFill>
                  <a:srgbClr val="000000"/>
                </a:solidFill>
              </a:defRPr>
            </a:pPr>
            <a:r>
              <a:t>●  Life and Death</a:t>
            </a:r>
          </a:p>
          <a:p>
            <a:pPr>
              <a:spcAft>
                <a:spcPts val="1080"/>
              </a:spcAft>
              <a:defRPr sz="1600">
                <a:solidFill>
                  <a:srgbClr val="000000"/>
                </a:solidFill>
              </a:defRPr>
            </a:pPr>
            <a:r>
              <a:t>●  Heaven and Hell</a:t>
            </a:r>
          </a:p>
          <a:p>
            <a:pPr>
              <a:spcAft>
                <a:spcPts val="1080"/>
              </a:spcAft>
              <a:defRPr sz="1600">
                <a:solidFill>
                  <a:srgbClr val="000000"/>
                </a:solidFill>
              </a:defRPr>
            </a:pPr>
            <a:r>
              <a:t>●  Good and Evil</a:t>
            </a:r>
          </a:p>
          <a:p>
            <a:pPr>
              <a:spcAft>
                <a:spcPts val="720"/>
              </a:spcAft>
              <a:defRPr sz="1600">
                <a:solidFill>
                  <a:srgbClr val="000000"/>
                </a:solidFill>
              </a:defRPr>
            </a:pPr>
            <a:r>
              <a:t>●  Order and Chaos</a:t>
            </a:r>
          </a:p>
        </p:txBody>
      </p:sp>
      <p:sp>
        <p:nvSpPr>
          <p:cNvPr id="6" name="Rounded Rectangle 5"/>
          <p:cNvSpPr/>
          <p:nvPr/>
        </p:nvSpPr>
        <p:spPr>
          <a:xfrm>
            <a:off x="4754880" y="1371600"/>
            <a:ext cx="3931920" cy="4114800"/>
          </a:xfrm>
          <a:prstGeom prst="roundRect">
            <a:avLst/>
          </a:prstGeom>
          <a:solidFill>
            <a:srgbClr val="FFFFFF"/>
          </a:solidFill>
          <a:ln w="25400">
            <a:solidFill>
              <a:srgbClr val="FFD7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Egyptian Wonders_5KJNHmeWN6w.jpg"/>
          <p:cNvPicPr>
            <a:picLocks noChangeAspect="1"/>
          </p:cNvPicPr>
          <p:nvPr/>
        </p:nvPicPr>
        <p:blipFill>
          <a:blip r:embed="rId2"/>
          <a:stretch>
            <a:fillRect/>
          </a:stretch>
        </p:blipFill>
        <p:spPr>
          <a:xfrm>
            <a:off x="5193698" y="1371600"/>
            <a:ext cx="3054284" cy="4114800"/>
          </a:xfrm>
          <a:prstGeom prst="rect">
            <a:avLst/>
          </a:prstGeom>
        </p:spPr>
      </p:pic>
      <p:sp>
        <p:nvSpPr>
          <p:cNvPr id="8" name="Oval 7"/>
          <p:cNvSpPr/>
          <p:nvPr/>
        </p:nvSpPr>
        <p:spPr>
          <a:xfrm>
            <a:off x="8229600" y="91440"/>
            <a:ext cx="365760" cy="365760"/>
          </a:xfrm>
          <a:prstGeom prst="ellipse">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Pyramid's Importance</a:t>
            </a:r>
          </a:p>
        </p:txBody>
      </p:sp>
      <p:sp>
        <p:nvSpPr>
          <p:cNvPr id="3" name="Content Placeholder 2"/>
          <p:cNvSpPr>
            <a:spLocks noGrp="1"/>
          </p:cNvSpPr>
          <p:nvPr>
            <p:ph idx="1"/>
          </p:nvPr>
        </p:nvSpPr>
        <p:spPr/>
        <p:txBody>
          <a:bodyPr wrap="square">
            <a:normAutofit/>
          </a:bodyPr>
          <a:lstStyle/>
          <a:p>
            <a:pPr>
              <a:defRPr>
                <a:solidFill>
                  <a:srgbClr val="FFFFFF"/>
                </a:solidFill>
              </a:defRPr>
            </a:pPr>
            <a:r>
              <a:t>Historical Significance</a:t>
            </a:r>
          </a:p>
          <a:p>
            <a:pPr>
              <a:defRPr>
                <a:solidFill>
                  <a:srgbClr val="FFFFFF"/>
                </a:solidFill>
              </a:defRPr>
            </a:pPr>
            <a:r>
              <a:t>Cultural Importance</a:t>
            </a:r>
          </a:p>
          <a:p>
            <a:pPr>
              <a:defRPr>
                <a:solidFill>
                  <a:srgbClr val="FFFFFF"/>
                </a:solidFill>
              </a:defRPr>
            </a:pPr>
            <a:r>
              <a:t>Architectural Marvel</a:t>
            </a:r>
          </a:p>
          <a:p>
            <a:pPr>
              <a:defRPr>
                <a:solidFill>
                  <a:srgbClr val="FFFFFF"/>
                </a:solidFill>
              </a:defRPr>
            </a:pPr>
            <a:r>
              <a:t>Engineering Feat</a:t>
            </a:r>
          </a:p>
          <a:p>
            <a:pPr>
              <a:defRPr>
                <a:solidFill>
                  <a:srgbClr val="FFFFFF"/>
                </a:solidFill>
              </a:defRPr>
            </a:pPr>
            <a:r>
              <a:t>Tourist Attraction</a:t>
            </a:r>
          </a:p>
          <a:p>
            <a:pPr>
              <a:defRPr>
                <a:solidFill>
                  <a:srgbClr val="FFFFFF"/>
                </a:solidFill>
              </a:defRPr>
            </a:pPr>
            <a:r>
              <a:t>Economic Impact</a:t>
            </a:r>
          </a:p>
          <a:p>
            <a:pPr>
              <a:defRPr>
                <a:solidFill>
                  <a:srgbClr val="FFFFFF"/>
                </a:solidFill>
              </a:defRPr>
            </a:pPr>
            <a:r>
              <a:t>National Pride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Tourism in Egypt</a:t>
            </a:r>
          </a:p>
        </p:txBody>
      </p:sp>
      <p:sp>
        <p:nvSpPr>
          <p:cNvPr id="3" name="Rectangle 2"/>
          <p:cNvSpPr/>
          <p:nvPr/>
        </p:nvSpPr>
        <p:spPr>
          <a:xfrm>
            <a:off x="914400" y="1005840"/>
            <a:ext cx="7315200" cy="18288"/>
          </a:xfrm>
          <a:prstGeom prst="rect">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FD7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Millions of Visitors</a:t>
            </a:r>
          </a:p>
          <a:p>
            <a:pPr>
              <a:spcAft>
                <a:spcPts val="1080"/>
              </a:spcAft>
              <a:defRPr sz="1600">
                <a:solidFill>
                  <a:srgbClr val="000000"/>
                </a:solidFill>
              </a:defRPr>
            </a:pPr>
            <a:r>
              <a:t>●  Pyramids of Giza</a:t>
            </a:r>
          </a:p>
          <a:p>
            <a:pPr>
              <a:spcAft>
                <a:spcPts val="1080"/>
              </a:spcAft>
              <a:defRPr sz="1600">
                <a:solidFill>
                  <a:srgbClr val="000000"/>
                </a:solidFill>
              </a:defRPr>
            </a:pPr>
            <a:r>
              <a:t>●  Egyptian Museum</a:t>
            </a:r>
          </a:p>
          <a:p>
            <a:pPr>
              <a:spcAft>
                <a:spcPts val="1080"/>
              </a:spcAft>
              <a:defRPr sz="1600">
                <a:solidFill>
                  <a:srgbClr val="000000"/>
                </a:solidFill>
              </a:defRPr>
            </a:pPr>
            <a:r>
              <a:t>●  Nile River Cruise</a:t>
            </a:r>
          </a:p>
          <a:p>
            <a:pPr>
              <a:spcAft>
                <a:spcPts val="1080"/>
              </a:spcAft>
              <a:defRPr sz="1600">
                <a:solidFill>
                  <a:srgbClr val="000000"/>
                </a:solidFill>
              </a:defRPr>
            </a:pPr>
            <a:r>
              <a:t>●  Desert Safaris</a:t>
            </a:r>
          </a:p>
          <a:p>
            <a:pPr>
              <a:spcAft>
                <a:spcPts val="1080"/>
              </a:spcAft>
              <a:defRPr sz="1600">
                <a:solidFill>
                  <a:srgbClr val="000000"/>
                </a:solidFill>
              </a:defRPr>
            </a:pPr>
            <a:r>
              <a:t>●  Luxor Temple</a:t>
            </a:r>
          </a:p>
          <a:p>
            <a:pPr>
              <a:spcAft>
                <a:spcPts val="720"/>
              </a:spcAft>
              <a:defRPr sz="1600">
                <a:solidFill>
                  <a:srgbClr val="000000"/>
                </a:solidFill>
              </a:defRPr>
            </a:pPr>
            <a:r>
              <a:t>●  Valley of the Kings</a:t>
            </a:r>
          </a:p>
        </p:txBody>
      </p:sp>
      <p:sp>
        <p:nvSpPr>
          <p:cNvPr id="6" name="Rounded Rectangle 5"/>
          <p:cNvSpPr/>
          <p:nvPr/>
        </p:nvSpPr>
        <p:spPr>
          <a:xfrm>
            <a:off x="4754880" y="1371600"/>
            <a:ext cx="3931920" cy="4114800"/>
          </a:xfrm>
          <a:prstGeom prst="roundRect">
            <a:avLst/>
          </a:prstGeom>
          <a:solidFill>
            <a:srgbClr val="FFFFFF"/>
          </a:solidFill>
          <a:ln w="25400">
            <a:solidFill>
              <a:srgbClr val="FFD7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Egyptian Wonders_5KJNHmeWN6w.jpg"/>
          <p:cNvPicPr>
            <a:picLocks noChangeAspect="1"/>
          </p:cNvPicPr>
          <p:nvPr/>
        </p:nvPicPr>
        <p:blipFill>
          <a:blip r:embed="rId2"/>
          <a:stretch>
            <a:fillRect/>
          </a:stretch>
        </p:blipFill>
        <p:spPr>
          <a:xfrm>
            <a:off x="5193698" y="1371600"/>
            <a:ext cx="3054284" cy="4114800"/>
          </a:xfrm>
          <a:prstGeom prst="rect">
            <a:avLst/>
          </a:prstGeom>
        </p:spPr>
      </p:pic>
      <p:sp>
        <p:nvSpPr>
          <p:cNvPr id="8" name="Oval 7"/>
          <p:cNvSpPr/>
          <p:nvPr/>
        </p:nvSpPr>
        <p:spPr>
          <a:xfrm>
            <a:off x="8229600" y="91440"/>
            <a:ext cx="365760" cy="365760"/>
          </a:xfrm>
          <a:prstGeom prst="ellipse">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Pyramid's Preservation</a:t>
            </a:r>
          </a:p>
        </p:txBody>
      </p:sp>
      <p:sp>
        <p:nvSpPr>
          <p:cNvPr id="3" name="Rectangle 2"/>
          <p:cNvSpPr/>
          <p:nvPr/>
        </p:nvSpPr>
        <p:spPr>
          <a:xfrm>
            <a:off x="914400" y="1005840"/>
            <a:ext cx="7315200" cy="18288"/>
          </a:xfrm>
          <a:prstGeom prst="rect">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FD7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UNESCO World Heritage Site</a:t>
            </a:r>
          </a:p>
          <a:p>
            <a:pPr>
              <a:spcAft>
                <a:spcPts val="1080"/>
              </a:spcAft>
              <a:defRPr sz="1600">
                <a:solidFill>
                  <a:srgbClr val="000000"/>
                </a:solidFill>
              </a:defRPr>
            </a:pPr>
            <a:r>
              <a:t>●  Conservation Efforts</a:t>
            </a:r>
          </a:p>
          <a:p>
            <a:pPr>
              <a:spcAft>
                <a:spcPts val="1080"/>
              </a:spcAft>
              <a:defRPr sz="1600">
                <a:solidFill>
                  <a:srgbClr val="000000"/>
                </a:solidFill>
              </a:defRPr>
            </a:pPr>
            <a:r>
              <a:t>●  Restoration Projects</a:t>
            </a:r>
          </a:p>
          <a:p>
            <a:pPr>
              <a:spcAft>
                <a:spcPts val="1080"/>
              </a:spcAft>
              <a:defRPr sz="1600">
                <a:solidFill>
                  <a:srgbClr val="000000"/>
                </a:solidFill>
              </a:defRPr>
            </a:pPr>
            <a:r>
              <a:t>●  Protection from Looters</a:t>
            </a:r>
          </a:p>
          <a:p>
            <a:pPr>
              <a:spcAft>
                <a:spcPts val="1080"/>
              </a:spcAft>
              <a:defRPr sz="1600">
                <a:solidFill>
                  <a:srgbClr val="000000"/>
                </a:solidFill>
              </a:defRPr>
            </a:pPr>
            <a:r>
              <a:t>●  Preservation of History</a:t>
            </a:r>
          </a:p>
          <a:p>
            <a:pPr>
              <a:spcAft>
                <a:spcPts val="720"/>
              </a:spcAft>
              <a:defRPr sz="1600">
                <a:solidFill>
                  <a:srgbClr val="000000"/>
                </a:solidFill>
              </a:defRPr>
            </a:pPr>
            <a:r>
              <a:t>●  Protection of Cultural Heritage</a:t>
            </a:r>
          </a:p>
        </p:txBody>
      </p:sp>
      <p:sp>
        <p:nvSpPr>
          <p:cNvPr id="6" name="Rounded Rectangle 5"/>
          <p:cNvSpPr/>
          <p:nvPr/>
        </p:nvSpPr>
        <p:spPr>
          <a:xfrm>
            <a:off x="4754880" y="1371600"/>
            <a:ext cx="3931920" cy="4114800"/>
          </a:xfrm>
          <a:prstGeom prst="roundRect">
            <a:avLst/>
          </a:prstGeom>
          <a:solidFill>
            <a:srgbClr val="FFFFFF"/>
          </a:solidFill>
          <a:ln w="25400">
            <a:solidFill>
              <a:srgbClr val="FFD7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Tomb of Pharaohs_ggBy_3XcR7I.jpg"/>
          <p:cNvPicPr>
            <a:picLocks noChangeAspect="1"/>
          </p:cNvPicPr>
          <p:nvPr/>
        </p:nvPicPr>
        <p:blipFill>
          <a:blip r:embed="rId2"/>
          <a:stretch>
            <a:fillRect/>
          </a:stretch>
        </p:blipFill>
        <p:spPr>
          <a:xfrm>
            <a:off x="5349240" y="1371600"/>
            <a:ext cx="2743200" cy="4114800"/>
          </a:xfrm>
          <a:prstGeom prst="rect">
            <a:avLst/>
          </a:prstGeom>
        </p:spPr>
      </p:pic>
      <p:sp>
        <p:nvSpPr>
          <p:cNvPr id="8" name="Oval 7"/>
          <p:cNvSpPr/>
          <p:nvPr/>
        </p:nvSpPr>
        <p:spPr>
          <a:xfrm>
            <a:off x="8229600" y="91440"/>
            <a:ext cx="365760" cy="365760"/>
          </a:xfrm>
          <a:prstGeom prst="ellipse">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FFFFFF"/>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FFFFFF"/>
                </a:solidFill>
              </a:defRPr>
            </a:pPr>
            <a:r>
              <a:t>Summary of Key Points</a:t>
            </a:r>
          </a:p>
          <a:p>
            <a:pPr algn="ctr">
              <a:defRPr sz="2000">
                <a:solidFill>
                  <a:srgbClr val="FFFFFF"/>
                </a:solidFill>
              </a:defRPr>
            </a:pPr>
            <a:r>
              <a:t>Recap of Main Topics</a:t>
            </a:r>
          </a:p>
          <a:p>
            <a:pPr algn="ctr">
              <a:defRPr sz="2000">
                <a:solidFill>
                  <a:srgbClr val="FFFFFF"/>
                </a:solidFill>
              </a:defRPr>
            </a:pPr>
            <a:r>
              <a:t>Final Thoughts and Reflections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66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FD700"/>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Introduction</a:t>
            </a:r>
          </a:p>
        </p:txBody>
      </p:sp>
      <p:sp>
        <p:nvSpPr>
          <p:cNvPr id="3" name="Content Placeholder 2"/>
          <p:cNvSpPr>
            <a:spLocks noGrp="1"/>
          </p:cNvSpPr>
          <p:nvPr>
            <p:ph idx="1"/>
          </p:nvPr>
        </p:nvSpPr>
        <p:spPr/>
        <p:txBody>
          <a:bodyPr wrap="square">
            <a:normAutofit/>
          </a:bodyPr>
          <a:lstStyle/>
          <a:p>
            <a:pPr>
              <a:defRPr>
                <a:solidFill>
                  <a:srgbClr val="FFFFFF"/>
                </a:solidFill>
              </a:defRPr>
            </a:pPr>
            <a:r>
              <a:t>The Pyramids of Egypt are one of the most fascinating ancient monuments in the world, attracting millions of tourists every year. These colossal structures are not only impressive in terms of their grandeur but also hold great historical and cultural significance. In this presentation, we will explore the history, construction, and importance of the Pyramids in Egypt.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History of Pyramids</a:t>
            </a:r>
          </a:p>
        </p:txBody>
      </p:sp>
      <p:sp>
        <p:nvSpPr>
          <p:cNvPr id="3" name="Rectangle 2"/>
          <p:cNvSpPr/>
          <p:nvPr/>
        </p:nvSpPr>
        <p:spPr>
          <a:xfrm>
            <a:off x="914400" y="1005840"/>
            <a:ext cx="7315200" cy="1828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FFFFFF"/>
                </a:solidFill>
              </a:defRPr>
            </a:pPr>
            <a:r>
              <a:t>•  Ancient Egypt</a:t>
            </a:r>
          </a:p>
          <a:p>
            <a:pPr>
              <a:spcAft>
                <a:spcPts val="1080"/>
              </a:spcAft>
              <a:defRPr sz="2000">
                <a:solidFill>
                  <a:srgbClr val="FFFFFF"/>
                </a:solidFill>
              </a:defRPr>
            </a:pPr>
            <a:r>
              <a:t>•  Pharaohs</a:t>
            </a:r>
          </a:p>
          <a:p>
            <a:pPr>
              <a:spcAft>
                <a:spcPts val="1080"/>
              </a:spcAft>
              <a:defRPr sz="2000">
                <a:solidFill>
                  <a:srgbClr val="FFFFFF"/>
                </a:solidFill>
              </a:defRPr>
            </a:pPr>
            <a:r>
              <a:t>•  Tombs</a:t>
            </a:r>
          </a:p>
          <a:p>
            <a:pPr>
              <a:spcAft>
                <a:spcPts val="720"/>
              </a:spcAft>
              <a:defRPr sz="2000">
                <a:solidFill>
                  <a:srgbClr val="FFFFFF"/>
                </a:solidFill>
              </a:defRPr>
            </a:pPr>
            <a:r>
              <a:t>•  Mummification</a:t>
            </a:r>
          </a:p>
        </p:txBody>
      </p:sp>
      <p:sp>
        <p:nvSpPr>
          <p:cNvPr id="6" name="Rounded Rectangle 5"/>
          <p:cNvSpPr/>
          <p:nvPr/>
        </p:nvSpPr>
        <p:spPr>
          <a:xfrm>
            <a:off x="4754880" y="1371600"/>
            <a:ext cx="393192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FFFFFF"/>
                </a:solidFill>
              </a:defRPr>
            </a:pPr>
            <a:r>
              <a:t>•  Nile River</a:t>
            </a:r>
          </a:p>
          <a:p>
            <a:pPr>
              <a:spcAft>
                <a:spcPts val="1080"/>
              </a:spcAft>
              <a:defRPr sz="2000">
                <a:solidFill>
                  <a:srgbClr val="FFFFFF"/>
                </a:solidFill>
              </a:defRPr>
            </a:pPr>
            <a:r>
              <a:t>•  Egyptian Civilizations</a:t>
            </a:r>
          </a:p>
          <a:p>
            <a:pPr>
              <a:spcAft>
                <a:spcPts val="1080"/>
              </a:spcAft>
              <a:defRPr sz="2000">
                <a:solidFill>
                  <a:srgbClr val="FFFFFF"/>
                </a:solidFill>
              </a:defRPr>
            </a:pPr>
            <a:r>
              <a:t>•  Pyramid of Giza</a:t>
            </a:r>
          </a:p>
          <a:p>
            <a:pPr>
              <a:spcAft>
                <a:spcPts val="1080"/>
              </a:spcAft>
              <a:defRPr sz="2000">
                <a:solidFill>
                  <a:srgbClr val="FFFFFF"/>
                </a:solidFill>
              </a:defRPr>
            </a:pPr>
            <a:r>
              <a:t>•  Pyramid of Khafre</a:t>
            </a:r>
          </a:p>
          <a:p>
            <a:pPr>
              <a:spcAft>
                <a:spcPts val="720"/>
              </a:spcAft>
              <a:defRPr sz="2000">
                <a:solidFill>
                  <a:srgbClr val="FFFFFF"/>
                </a:solidFill>
              </a:defRPr>
            </a:pPr>
            <a:r>
              <a:t>•  Pyramid of Menkaure</a:t>
            </a:r>
          </a:p>
        </p:txBody>
      </p:sp>
      <p:sp>
        <p:nvSpPr>
          <p:cNvPr id="8" name="Oval 7"/>
          <p:cNvSpPr/>
          <p:nvPr/>
        </p:nvSpPr>
        <p:spPr>
          <a:xfrm>
            <a:off x="8229600" y="91440"/>
            <a:ext cx="365760" cy="36576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Construction of Pyramids</a:t>
            </a:r>
          </a:p>
        </p:txBody>
      </p:sp>
      <p:sp>
        <p:nvSpPr>
          <p:cNvPr id="3" name="Content Placeholder 2"/>
          <p:cNvSpPr>
            <a:spLocks noGrp="1"/>
          </p:cNvSpPr>
          <p:nvPr>
            <p:ph idx="1"/>
          </p:nvPr>
        </p:nvSpPr>
        <p:spPr/>
        <p:txBody>
          <a:bodyPr wrap="square">
            <a:normAutofit/>
          </a:bodyPr>
          <a:lstStyle/>
          <a:p>
            <a:pPr>
              <a:defRPr>
                <a:solidFill>
                  <a:srgbClr val="FFFFFF"/>
                </a:solidFill>
              </a:defRPr>
            </a:pPr>
            <a:r>
              <a:t>Limestone</a:t>
            </a:r>
          </a:p>
          <a:p>
            <a:pPr>
              <a:defRPr>
                <a:solidFill>
                  <a:srgbClr val="FFFFFF"/>
                </a:solidFill>
              </a:defRPr>
            </a:pPr>
            <a:r>
              <a:t>Granite</a:t>
            </a:r>
          </a:p>
          <a:p>
            <a:pPr>
              <a:defRPr>
                <a:solidFill>
                  <a:srgbClr val="FFFFFF"/>
                </a:solidFill>
              </a:defRPr>
            </a:pPr>
            <a:r>
              <a:t>Sandstone</a:t>
            </a:r>
          </a:p>
          <a:p>
            <a:pPr>
              <a:defRPr>
                <a:solidFill>
                  <a:srgbClr val="FFFFFF"/>
                </a:solidFill>
              </a:defRPr>
            </a:pPr>
            <a:r>
              <a:t>Cedar Wood</a:t>
            </a:r>
          </a:p>
          <a:p>
            <a:pPr>
              <a:defRPr>
                <a:solidFill>
                  <a:srgbClr val="FFFFFF"/>
                </a:solidFill>
              </a:defRPr>
            </a:pPr>
            <a:r>
              <a:t>Rope and Pulpit</a:t>
            </a:r>
          </a:p>
          <a:p>
            <a:pPr>
              <a:defRPr>
                <a:solidFill>
                  <a:srgbClr val="FFFFFF"/>
                </a:solidFill>
              </a:defRPr>
            </a:pPr>
            <a:r>
              <a:t>Thousands of Workers</a:t>
            </a:r>
          </a:p>
          <a:p>
            <a:pPr>
              <a:defRPr>
                <a:solidFill>
                  <a:srgbClr val="FFFFFF"/>
                </a:solidFill>
              </a:defRPr>
            </a:pPr>
            <a:r>
              <a:t>Advanced Engineering</a:t>
            </a:r>
          </a:p>
          <a:p>
            <a:pPr>
              <a:defRPr>
                <a:solidFill>
                  <a:srgbClr val="FFFFFF"/>
                </a:solidFill>
              </a:defRPr>
            </a:pPr>
            <a:r>
              <a:t>Mathematical Precision</a:t>
            </a:r>
          </a:p>
          <a:p>
            <a:pPr>
              <a:defRPr>
                <a:solidFill>
                  <a:srgbClr val="FFFFFF"/>
                </a:solidFill>
              </a:defRPr>
            </a:pPr>
            <a:r>
              <a:t>Astronomical Alignment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of Giza</a:t>
            </a:r>
          </a:p>
        </p:txBody>
      </p:sp>
      <p:sp>
        <p:nvSpPr>
          <p:cNvPr id="3" name="Rectangle 2"/>
          <p:cNvSpPr/>
          <p:nvPr/>
        </p:nvSpPr>
        <p:spPr>
          <a:xfrm>
            <a:off x="914400" y="1005840"/>
            <a:ext cx="7315200" cy="1828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FFFFFF"/>
                </a:solidFill>
              </a:defRPr>
            </a:pPr>
            <a:r>
              <a:t>•  Largest Pyramid</a:t>
            </a:r>
          </a:p>
          <a:p>
            <a:pPr>
              <a:spcAft>
                <a:spcPts val="1080"/>
              </a:spcAft>
              <a:defRPr sz="2000">
                <a:solidFill>
                  <a:srgbClr val="FFFFFF"/>
                </a:solidFill>
              </a:defRPr>
            </a:pPr>
            <a:r>
              <a:t>•  Original Height: 146.5m</a:t>
            </a:r>
          </a:p>
          <a:p>
            <a:pPr>
              <a:spcAft>
                <a:spcPts val="720"/>
              </a:spcAft>
              <a:defRPr sz="2000">
                <a:solidFill>
                  <a:srgbClr val="FFFFFF"/>
                </a:solidFill>
              </a:defRPr>
            </a:pPr>
            <a:r>
              <a:t>•  Base perimeter: 1,005m</a:t>
            </a:r>
          </a:p>
        </p:txBody>
      </p:sp>
      <p:sp>
        <p:nvSpPr>
          <p:cNvPr id="6" name="Rounded Rectangle 5"/>
          <p:cNvSpPr/>
          <p:nvPr/>
        </p:nvSpPr>
        <p:spPr>
          <a:xfrm>
            <a:off x="4754880" y="1371600"/>
            <a:ext cx="393192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FFFFFF"/>
                </a:solidFill>
              </a:defRPr>
            </a:pPr>
            <a:r>
              <a:t>•  Sides almost perfect</a:t>
            </a:r>
          </a:p>
          <a:p>
            <a:pPr>
              <a:spcAft>
                <a:spcPts val="1080"/>
              </a:spcAft>
              <a:defRPr sz="2000">
                <a:solidFill>
                  <a:srgbClr val="FFFFFF"/>
                </a:solidFill>
              </a:defRPr>
            </a:pPr>
            <a:r>
              <a:t>•  Built around 2580 BC</a:t>
            </a:r>
          </a:p>
          <a:p>
            <a:pPr>
              <a:spcAft>
                <a:spcPts val="1080"/>
              </a:spcAft>
              <a:defRPr sz="2000">
                <a:solidFill>
                  <a:srgbClr val="FFFFFF"/>
                </a:solidFill>
              </a:defRPr>
            </a:pPr>
            <a:r>
              <a:t>•  Pharaoh Khufu</a:t>
            </a:r>
          </a:p>
          <a:p>
            <a:pPr>
              <a:spcAft>
                <a:spcPts val="720"/>
              </a:spcAft>
              <a:defRPr sz="2000">
                <a:solidFill>
                  <a:srgbClr val="FFFFFF"/>
                </a:solidFill>
              </a:defRPr>
            </a:pPr>
            <a:r>
              <a:t>•  Designed by Imhotep</a:t>
            </a:r>
          </a:p>
        </p:txBody>
      </p:sp>
      <p:sp>
        <p:nvSpPr>
          <p:cNvPr id="8" name="Oval 7"/>
          <p:cNvSpPr/>
          <p:nvPr/>
        </p:nvSpPr>
        <p:spPr>
          <a:xfrm>
            <a:off x="8229600" y="91440"/>
            <a:ext cx="365760" cy="36576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of Khafre</a:t>
            </a:r>
          </a:p>
        </p:txBody>
      </p:sp>
      <p:sp>
        <p:nvSpPr>
          <p:cNvPr id="3" name="Rectangle 2"/>
          <p:cNvSpPr/>
          <p:nvPr/>
        </p:nvSpPr>
        <p:spPr>
          <a:xfrm>
            <a:off x="914400" y="1005840"/>
            <a:ext cx="7315200" cy="1828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FFFFFF"/>
                </a:solidFill>
              </a:defRPr>
            </a:pPr>
            <a:r>
              <a:t>•  Second Largest Pyramid</a:t>
            </a:r>
          </a:p>
          <a:p>
            <a:pPr>
              <a:spcAft>
                <a:spcPts val="1080"/>
              </a:spcAft>
              <a:defRPr sz="2000">
                <a:solidFill>
                  <a:srgbClr val="FFFFFF"/>
                </a:solidFill>
              </a:defRPr>
            </a:pPr>
            <a:r>
              <a:t>•  Original Height: 136.4m</a:t>
            </a:r>
          </a:p>
          <a:p>
            <a:pPr>
              <a:spcAft>
                <a:spcPts val="720"/>
              </a:spcAft>
              <a:defRPr sz="2000">
                <a:solidFill>
                  <a:srgbClr val="FFFFFF"/>
                </a:solidFill>
              </a:defRPr>
            </a:pPr>
            <a:r>
              <a:t>•  Base perimeter: 709m</a:t>
            </a:r>
          </a:p>
        </p:txBody>
      </p:sp>
      <p:sp>
        <p:nvSpPr>
          <p:cNvPr id="6" name="Rounded Rectangle 5"/>
          <p:cNvSpPr/>
          <p:nvPr/>
        </p:nvSpPr>
        <p:spPr>
          <a:xfrm>
            <a:off x="4754880" y="1371600"/>
            <a:ext cx="393192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FFFFFF"/>
                </a:solidFill>
              </a:defRPr>
            </a:pPr>
            <a:r>
              <a:t>•  Built around 2520 BC</a:t>
            </a:r>
          </a:p>
          <a:p>
            <a:pPr>
              <a:spcAft>
                <a:spcPts val="1080"/>
              </a:spcAft>
              <a:defRPr sz="2000">
                <a:solidFill>
                  <a:srgbClr val="FFFFFF"/>
                </a:solidFill>
              </a:defRPr>
            </a:pPr>
            <a:r>
              <a:t>•  Pharaoh Khafre</a:t>
            </a:r>
          </a:p>
          <a:p>
            <a:pPr>
              <a:spcAft>
                <a:spcPts val="720"/>
              </a:spcAft>
              <a:defRPr sz="2000">
                <a:solidFill>
                  <a:srgbClr val="FFFFFF"/>
                </a:solidFill>
              </a:defRPr>
            </a:pPr>
            <a:r>
              <a:t>•  Designed by Khufu's architects</a:t>
            </a:r>
          </a:p>
        </p:txBody>
      </p:sp>
      <p:sp>
        <p:nvSpPr>
          <p:cNvPr id="8" name="Oval 7"/>
          <p:cNvSpPr/>
          <p:nvPr/>
        </p:nvSpPr>
        <p:spPr>
          <a:xfrm>
            <a:off x="8229600" y="91440"/>
            <a:ext cx="365760" cy="36576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Pyramid of Menkaure</a:t>
            </a:r>
          </a:p>
        </p:txBody>
      </p:sp>
      <p:sp>
        <p:nvSpPr>
          <p:cNvPr id="3" name="Content Placeholder 2"/>
          <p:cNvSpPr>
            <a:spLocks noGrp="1"/>
          </p:cNvSpPr>
          <p:nvPr>
            <p:ph idx="1"/>
          </p:nvPr>
        </p:nvSpPr>
        <p:spPr/>
        <p:txBody>
          <a:bodyPr wrap="square">
            <a:normAutofit/>
          </a:bodyPr>
          <a:lstStyle/>
          <a:p>
            <a:pPr>
              <a:defRPr>
                <a:solidFill>
                  <a:srgbClr val="FFFFFF"/>
                </a:solidFill>
              </a:defRPr>
            </a:pPr>
            <a:r>
              <a:t>Third Largest Pyramid</a:t>
            </a:r>
          </a:p>
          <a:p>
            <a:pPr>
              <a:defRPr>
                <a:solidFill>
                  <a:srgbClr val="FFFFFF"/>
                </a:solidFill>
              </a:defRPr>
            </a:pPr>
            <a:r>
              <a:t>Original Height: 65.5m</a:t>
            </a:r>
          </a:p>
          <a:p>
            <a:pPr>
              <a:defRPr>
                <a:solidFill>
                  <a:srgbClr val="FFFFFF"/>
                </a:solidFill>
              </a:defRPr>
            </a:pPr>
            <a:r>
              <a:t>Base perimeter: 102m</a:t>
            </a:r>
          </a:p>
          <a:p>
            <a:pPr>
              <a:defRPr>
                <a:solidFill>
                  <a:srgbClr val="FFFFFF"/>
                </a:solidFill>
              </a:defRPr>
            </a:pPr>
            <a:r>
              <a:t>Built around 2490 BC</a:t>
            </a:r>
          </a:p>
          <a:p>
            <a:pPr>
              <a:defRPr>
                <a:solidFill>
                  <a:srgbClr val="FFFFFF"/>
                </a:solidFill>
              </a:defRPr>
            </a:pPr>
            <a:r>
              <a:t>Pharaoh Menkaure</a:t>
            </a:r>
          </a:p>
          <a:p>
            <a:pPr>
              <a:defRPr>
                <a:solidFill>
                  <a:srgbClr val="FFFFFF"/>
                </a:solidFill>
              </a:defRPr>
            </a:pPr>
            <a:r>
              <a:t>Designed by Menkaure's architects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The Great Sphinx</a:t>
            </a:r>
          </a:p>
        </p:txBody>
      </p:sp>
      <p:sp>
        <p:nvSpPr>
          <p:cNvPr id="3" name="Content Placeholder 2"/>
          <p:cNvSpPr>
            <a:spLocks noGrp="1"/>
          </p:cNvSpPr>
          <p:nvPr>
            <p:ph idx="1"/>
          </p:nvPr>
        </p:nvSpPr>
        <p:spPr/>
        <p:txBody>
          <a:bodyPr wrap="square">
            <a:normAutofit/>
          </a:bodyPr>
          <a:lstStyle/>
          <a:p>
            <a:pPr>
              <a:defRPr>
                <a:solidFill>
                  <a:srgbClr val="FFFFFF"/>
                </a:solidFill>
              </a:defRPr>
            </a:pPr>
            <a:r>
              <a:t>Large limestone statue</a:t>
            </a:r>
          </a:p>
          <a:p>
            <a:pPr>
              <a:defRPr>
                <a:solidFill>
                  <a:srgbClr val="FFFFFF"/>
                </a:solidFill>
              </a:defRPr>
            </a:pPr>
            <a:r>
              <a:t>Body of Lion</a:t>
            </a:r>
          </a:p>
          <a:p>
            <a:pPr>
              <a:defRPr>
                <a:solidFill>
                  <a:srgbClr val="FFFFFF"/>
                </a:solidFill>
              </a:defRPr>
            </a:pPr>
            <a:r>
              <a:t>Head of Human</a:t>
            </a:r>
          </a:p>
          <a:p>
            <a:pPr>
              <a:defRPr>
                <a:solidFill>
                  <a:srgbClr val="FFFFFF"/>
                </a:solidFill>
              </a:defRPr>
            </a:pPr>
            <a:r>
              <a:t>Purpose: Guardian</a:t>
            </a:r>
          </a:p>
          <a:p>
            <a:pPr>
              <a:defRPr>
                <a:solidFill>
                  <a:srgbClr val="FFFFFF"/>
                </a:solidFill>
              </a:defRPr>
            </a:pPr>
            <a:r>
              <a:t>Built around 2500 BC</a:t>
            </a:r>
          </a:p>
          <a:p>
            <a:pPr>
              <a:defRPr>
                <a:solidFill>
                  <a:srgbClr val="FFFFFF"/>
                </a:solidFill>
              </a:defRPr>
            </a:pPr>
            <a:r>
              <a:t>Pharaoh Khafre</a:t>
            </a:r>
          </a:p>
          <a:p>
            <a:pPr>
              <a:defRPr>
                <a:solidFill>
                  <a:srgbClr val="FFFFFF"/>
                </a:solidFill>
              </a:defRPr>
            </a:pPr>
            <a:r>
              <a:t>Designed by Khafre's architects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660033"/>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Tomb of Pharaohs</a:t>
            </a:r>
          </a:p>
        </p:txBody>
      </p:sp>
      <p:sp>
        <p:nvSpPr>
          <p:cNvPr id="3" name="Rectangle 2"/>
          <p:cNvSpPr/>
          <p:nvPr/>
        </p:nvSpPr>
        <p:spPr>
          <a:xfrm>
            <a:off x="914400" y="1005840"/>
            <a:ext cx="7315200" cy="18288"/>
          </a:xfrm>
          <a:prstGeom prst="rect">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FD7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Burial Chambers</a:t>
            </a:r>
          </a:p>
          <a:p>
            <a:pPr>
              <a:spcAft>
                <a:spcPts val="1080"/>
              </a:spcAft>
              <a:defRPr sz="1600">
                <a:solidFill>
                  <a:srgbClr val="000000"/>
                </a:solidFill>
              </a:defRPr>
            </a:pPr>
            <a:r>
              <a:t>●  Internal Chambers</a:t>
            </a:r>
          </a:p>
          <a:p>
            <a:pPr>
              <a:spcAft>
                <a:spcPts val="1080"/>
              </a:spcAft>
              <a:defRPr sz="1600">
                <a:solidFill>
                  <a:srgbClr val="000000"/>
                </a:solidFill>
              </a:defRPr>
            </a:pPr>
            <a:r>
              <a:t>●  Tunnels and Passages</a:t>
            </a:r>
          </a:p>
          <a:p>
            <a:pPr>
              <a:spcAft>
                <a:spcPts val="1080"/>
              </a:spcAft>
              <a:defRPr sz="1600">
                <a:solidFill>
                  <a:srgbClr val="000000"/>
                </a:solidFill>
              </a:defRPr>
            </a:pPr>
            <a:r>
              <a:t>●  Hieroglyphics and Art</a:t>
            </a:r>
          </a:p>
          <a:p>
            <a:pPr>
              <a:spcAft>
                <a:spcPts val="1080"/>
              </a:spcAft>
              <a:defRPr sz="1600">
                <a:solidFill>
                  <a:srgbClr val="000000"/>
                </a:solidFill>
              </a:defRPr>
            </a:pPr>
            <a:r>
              <a:t>●  Mummification Process</a:t>
            </a:r>
          </a:p>
          <a:p>
            <a:pPr>
              <a:spcAft>
                <a:spcPts val="1080"/>
              </a:spcAft>
              <a:defRPr sz="1600">
                <a:solidFill>
                  <a:srgbClr val="000000"/>
                </a:solidFill>
              </a:defRPr>
            </a:pPr>
            <a:r>
              <a:t>●  Treasures of the Pharaohs</a:t>
            </a:r>
          </a:p>
          <a:p>
            <a:pPr>
              <a:spcAft>
                <a:spcPts val="720"/>
              </a:spcAft>
              <a:defRPr sz="1600">
                <a:solidFill>
                  <a:srgbClr val="000000"/>
                </a:solidFill>
              </a:defRPr>
            </a:pPr>
            <a:r>
              <a:t>●  Rituals and Ceremonies</a:t>
            </a:r>
          </a:p>
        </p:txBody>
      </p:sp>
      <p:sp>
        <p:nvSpPr>
          <p:cNvPr id="6" name="Rounded Rectangle 5"/>
          <p:cNvSpPr/>
          <p:nvPr/>
        </p:nvSpPr>
        <p:spPr>
          <a:xfrm>
            <a:off x="4754880" y="1371600"/>
            <a:ext cx="3931920" cy="4114800"/>
          </a:xfrm>
          <a:prstGeom prst="roundRect">
            <a:avLst/>
          </a:prstGeom>
          <a:solidFill>
            <a:srgbClr val="FFFFFF"/>
          </a:solidFill>
          <a:ln w="25400">
            <a:solidFill>
              <a:srgbClr val="FFD7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Tomb of Pharaohs_ggBy_3XcR7I.jpg"/>
          <p:cNvPicPr>
            <a:picLocks noChangeAspect="1"/>
          </p:cNvPicPr>
          <p:nvPr/>
        </p:nvPicPr>
        <p:blipFill>
          <a:blip r:embed="rId2"/>
          <a:stretch>
            <a:fillRect/>
          </a:stretch>
        </p:blipFill>
        <p:spPr>
          <a:xfrm>
            <a:off x="5349240" y="1371600"/>
            <a:ext cx="2743200" cy="4114800"/>
          </a:xfrm>
          <a:prstGeom prst="rect">
            <a:avLst/>
          </a:prstGeom>
        </p:spPr>
      </p:pic>
      <p:sp>
        <p:nvSpPr>
          <p:cNvPr id="8" name="Oval 7"/>
          <p:cNvSpPr/>
          <p:nvPr/>
        </p:nvSpPr>
        <p:spPr>
          <a:xfrm>
            <a:off x="8229600" y="91440"/>
            <a:ext cx="365760" cy="365760"/>
          </a:xfrm>
          <a:prstGeom prst="ellipse">
            <a:avLst/>
          </a:prstGeom>
          <a:solidFill>
            <a:srgbClr val="FFD7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