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66006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66006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660066"/>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66006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66006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66006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66006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66006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660066"/>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66006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66006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gyptian Wonders_zdiUGE9nCA0.jpg"/>
          <p:cNvPicPr>
            <a:picLocks noChangeAspect="1"/>
          </p:cNvPicPr>
          <p:nvPr/>
        </p:nvPicPr>
        <p:blipFill>
          <a:blip r:embed="rId2"/>
          <a:stretch>
            <a:fillRect/>
          </a:stretch>
        </p:blipFill>
        <p:spPr>
          <a:xfrm>
            <a:off x="-571500" y="0"/>
            <a:ext cx="10287000" cy="6858000"/>
          </a:xfrm>
          <a:prstGeom prst="rect">
            <a:avLst/>
          </a:prstGeom>
        </p:spPr>
      </p:pic>
      <p:sp>
        <p:nvSpPr>
          <p:cNvPr id="3" name="Rounded Rectangle 2"/>
          <p:cNvSpPr/>
          <p:nvPr/>
        </p:nvSpPr>
        <p:spPr>
          <a:xfrm>
            <a:off x="5029200" y="4572000"/>
            <a:ext cx="3657600" cy="1828800"/>
          </a:xfrm>
          <a:prstGeom prst="round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212080" y="4754880"/>
            <a:ext cx="3291840" cy="1463040"/>
          </a:xfrm>
          <a:prstGeom prst="rect">
            <a:avLst/>
          </a:prstGeom>
          <a:noFill/>
        </p:spPr>
        <p:txBody>
          <a:bodyPr wrap="square" anchor="ctr">
            <a:spAutoFit/>
          </a:bodyPr>
          <a:lstStyle/>
          <a:p>
            <a:pPr algn="ctr">
              <a:defRPr sz="2800" b="1">
                <a:solidFill>
                  <a:srgbClr val="000000"/>
                </a:solidFill>
              </a:defRPr>
            </a:pPr>
            <a:r>
              <a:t>Egyptian Wonders</a:t>
            </a:r>
          </a:p>
          <a:p>
            <a:pPr algn="ctr">
              <a:spcBef>
                <a:spcPts val="2160"/>
              </a:spcBef>
              <a:defRPr sz="1400">
                <a:solidFill>
                  <a:srgbClr val="000000"/>
                </a:solidFill>
              </a:defRPr>
            </a:pPr>
            <a:r>
              <a:t>Generated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660066"/>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Pyramid Tourism</a:t>
            </a:r>
          </a:p>
        </p:txBody>
      </p:sp>
      <p:sp>
        <p:nvSpPr>
          <p:cNvPr id="3" name="Rectangle 2"/>
          <p:cNvSpPr/>
          <p:nvPr/>
        </p:nvSpPr>
        <p:spPr>
          <a:xfrm>
            <a:off x="914400" y="1005840"/>
            <a:ext cx="7315200" cy="18288"/>
          </a:xfrm>
          <a:prstGeom prst="rect">
            <a:avLst/>
          </a:prstGeom>
          <a:solidFill>
            <a:srgbClr val="F7DC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7DC6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Giza Pyramid complex</a:t>
            </a:r>
          </a:p>
          <a:p>
            <a:pPr>
              <a:spcAft>
                <a:spcPts val="1080"/>
              </a:spcAft>
              <a:defRPr sz="1600">
                <a:solidFill>
                  <a:srgbClr val="000000"/>
                </a:solidFill>
              </a:defRPr>
            </a:pPr>
            <a:r>
              <a:t>●  Pyramid tours</a:t>
            </a:r>
          </a:p>
          <a:p>
            <a:pPr>
              <a:spcAft>
                <a:spcPts val="1080"/>
              </a:spcAft>
              <a:defRPr sz="1600">
                <a:solidFill>
                  <a:srgbClr val="000000"/>
                </a:solidFill>
              </a:defRPr>
            </a:pPr>
            <a:r>
              <a:t>●  Guided tours</a:t>
            </a:r>
          </a:p>
          <a:p>
            <a:pPr>
              <a:spcAft>
                <a:spcPts val="1080"/>
              </a:spcAft>
              <a:defRPr sz="1600">
                <a:solidFill>
                  <a:srgbClr val="000000"/>
                </a:solidFill>
              </a:defRPr>
            </a:pPr>
            <a:r>
              <a:t>●  Entrance fees</a:t>
            </a:r>
          </a:p>
          <a:p>
            <a:pPr>
              <a:spcAft>
                <a:spcPts val="1080"/>
              </a:spcAft>
              <a:defRPr sz="1600">
                <a:solidFill>
                  <a:srgbClr val="000000"/>
                </a:solidFill>
              </a:defRPr>
            </a:pPr>
            <a:r>
              <a:t>●  Opening hours</a:t>
            </a:r>
          </a:p>
          <a:p>
            <a:pPr>
              <a:spcAft>
                <a:spcPts val="1080"/>
              </a:spcAft>
              <a:defRPr sz="1600">
                <a:solidFill>
                  <a:srgbClr val="000000"/>
                </a:solidFill>
              </a:defRPr>
            </a:pPr>
            <a:r>
              <a:t>●  Pyramid viewing times</a:t>
            </a:r>
          </a:p>
          <a:p>
            <a:pPr>
              <a:spcAft>
                <a:spcPts val="720"/>
              </a:spcAft>
              <a:defRPr sz="1600">
                <a:solidFill>
                  <a:srgbClr val="000000"/>
                </a:solidFill>
              </a:defRPr>
            </a:pPr>
            <a:r>
              <a:t>●  Photography rules</a:t>
            </a:r>
          </a:p>
        </p:txBody>
      </p:sp>
      <p:sp>
        <p:nvSpPr>
          <p:cNvPr id="6" name="Rounded Rectangle 5"/>
          <p:cNvSpPr/>
          <p:nvPr/>
        </p:nvSpPr>
        <p:spPr>
          <a:xfrm>
            <a:off x="4754880" y="1371600"/>
            <a:ext cx="3931920" cy="4114800"/>
          </a:xfrm>
          <a:prstGeom prst="roundRect">
            <a:avLst/>
          </a:prstGeom>
          <a:solidFill>
            <a:srgbClr val="FFFFFF"/>
          </a:solidFill>
          <a:ln w="25400">
            <a:solidFill>
              <a:srgbClr val="F7DC6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Pyramid Locations_lxZOgK5ccfc.jpg"/>
          <p:cNvPicPr>
            <a:picLocks noChangeAspect="1"/>
          </p:cNvPicPr>
          <p:nvPr/>
        </p:nvPicPr>
        <p:blipFill>
          <a:blip r:embed="rId2"/>
          <a:stretch>
            <a:fillRect/>
          </a:stretch>
        </p:blipFill>
        <p:spPr>
          <a:xfrm>
            <a:off x="5177790" y="1371600"/>
            <a:ext cx="3086100" cy="4114800"/>
          </a:xfrm>
          <a:prstGeom prst="rect">
            <a:avLst/>
          </a:prstGeom>
        </p:spPr>
      </p:pic>
      <p:sp>
        <p:nvSpPr>
          <p:cNvPr id="8" name="Oval 7"/>
          <p:cNvSpPr/>
          <p:nvPr/>
        </p:nvSpPr>
        <p:spPr>
          <a:xfrm>
            <a:off x="8229600" y="91440"/>
            <a:ext cx="365760" cy="365760"/>
          </a:xfrm>
          <a:prstGeom prst="ellipse">
            <a:avLst/>
          </a:prstGeom>
          <a:solidFill>
            <a:srgbClr val="F7DC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6600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660066"/>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Pyramid Mythology</a:t>
            </a:r>
          </a:p>
        </p:txBody>
      </p:sp>
      <p:sp>
        <p:nvSpPr>
          <p:cNvPr id="3" name="Content Placeholder 2"/>
          <p:cNvSpPr>
            <a:spLocks noGrp="1"/>
          </p:cNvSpPr>
          <p:nvPr>
            <p:ph idx="1"/>
          </p:nvPr>
        </p:nvSpPr>
        <p:spPr/>
        <p:txBody>
          <a:bodyPr wrap="square">
            <a:normAutofit/>
          </a:bodyPr>
          <a:lstStyle/>
          <a:p>
            <a:pPr>
              <a:defRPr>
                <a:solidFill>
                  <a:srgbClr val="FFFFFF"/>
                </a:solidFill>
              </a:defRPr>
            </a:pPr>
            <a:r>
              <a:t>Ancient myths</a:t>
            </a:r>
          </a:p>
          <a:p>
            <a:pPr>
              <a:defRPr>
                <a:solidFill>
                  <a:srgbClr val="FFFFFF"/>
                </a:solidFill>
              </a:defRPr>
            </a:pPr>
            <a:r>
              <a:t>Gods and goddesses</a:t>
            </a:r>
          </a:p>
          <a:p>
            <a:pPr>
              <a:defRPr>
                <a:solidFill>
                  <a:srgbClr val="FFFFFF"/>
                </a:solidFill>
              </a:defRPr>
            </a:pPr>
            <a:r>
              <a:t>Supernatural powers</a:t>
            </a:r>
          </a:p>
          <a:p>
            <a:pPr>
              <a:defRPr>
                <a:solidFill>
                  <a:srgbClr val="FFFFFF"/>
                </a:solidFill>
              </a:defRPr>
            </a:pPr>
            <a:r>
              <a:t>Pharaohs' divine right</a:t>
            </a:r>
          </a:p>
          <a:p>
            <a:pPr>
              <a:defRPr>
                <a:solidFill>
                  <a:srgbClr val="FFFFFF"/>
                </a:solidFill>
              </a:defRPr>
            </a:pPr>
            <a:r>
              <a:t>Ankh and Was sceptre</a:t>
            </a:r>
          </a:p>
          <a:p>
            <a:pPr>
              <a:defRPr>
                <a:solidFill>
                  <a:srgbClr val="FFFFFF"/>
                </a:solidFill>
              </a:defRPr>
            </a:pPr>
            <a:r>
              <a:t>Djed pillar significance</a:t>
            </a:r>
          </a:p>
          <a:p>
            <a:pPr>
              <a:defRPr>
                <a:solidFill>
                  <a:srgbClr val="FFFFFF"/>
                </a:solidFill>
              </a:defRPr>
            </a:pPr>
            <a:r>
              <a:t>Hieroglyphic legends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660066"/>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Pyramid Science</a:t>
            </a:r>
          </a:p>
        </p:txBody>
      </p:sp>
      <p:sp>
        <p:nvSpPr>
          <p:cNvPr id="3" name="Content Placeholder 2"/>
          <p:cNvSpPr>
            <a:spLocks noGrp="1"/>
          </p:cNvSpPr>
          <p:nvPr>
            <p:ph idx="1"/>
          </p:nvPr>
        </p:nvSpPr>
        <p:spPr/>
        <p:txBody>
          <a:bodyPr wrap="square">
            <a:normAutofit/>
          </a:bodyPr>
          <a:lstStyle/>
          <a:p>
            <a:pPr>
              <a:defRPr>
                <a:solidFill>
                  <a:srgbClr val="FFFFFF"/>
                </a:solidFill>
              </a:defRPr>
            </a:pPr>
            <a:r>
              <a:t>Geophysics studies</a:t>
            </a:r>
          </a:p>
          <a:p>
            <a:pPr>
              <a:defRPr>
                <a:solidFill>
                  <a:srgbClr val="FFFFFF"/>
                </a:solidFill>
              </a:defRPr>
            </a:pPr>
            <a:r>
              <a:t>Archaeo-astronomy</a:t>
            </a:r>
          </a:p>
          <a:p>
            <a:pPr>
              <a:defRPr>
                <a:solidFill>
                  <a:srgbClr val="FFFFFF"/>
                </a:solidFill>
              </a:defRPr>
            </a:pPr>
            <a:r>
              <a:t>Pyramid geometry</a:t>
            </a:r>
          </a:p>
          <a:p>
            <a:pPr>
              <a:defRPr>
                <a:solidFill>
                  <a:srgbClr val="FFFFFF"/>
                </a:solidFill>
              </a:defRPr>
            </a:pPr>
            <a:r>
              <a:t>Harmonics and sound</a:t>
            </a:r>
          </a:p>
          <a:p>
            <a:pPr>
              <a:defRPr>
                <a:solidFill>
                  <a:srgbClr val="FFFFFF"/>
                </a:solidFill>
              </a:defRPr>
            </a:pPr>
            <a:r>
              <a:t>Electromagnetic properties</a:t>
            </a:r>
          </a:p>
          <a:p>
            <a:pPr>
              <a:defRPr>
                <a:solidFill>
                  <a:srgbClr val="FFFFFF"/>
                </a:solidFill>
              </a:defRPr>
            </a:pPr>
            <a:r>
              <a:t>Acoustic properties</a:t>
            </a:r>
          </a:p>
          <a:p>
            <a:pPr>
              <a:defRPr>
                <a:solidFill>
                  <a:srgbClr val="FFFFFF"/>
                </a:solidFill>
              </a:defRPr>
            </a:pPr>
            <a:r>
              <a:t>Energy patterns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660066"/>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Pyramid Mystery</a:t>
            </a:r>
          </a:p>
        </p:txBody>
      </p:sp>
      <p:sp>
        <p:nvSpPr>
          <p:cNvPr id="3" name="Rectangle 2"/>
          <p:cNvSpPr/>
          <p:nvPr/>
        </p:nvSpPr>
        <p:spPr>
          <a:xfrm>
            <a:off x="914400" y="1005840"/>
            <a:ext cx="7315200" cy="18288"/>
          </a:xfrm>
          <a:prstGeom prst="rect">
            <a:avLst/>
          </a:prstGeom>
          <a:solidFill>
            <a:srgbClr val="F7DC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7DC6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Unexplained phenomena</a:t>
            </a:r>
          </a:p>
          <a:p>
            <a:pPr>
              <a:spcAft>
                <a:spcPts val="1080"/>
              </a:spcAft>
              <a:defRPr sz="1600">
                <a:solidFill>
                  <a:srgbClr val="000000"/>
                </a:solidFill>
              </a:defRPr>
            </a:pPr>
            <a:r>
              <a:t>●  Anomalous readings</a:t>
            </a:r>
          </a:p>
          <a:p>
            <a:pPr>
              <a:spcAft>
                <a:spcPts val="1080"/>
              </a:spcAft>
              <a:defRPr sz="1600">
                <a:solidFill>
                  <a:srgbClr val="000000"/>
                </a:solidFill>
              </a:defRPr>
            </a:pPr>
            <a:r>
              <a:t>●  Energy fields</a:t>
            </a:r>
          </a:p>
          <a:p>
            <a:pPr>
              <a:spcAft>
                <a:spcPts val="1080"/>
              </a:spcAft>
              <a:defRPr sz="1600">
                <a:solidFill>
                  <a:srgbClr val="000000"/>
                </a:solidFill>
              </a:defRPr>
            </a:pPr>
            <a:r>
              <a:t>●  Vibrations and frequencies</a:t>
            </a:r>
          </a:p>
          <a:p>
            <a:pPr>
              <a:spcAft>
                <a:spcPts val="1080"/>
              </a:spcAft>
              <a:defRPr sz="1600">
                <a:solidFill>
                  <a:srgbClr val="000000"/>
                </a:solidFill>
              </a:defRPr>
            </a:pPr>
            <a:r>
              <a:t>●  Ancient technology</a:t>
            </a:r>
          </a:p>
          <a:p>
            <a:pPr>
              <a:spcAft>
                <a:spcPts val="1080"/>
              </a:spcAft>
              <a:defRPr sz="1600">
                <a:solidFill>
                  <a:srgbClr val="000000"/>
                </a:solidFill>
              </a:defRPr>
            </a:pPr>
            <a:r>
              <a:t>●  Lost knowledge</a:t>
            </a:r>
          </a:p>
          <a:p>
            <a:pPr>
              <a:spcAft>
                <a:spcPts val="720"/>
              </a:spcAft>
              <a:defRPr sz="1600">
                <a:solidFill>
                  <a:srgbClr val="000000"/>
                </a:solidFill>
              </a:defRPr>
            </a:pPr>
            <a:r>
              <a:t>●  Unresolved questions</a:t>
            </a:r>
          </a:p>
        </p:txBody>
      </p:sp>
      <p:sp>
        <p:nvSpPr>
          <p:cNvPr id="6" name="Rounded Rectangle 5"/>
          <p:cNvSpPr/>
          <p:nvPr/>
        </p:nvSpPr>
        <p:spPr>
          <a:xfrm>
            <a:off x="4754880" y="1371600"/>
            <a:ext cx="3931920" cy="4114800"/>
          </a:xfrm>
          <a:prstGeom prst="roundRect">
            <a:avLst/>
          </a:prstGeom>
          <a:solidFill>
            <a:srgbClr val="FFFFFF"/>
          </a:solidFill>
          <a:ln w="25400">
            <a:solidFill>
              <a:srgbClr val="F7DC6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Pyramid Locations_lxZOgK5ccfc.jpg"/>
          <p:cNvPicPr>
            <a:picLocks noChangeAspect="1"/>
          </p:cNvPicPr>
          <p:nvPr/>
        </p:nvPicPr>
        <p:blipFill>
          <a:blip r:embed="rId2"/>
          <a:stretch>
            <a:fillRect/>
          </a:stretch>
        </p:blipFill>
        <p:spPr>
          <a:xfrm>
            <a:off x="5177790" y="1371600"/>
            <a:ext cx="3086100" cy="4114800"/>
          </a:xfrm>
          <a:prstGeom prst="rect">
            <a:avLst/>
          </a:prstGeom>
        </p:spPr>
      </p:pic>
      <p:sp>
        <p:nvSpPr>
          <p:cNvPr id="8" name="Oval 7"/>
          <p:cNvSpPr/>
          <p:nvPr/>
        </p:nvSpPr>
        <p:spPr>
          <a:xfrm>
            <a:off x="8229600" y="91440"/>
            <a:ext cx="365760" cy="365760"/>
          </a:xfrm>
          <a:prstGeom prst="ellipse">
            <a:avLst/>
          </a:prstGeom>
          <a:solidFill>
            <a:srgbClr val="F7DC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6600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660066"/>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FFFFFF"/>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FFFFFF"/>
                </a:solidFill>
              </a:defRPr>
            </a:pPr>
            <a:r>
              <a:t>The pyramids of Egypt continue to captivate and inspire people from around the world, a testament to the ingenuity, skill, and creativity of the ancient Egyptians. This presentation has highlighted the history, construction, and significance of these incredible structures, as well as their impact on culture, science, and art.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6600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F7DC6F"/>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660066"/>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Introduction</a:t>
            </a:r>
          </a:p>
        </p:txBody>
      </p:sp>
      <p:sp>
        <p:nvSpPr>
          <p:cNvPr id="3" name="Content Placeholder 2"/>
          <p:cNvSpPr>
            <a:spLocks noGrp="1"/>
          </p:cNvSpPr>
          <p:nvPr>
            <p:ph idx="1"/>
          </p:nvPr>
        </p:nvSpPr>
        <p:spPr/>
        <p:txBody>
          <a:bodyPr wrap="square">
            <a:normAutofit/>
          </a:bodyPr>
          <a:lstStyle/>
          <a:p>
            <a:pPr>
              <a:defRPr>
                <a:solidFill>
                  <a:srgbClr val="FFFFFF"/>
                </a:solidFill>
              </a:defRPr>
            </a:pPr>
            <a:r>
              <a:t>The ancient pyramids of Egypt are among the most fascinating and awe-inspiring architectural achievements in human history, built over 4,500 years ago for pharaohs to ensure their safe passage into the afterlife. The pyramids are testaments to the ingenuity and skill of the ancient Egyptians, who were able to construct massive structures with incredible precision and accuracy. This presentation will delve into the history, construction, and significance of the pyramids of Egypt.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660066"/>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F7DC6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Pyramid Locations</a:t>
            </a:r>
          </a:p>
        </p:txBody>
      </p:sp>
      <p:sp>
        <p:nvSpPr>
          <p:cNvPr id="4" name="Rectangle 3"/>
          <p:cNvSpPr/>
          <p:nvPr/>
        </p:nvSpPr>
        <p:spPr>
          <a:xfrm>
            <a:off x="914400" y="1005840"/>
            <a:ext cx="7315200" cy="18288"/>
          </a:xfrm>
          <a:prstGeom prst="rect">
            <a:avLst/>
          </a:prstGeom>
          <a:solidFill>
            <a:srgbClr val="F7DC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F7DC6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Pyramid Locations_lxZOgK5ccfc.jpg"/>
          <p:cNvPicPr>
            <a:picLocks noChangeAspect="1"/>
          </p:cNvPicPr>
          <p:nvPr/>
        </p:nvPicPr>
        <p:blipFill>
          <a:blip r:embed="rId2"/>
          <a:stretch>
            <a:fillRect/>
          </a:stretch>
        </p:blipFill>
        <p:spPr>
          <a:xfrm>
            <a:off x="1017270" y="1371600"/>
            <a:ext cx="3086100" cy="4114800"/>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Giza Plateau</a:t>
            </a:r>
          </a:p>
          <a:p>
            <a:pPr>
              <a:spcAft>
                <a:spcPts val="1080"/>
              </a:spcAft>
              <a:defRPr sz="1600">
                <a:solidFill>
                  <a:srgbClr val="000000"/>
                </a:solidFill>
              </a:defRPr>
            </a:pPr>
            <a:r>
              <a:t>●  Saqqara Necropolis</a:t>
            </a:r>
          </a:p>
          <a:p>
            <a:pPr>
              <a:spcAft>
                <a:spcPts val="1080"/>
              </a:spcAft>
              <a:defRPr sz="1600">
                <a:solidFill>
                  <a:srgbClr val="000000"/>
                </a:solidFill>
              </a:defRPr>
            </a:pPr>
            <a:r>
              <a:t>●  Dahshur</a:t>
            </a:r>
          </a:p>
          <a:p>
            <a:pPr>
              <a:spcAft>
                <a:spcPts val="1080"/>
              </a:spcAft>
              <a:defRPr sz="1600">
                <a:solidFill>
                  <a:srgbClr val="000000"/>
                </a:solidFill>
              </a:defRPr>
            </a:pPr>
            <a:r>
              <a:t>●  Abusir</a:t>
            </a:r>
          </a:p>
          <a:p>
            <a:pPr>
              <a:spcAft>
                <a:spcPts val="1080"/>
              </a:spcAft>
              <a:defRPr sz="1600">
                <a:solidFill>
                  <a:srgbClr val="000000"/>
                </a:solidFill>
              </a:defRPr>
            </a:pPr>
            <a:r>
              <a:t>●  Abu Rawash</a:t>
            </a:r>
          </a:p>
          <a:p>
            <a:pPr>
              <a:spcAft>
                <a:spcPts val="1080"/>
              </a:spcAft>
              <a:defRPr sz="1600">
                <a:solidFill>
                  <a:srgbClr val="000000"/>
                </a:solidFill>
              </a:defRPr>
            </a:pPr>
            <a:r>
              <a:t>●  Pyramid fields</a:t>
            </a:r>
          </a:p>
          <a:p>
            <a:pPr>
              <a:spcAft>
                <a:spcPts val="720"/>
              </a:spcAft>
              <a:defRPr sz="1600">
                <a:solidFill>
                  <a:srgbClr val="000000"/>
                </a:solidFill>
              </a:defRPr>
            </a:pPr>
            <a:r>
              <a:t>●  Royal tombs</a:t>
            </a:r>
          </a:p>
        </p:txBody>
      </p:sp>
      <p:sp>
        <p:nvSpPr>
          <p:cNvPr id="8" name="Oval 7"/>
          <p:cNvSpPr/>
          <p:nvPr/>
        </p:nvSpPr>
        <p:spPr>
          <a:xfrm>
            <a:off x="8229600" y="91440"/>
            <a:ext cx="365760" cy="365760"/>
          </a:xfrm>
          <a:prstGeom prst="ellipse">
            <a:avLst/>
          </a:prstGeom>
          <a:solidFill>
            <a:srgbClr val="F7DC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6600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660066"/>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Pyramid Architecture</a:t>
            </a:r>
          </a:p>
        </p:txBody>
      </p:sp>
      <p:sp>
        <p:nvSpPr>
          <p:cNvPr id="3" name="Rectangle 2"/>
          <p:cNvSpPr/>
          <p:nvPr/>
        </p:nvSpPr>
        <p:spPr>
          <a:xfrm>
            <a:off x="914400" y="1005840"/>
            <a:ext cx="7315200" cy="18288"/>
          </a:xfrm>
          <a:prstGeom prst="rect">
            <a:avLst/>
          </a:prstGeom>
          <a:solidFill>
            <a:srgbClr val="F7DC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7DC6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Triangular shape</a:t>
            </a:r>
          </a:p>
          <a:p>
            <a:pPr>
              <a:spcAft>
                <a:spcPts val="1080"/>
              </a:spcAft>
              <a:defRPr sz="1600">
                <a:solidFill>
                  <a:srgbClr val="000000"/>
                </a:solidFill>
              </a:defRPr>
            </a:pPr>
            <a:r>
              <a:t>●  Base dimensions</a:t>
            </a:r>
          </a:p>
          <a:p>
            <a:pPr>
              <a:spcAft>
                <a:spcPts val="1080"/>
              </a:spcAft>
              <a:defRPr sz="1600">
                <a:solidFill>
                  <a:srgbClr val="000000"/>
                </a:solidFill>
              </a:defRPr>
            </a:pPr>
            <a:r>
              <a:t>●  Slope angles</a:t>
            </a:r>
          </a:p>
          <a:p>
            <a:pPr>
              <a:spcAft>
                <a:spcPts val="1080"/>
              </a:spcAft>
              <a:defRPr sz="1600">
                <a:solidFill>
                  <a:srgbClr val="000000"/>
                </a:solidFill>
              </a:defRPr>
            </a:pPr>
            <a:r>
              <a:t>●  Internal chambers</a:t>
            </a:r>
          </a:p>
          <a:p>
            <a:pPr>
              <a:spcAft>
                <a:spcPts val="1080"/>
              </a:spcAft>
              <a:defRPr sz="1600">
                <a:solidFill>
                  <a:srgbClr val="000000"/>
                </a:solidFill>
              </a:defRPr>
            </a:pPr>
            <a:r>
              <a:t>●  Passageway systems</a:t>
            </a:r>
          </a:p>
          <a:p>
            <a:pPr>
              <a:spcAft>
                <a:spcPts val="1080"/>
              </a:spcAft>
              <a:defRPr sz="1600">
                <a:solidFill>
                  <a:srgbClr val="000000"/>
                </a:solidFill>
              </a:defRPr>
            </a:pPr>
            <a:r>
              <a:t>●  Chamber purposes</a:t>
            </a:r>
          </a:p>
          <a:p>
            <a:pPr>
              <a:spcAft>
                <a:spcPts val="720"/>
              </a:spcAft>
              <a:defRPr sz="1600">
                <a:solidFill>
                  <a:srgbClr val="000000"/>
                </a:solidFill>
              </a:defRPr>
            </a:pPr>
            <a:r>
              <a:t>●  Pyramid heights</a:t>
            </a:r>
          </a:p>
        </p:txBody>
      </p:sp>
      <p:sp>
        <p:nvSpPr>
          <p:cNvPr id="6" name="Rounded Rectangle 5"/>
          <p:cNvSpPr/>
          <p:nvPr/>
        </p:nvSpPr>
        <p:spPr>
          <a:xfrm>
            <a:off x="4754880" y="1371600"/>
            <a:ext cx="3931920" cy="4114800"/>
          </a:xfrm>
          <a:prstGeom prst="roundRect">
            <a:avLst/>
          </a:prstGeom>
          <a:solidFill>
            <a:srgbClr val="FFFFFF"/>
          </a:solidFill>
          <a:ln w="25400">
            <a:solidFill>
              <a:srgbClr val="F7DC6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Pyramid Architecture_5KJNHmeWN6w.jpg"/>
          <p:cNvPicPr>
            <a:picLocks noChangeAspect="1"/>
          </p:cNvPicPr>
          <p:nvPr/>
        </p:nvPicPr>
        <p:blipFill>
          <a:blip r:embed="rId2"/>
          <a:stretch>
            <a:fillRect/>
          </a:stretch>
        </p:blipFill>
        <p:spPr>
          <a:xfrm>
            <a:off x="5193698" y="1371600"/>
            <a:ext cx="3054284" cy="4114800"/>
          </a:xfrm>
          <a:prstGeom prst="rect">
            <a:avLst/>
          </a:prstGeom>
        </p:spPr>
      </p:pic>
      <p:sp>
        <p:nvSpPr>
          <p:cNvPr id="8" name="Oval 7"/>
          <p:cNvSpPr/>
          <p:nvPr/>
        </p:nvSpPr>
        <p:spPr>
          <a:xfrm>
            <a:off x="8229600" y="91440"/>
            <a:ext cx="365760" cy="365760"/>
          </a:xfrm>
          <a:prstGeom prst="ellipse">
            <a:avLst/>
          </a:prstGeom>
          <a:solidFill>
            <a:srgbClr val="F7DC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6600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660066"/>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F7DC6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Pyramid Materials</a:t>
            </a:r>
          </a:p>
        </p:txBody>
      </p:sp>
      <p:sp>
        <p:nvSpPr>
          <p:cNvPr id="4" name="Rectangle 3"/>
          <p:cNvSpPr/>
          <p:nvPr/>
        </p:nvSpPr>
        <p:spPr>
          <a:xfrm>
            <a:off x="914400" y="1005840"/>
            <a:ext cx="7315200" cy="18288"/>
          </a:xfrm>
          <a:prstGeom prst="rect">
            <a:avLst/>
          </a:prstGeom>
          <a:solidFill>
            <a:srgbClr val="F7DC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F7DC6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Egyptian Wonders_zdiUGE9nCA0.jpg"/>
          <p:cNvPicPr>
            <a:picLocks noChangeAspect="1"/>
          </p:cNvPicPr>
          <p:nvPr/>
        </p:nvPicPr>
        <p:blipFill>
          <a:blip r:embed="rId2"/>
          <a:stretch>
            <a:fillRect/>
          </a:stretch>
        </p:blipFill>
        <p:spPr>
          <a:xfrm>
            <a:off x="731520" y="2209800"/>
            <a:ext cx="3657600" cy="2438400"/>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Limestone</a:t>
            </a:r>
          </a:p>
          <a:p>
            <a:pPr>
              <a:spcAft>
                <a:spcPts val="1080"/>
              </a:spcAft>
              <a:defRPr sz="1600">
                <a:solidFill>
                  <a:srgbClr val="000000"/>
                </a:solidFill>
              </a:defRPr>
            </a:pPr>
            <a:r>
              <a:t>●  Granite</a:t>
            </a:r>
          </a:p>
          <a:p>
            <a:pPr>
              <a:spcAft>
                <a:spcPts val="1080"/>
              </a:spcAft>
              <a:defRPr sz="1600">
                <a:solidFill>
                  <a:srgbClr val="000000"/>
                </a:solidFill>
              </a:defRPr>
            </a:pPr>
            <a:r>
              <a:t>●  Sandstone</a:t>
            </a:r>
          </a:p>
          <a:p>
            <a:pPr>
              <a:spcAft>
                <a:spcPts val="1080"/>
              </a:spcAft>
              <a:defRPr sz="1600">
                <a:solidFill>
                  <a:srgbClr val="000000"/>
                </a:solidFill>
              </a:defRPr>
            </a:pPr>
            <a:r>
              <a:t>●  Tura limestone</a:t>
            </a:r>
          </a:p>
          <a:p>
            <a:pPr>
              <a:spcAft>
                <a:spcPts val="1080"/>
              </a:spcAft>
              <a:defRPr sz="1600">
                <a:solidFill>
                  <a:srgbClr val="000000"/>
                </a:solidFill>
              </a:defRPr>
            </a:pPr>
            <a:r>
              <a:t>●  Aswan granite</a:t>
            </a:r>
          </a:p>
          <a:p>
            <a:pPr>
              <a:spcAft>
                <a:spcPts val="1080"/>
              </a:spcAft>
              <a:defRPr sz="1600">
                <a:solidFill>
                  <a:srgbClr val="000000"/>
                </a:solidFill>
              </a:defRPr>
            </a:pPr>
            <a:r>
              <a:t>●  Wooden beams</a:t>
            </a:r>
          </a:p>
          <a:p>
            <a:pPr>
              <a:spcAft>
                <a:spcPts val="720"/>
              </a:spcAft>
              <a:defRPr sz="1600">
                <a:solidFill>
                  <a:srgbClr val="000000"/>
                </a:solidFill>
              </a:defRPr>
            </a:pPr>
            <a:r>
              <a:t>●  Rope systems</a:t>
            </a:r>
          </a:p>
        </p:txBody>
      </p:sp>
      <p:sp>
        <p:nvSpPr>
          <p:cNvPr id="8" name="Oval 7"/>
          <p:cNvSpPr/>
          <p:nvPr/>
        </p:nvSpPr>
        <p:spPr>
          <a:xfrm>
            <a:off x="8229600" y="91440"/>
            <a:ext cx="365760" cy="365760"/>
          </a:xfrm>
          <a:prstGeom prst="ellipse">
            <a:avLst/>
          </a:prstGeom>
          <a:solidFill>
            <a:srgbClr val="F7DC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6600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660066"/>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Pyramid Purpose</a:t>
            </a:r>
          </a:p>
        </p:txBody>
      </p:sp>
      <p:sp>
        <p:nvSpPr>
          <p:cNvPr id="3" name="Rectangle 2"/>
          <p:cNvSpPr/>
          <p:nvPr/>
        </p:nvSpPr>
        <p:spPr>
          <a:xfrm>
            <a:off x="914400" y="1005840"/>
            <a:ext cx="7315200" cy="18288"/>
          </a:xfrm>
          <a:prstGeom prst="rect">
            <a:avLst/>
          </a:prstGeom>
          <a:solidFill>
            <a:srgbClr val="F7DC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7DC6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Pharaohs' burial</a:t>
            </a:r>
          </a:p>
          <a:p>
            <a:pPr>
              <a:spcAft>
                <a:spcPts val="1080"/>
              </a:spcAft>
              <a:defRPr sz="1600">
                <a:solidFill>
                  <a:srgbClr val="000000"/>
                </a:solidFill>
              </a:defRPr>
            </a:pPr>
            <a:r>
              <a:t>●  Ascension to heaven</a:t>
            </a:r>
          </a:p>
          <a:p>
            <a:pPr>
              <a:spcAft>
                <a:spcPts val="1080"/>
              </a:spcAft>
              <a:defRPr sz="1600">
                <a:solidFill>
                  <a:srgbClr val="000000"/>
                </a:solidFill>
              </a:defRPr>
            </a:pPr>
            <a:r>
              <a:t>●  Worship centers</a:t>
            </a:r>
          </a:p>
          <a:p>
            <a:pPr>
              <a:spcAft>
                <a:spcPts val="1080"/>
              </a:spcAft>
              <a:defRPr sz="1600">
                <a:solidFill>
                  <a:srgbClr val="000000"/>
                </a:solidFill>
              </a:defRPr>
            </a:pPr>
            <a:r>
              <a:t>●  Astronomical observations</a:t>
            </a:r>
          </a:p>
          <a:p>
            <a:pPr>
              <a:spcAft>
                <a:spcPts val="1080"/>
              </a:spcAft>
              <a:defRPr sz="1600">
                <a:solidFill>
                  <a:srgbClr val="000000"/>
                </a:solidFill>
              </a:defRPr>
            </a:pPr>
            <a:r>
              <a:t>●  Rituals and ceremonies</a:t>
            </a:r>
          </a:p>
          <a:p>
            <a:pPr>
              <a:spcAft>
                <a:spcPts val="1080"/>
              </a:spcAft>
              <a:defRPr sz="1600">
                <a:solidFill>
                  <a:srgbClr val="000000"/>
                </a:solidFill>
              </a:defRPr>
            </a:pPr>
            <a:r>
              <a:t>●  Sacred places</a:t>
            </a:r>
          </a:p>
          <a:p>
            <a:pPr>
              <a:spcAft>
                <a:spcPts val="720"/>
              </a:spcAft>
              <a:defRPr sz="1600">
                <a:solidFill>
                  <a:srgbClr val="000000"/>
                </a:solidFill>
              </a:defRPr>
            </a:pPr>
            <a:r>
              <a:t>●  Ancient knowledge</a:t>
            </a:r>
          </a:p>
        </p:txBody>
      </p:sp>
      <p:sp>
        <p:nvSpPr>
          <p:cNvPr id="6" name="Rounded Rectangle 5"/>
          <p:cNvSpPr/>
          <p:nvPr/>
        </p:nvSpPr>
        <p:spPr>
          <a:xfrm>
            <a:off x="4754880" y="1371600"/>
            <a:ext cx="3931920" cy="4114800"/>
          </a:xfrm>
          <a:prstGeom prst="roundRect">
            <a:avLst/>
          </a:prstGeom>
          <a:solidFill>
            <a:srgbClr val="FFFFFF"/>
          </a:solidFill>
          <a:ln w="25400">
            <a:solidFill>
              <a:srgbClr val="F7DC6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Pyramid Purpose_ADa9bb3tqR4.jpg"/>
          <p:cNvPicPr>
            <a:picLocks noChangeAspect="1"/>
          </p:cNvPicPr>
          <p:nvPr/>
        </p:nvPicPr>
        <p:blipFill>
          <a:blip r:embed="rId2"/>
          <a:stretch>
            <a:fillRect/>
          </a:stretch>
        </p:blipFill>
        <p:spPr>
          <a:xfrm>
            <a:off x="5562346" y="1371600"/>
            <a:ext cx="2316988" cy="4114799"/>
          </a:xfrm>
          <a:prstGeom prst="rect">
            <a:avLst/>
          </a:prstGeom>
        </p:spPr>
      </p:pic>
      <p:sp>
        <p:nvSpPr>
          <p:cNvPr id="8" name="Oval 7"/>
          <p:cNvSpPr/>
          <p:nvPr/>
        </p:nvSpPr>
        <p:spPr>
          <a:xfrm>
            <a:off x="8229600" y="91440"/>
            <a:ext cx="365760" cy="365760"/>
          </a:xfrm>
          <a:prstGeom prst="ellipse">
            <a:avLst/>
          </a:prstGeom>
          <a:solidFill>
            <a:srgbClr val="F7DC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6600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660066"/>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Pyramid Symbols</a:t>
            </a:r>
          </a:p>
        </p:txBody>
      </p:sp>
      <p:sp>
        <p:nvSpPr>
          <p:cNvPr id="3" name="Content Placeholder 2"/>
          <p:cNvSpPr>
            <a:spLocks noGrp="1"/>
          </p:cNvSpPr>
          <p:nvPr>
            <p:ph idx="1"/>
          </p:nvPr>
        </p:nvSpPr>
        <p:spPr/>
        <p:txBody>
          <a:bodyPr wrap="square">
            <a:normAutofit/>
          </a:bodyPr>
          <a:lstStyle/>
          <a:p>
            <a:pPr>
              <a:defRPr>
                <a:solidFill>
                  <a:srgbClr val="FFFFFF"/>
                </a:solidFill>
              </a:defRPr>
            </a:pPr>
            <a:r>
              <a:t>Ankh symbol</a:t>
            </a:r>
          </a:p>
          <a:p>
            <a:pPr>
              <a:defRPr>
                <a:solidFill>
                  <a:srgbClr val="FFFFFF"/>
                </a:solidFill>
              </a:defRPr>
            </a:pPr>
            <a:r>
              <a:t>Was sceptre</a:t>
            </a:r>
          </a:p>
          <a:p>
            <a:pPr>
              <a:defRPr>
                <a:solidFill>
                  <a:srgbClr val="FFFFFF"/>
                </a:solidFill>
              </a:defRPr>
            </a:pPr>
            <a:r>
              <a:t>Djed pillar</a:t>
            </a:r>
          </a:p>
          <a:p>
            <a:pPr>
              <a:defRPr>
                <a:solidFill>
                  <a:srgbClr val="FFFFFF"/>
                </a:solidFill>
              </a:defRPr>
            </a:pPr>
            <a:r>
              <a:t>Scarab beetle</a:t>
            </a:r>
          </a:p>
          <a:p>
            <a:pPr>
              <a:defRPr>
                <a:solidFill>
                  <a:srgbClr val="FFFFFF"/>
                </a:solidFill>
              </a:defRPr>
            </a:pPr>
            <a:r>
              <a:t>Solar disk</a:t>
            </a:r>
          </a:p>
          <a:p>
            <a:pPr>
              <a:defRPr>
                <a:solidFill>
                  <a:srgbClr val="FFFFFF"/>
                </a:solidFill>
              </a:defRPr>
            </a:pPr>
            <a:r>
              <a:t>Pyramidion</a:t>
            </a:r>
          </a:p>
          <a:p>
            <a:pPr>
              <a:defRPr>
                <a:solidFill>
                  <a:srgbClr val="FFFFFF"/>
                </a:solidFill>
              </a:defRPr>
            </a:pPr>
            <a:r>
              <a:t>Hieroglyphic symbols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660066"/>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Pyramid Impact</a:t>
            </a:r>
          </a:p>
        </p:txBody>
      </p:sp>
      <p:sp>
        <p:nvSpPr>
          <p:cNvPr id="3" name="Rectangle 2"/>
          <p:cNvSpPr/>
          <p:nvPr/>
        </p:nvSpPr>
        <p:spPr>
          <a:xfrm>
            <a:off x="914400" y="1005840"/>
            <a:ext cx="7315200" cy="18288"/>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FFFF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1080"/>
              </a:spcAft>
              <a:defRPr sz="2000">
                <a:solidFill>
                  <a:srgbClr val="FFFFFF"/>
                </a:solidFill>
              </a:defRPr>
            </a:pPr>
            <a:r>
              <a:t>•  Cultural significance</a:t>
            </a:r>
          </a:p>
          <a:p>
            <a:pPr>
              <a:spcAft>
                <a:spcPts val="1080"/>
              </a:spcAft>
              <a:defRPr sz="2000">
                <a:solidFill>
                  <a:srgbClr val="FFFFFF"/>
                </a:solidFill>
              </a:defRPr>
            </a:pPr>
            <a:r>
              <a:t>•  Historical importance</a:t>
            </a:r>
          </a:p>
          <a:p>
            <a:pPr>
              <a:spcAft>
                <a:spcPts val="720"/>
              </a:spcAft>
              <a:defRPr sz="2000">
                <a:solidFill>
                  <a:srgbClr val="FFFFFF"/>
                </a:solidFill>
              </a:defRPr>
            </a:pPr>
            <a:r>
              <a:t>•  Architectural innovation</a:t>
            </a:r>
          </a:p>
        </p:txBody>
      </p:sp>
      <p:sp>
        <p:nvSpPr>
          <p:cNvPr id="6" name="Rounded Rectangle 5"/>
          <p:cNvSpPr/>
          <p:nvPr/>
        </p:nvSpPr>
        <p:spPr>
          <a:xfrm>
            <a:off x="4754880" y="1371600"/>
            <a:ext cx="3931920" cy="5029200"/>
          </a:xfrm>
          <a:prstGeom prst="roundRect">
            <a:avLst/>
          </a:prstGeom>
          <a:noFill/>
          <a:ln w="12700">
            <a:solidFill>
              <a:srgbClr val="FFFFF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1080"/>
              </a:spcAft>
              <a:defRPr sz="2000">
                <a:solidFill>
                  <a:srgbClr val="FFFFFF"/>
                </a:solidFill>
              </a:defRPr>
            </a:pPr>
            <a:r>
              <a:t>•  Engineering feats</a:t>
            </a:r>
          </a:p>
          <a:p>
            <a:pPr>
              <a:spcAft>
                <a:spcPts val="1080"/>
              </a:spcAft>
              <a:defRPr sz="2000">
                <a:solidFill>
                  <a:srgbClr val="FFFFFF"/>
                </a:solidFill>
              </a:defRPr>
            </a:pPr>
            <a:r>
              <a:t>•  Tourism industry</a:t>
            </a:r>
          </a:p>
          <a:p>
            <a:pPr>
              <a:spcAft>
                <a:spcPts val="1080"/>
              </a:spcAft>
              <a:defRPr sz="2000">
                <a:solidFill>
                  <a:srgbClr val="FFFFFF"/>
                </a:solidFill>
              </a:defRPr>
            </a:pPr>
            <a:r>
              <a:t>•  Economic impact</a:t>
            </a:r>
          </a:p>
          <a:p>
            <a:pPr>
              <a:spcAft>
                <a:spcPts val="720"/>
              </a:spcAft>
              <a:defRPr sz="2000">
                <a:solidFill>
                  <a:srgbClr val="FFFFFF"/>
                </a:solidFill>
              </a:defRPr>
            </a:pPr>
            <a:r>
              <a:t>•  Global interest</a:t>
            </a:r>
          </a:p>
        </p:txBody>
      </p:sp>
      <p:sp>
        <p:nvSpPr>
          <p:cNvPr id="8" name="Oval 7"/>
          <p:cNvSpPr/>
          <p:nvPr/>
        </p:nvSpPr>
        <p:spPr>
          <a:xfrm>
            <a:off x="8229600" y="91440"/>
            <a:ext cx="365760" cy="365760"/>
          </a:xfrm>
          <a:prstGeom prst="ellipse">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660066"/>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F7DC6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FFFFFF"/>
                </a:solidFill>
              </a:defRPr>
            </a:pPr>
            <a:r>
              <a:t>Pyramid Preservation</a:t>
            </a:r>
          </a:p>
        </p:txBody>
      </p:sp>
      <p:sp>
        <p:nvSpPr>
          <p:cNvPr id="4" name="Rectangle 3"/>
          <p:cNvSpPr/>
          <p:nvPr/>
        </p:nvSpPr>
        <p:spPr>
          <a:xfrm>
            <a:off x="914400" y="1005840"/>
            <a:ext cx="7315200" cy="18288"/>
          </a:xfrm>
          <a:prstGeom prst="rect">
            <a:avLst/>
          </a:prstGeom>
          <a:solidFill>
            <a:srgbClr val="F7DC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F7DC6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Pyramid Architecture_5KJNHmeWN6w.jpg"/>
          <p:cNvPicPr>
            <a:picLocks noChangeAspect="1"/>
          </p:cNvPicPr>
          <p:nvPr/>
        </p:nvPicPr>
        <p:blipFill>
          <a:blip r:embed="rId2"/>
          <a:stretch>
            <a:fillRect/>
          </a:stretch>
        </p:blipFill>
        <p:spPr>
          <a:xfrm>
            <a:off x="1033178" y="1371600"/>
            <a:ext cx="3054284" cy="4114800"/>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Restoration efforts</a:t>
            </a:r>
          </a:p>
          <a:p>
            <a:pPr>
              <a:spcAft>
                <a:spcPts val="1080"/>
              </a:spcAft>
              <a:defRPr sz="1600">
                <a:solidFill>
                  <a:srgbClr val="000000"/>
                </a:solidFill>
              </a:defRPr>
            </a:pPr>
            <a:r>
              <a:t>●  Conservation techniques</a:t>
            </a:r>
          </a:p>
          <a:p>
            <a:pPr>
              <a:spcAft>
                <a:spcPts val="1080"/>
              </a:spcAft>
              <a:defRPr sz="1600">
                <a:solidFill>
                  <a:srgbClr val="000000"/>
                </a:solidFill>
              </a:defRPr>
            </a:pPr>
            <a:r>
              <a:t>●  Climate change effects</a:t>
            </a:r>
          </a:p>
          <a:p>
            <a:pPr>
              <a:spcAft>
                <a:spcPts val="1080"/>
              </a:spcAft>
              <a:defRPr sz="1600">
                <a:solidFill>
                  <a:srgbClr val="000000"/>
                </a:solidFill>
              </a:defRPr>
            </a:pPr>
            <a:r>
              <a:t>●  Human impact</a:t>
            </a:r>
          </a:p>
          <a:p>
            <a:pPr>
              <a:spcAft>
                <a:spcPts val="1080"/>
              </a:spcAft>
              <a:defRPr sz="1600">
                <a:solidFill>
                  <a:srgbClr val="000000"/>
                </a:solidFill>
              </a:defRPr>
            </a:pPr>
            <a:r>
              <a:t>●  Vandalism and looting</a:t>
            </a:r>
          </a:p>
          <a:p>
            <a:pPr>
              <a:spcAft>
                <a:spcPts val="1080"/>
              </a:spcAft>
              <a:defRPr sz="1600">
                <a:solidFill>
                  <a:srgbClr val="000000"/>
                </a:solidFill>
              </a:defRPr>
            </a:pPr>
            <a:r>
              <a:t>●  Protection measures</a:t>
            </a:r>
          </a:p>
          <a:p>
            <a:pPr>
              <a:spcAft>
                <a:spcPts val="720"/>
              </a:spcAft>
              <a:defRPr sz="1600">
                <a:solidFill>
                  <a:srgbClr val="000000"/>
                </a:solidFill>
              </a:defRPr>
            </a:pPr>
            <a:r>
              <a:t>●  UNESCO World Heritage</a:t>
            </a:r>
          </a:p>
        </p:txBody>
      </p:sp>
      <p:sp>
        <p:nvSpPr>
          <p:cNvPr id="8" name="Oval 7"/>
          <p:cNvSpPr/>
          <p:nvPr/>
        </p:nvSpPr>
        <p:spPr>
          <a:xfrm>
            <a:off x="8229600" y="91440"/>
            <a:ext cx="365760" cy="365760"/>
          </a:xfrm>
          <a:prstGeom prst="ellipse">
            <a:avLst/>
          </a:prstGeom>
          <a:solidFill>
            <a:srgbClr val="F7DC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6600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