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FC10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FFC1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FFC10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C1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FC1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FFC1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FFC1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FC1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C10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FFC1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FFC10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gyptian Pyramids_L3BtJiiSkwY.jpg"/>
          <p:cNvPicPr>
            <a:picLocks noChangeAspect="1"/>
          </p:cNvPicPr>
          <p:nvPr/>
        </p:nvPicPr>
        <p:blipFill>
          <a:blip r:embed="rId2"/>
          <a:stretch>
            <a:fillRect/>
          </a:stretch>
        </p:blipFill>
        <p:spPr>
          <a:xfrm>
            <a:off x="-564366" y="0"/>
            <a:ext cx="10272732" cy="6858000"/>
          </a:xfrm>
          <a:prstGeom prst="rect">
            <a:avLst/>
          </a:prstGeom>
        </p:spPr>
      </p:pic>
      <p:sp>
        <p:nvSpPr>
          <p:cNvPr id="3" name="Rounded Rectangle 2"/>
          <p:cNvSpPr/>
          <p:nvPr/>
        </p:nvSpPr>
        <p:spPr>
          <a:xfrm>
            <a:off x="4572000" y="4114800"/>
            <a:ext cx="4114800" cy="2286000"/>
          </a:xfrm>
          <a:prstGeom prst="round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0" y="4114800"/>
            <a:ext cx="4114800" cy="2286000"/>
          </a:xfrm>
          <a:prstGeom prst="rect">
            <a:avLst/>
          </a:prstGeom>
          <a:noFill/>
        </p:spPr>
        <p:txBody>
          <a:bodyPr wrap="square" anchor="ctr">
            <a:spAutoFit/>
          </a:bodyPr>
          <a:lstStyle/>
          <a:p>
            <a:pPr algn="ctr">
              <a:defRPr sz="2800" b="1">
                <a:solidFill>
                  <a:srgbClr val="000000"/>
                </a:solidFill>
              </a:defRPr>
            </a:pPr>
            <a:r>
              <a:t>Egyptian Pyramids</a:t>
            </a:r>
          </a:p>
          <a:p>
            <a:pPr algn="ctr">
              <a:defRPr sz="1400">
                <a:solidFill>
                  <a:srgbClr val="000000"/>
                </a:solidFill>
              </a:defRPr>
            </a:pPr>
            <a:r>
              <a:t>Generated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Symbols and Meanings</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Hieroglyphics and symbols</a:t>
            </a:r>
          </a:p>
          <a:p>
            <a:pPr>
              <a:spcAft>
                <a:spcPts val="1080"/>
              </a:spcAft>
              <a:defRPr sz="2000">
                <a:solidFill>
                  <a:srgbClr val="000000"/>
                </a:solidFill>
              </a:defRPr>
            </a:pPr>
            <a:r>
              <a:t>•  Pyramid shape and symbolism</a:t>
            </a:r>
          </a:p>
          <a:p>
            <a:pPr>
              <a:spcAft>
                <a:spcPts val="1080"/>
              </a:spcAft>
              <a:defRPr sz="2000">
                <a:solidFill>
                  <a:srgbClr val="000000"/>
                </a:solidFill>
              </a:defRPr>
            </a:pPr>
            <a:r>
              <a:t>•  Ancient Egyptian mythology</a:t>
            </a:r>
          </a:p>
          <a:p>
            <a:pPr>
              <a:spcAft>
                <a:spcPts val="720"/>
              </a:spcAft>
              <a:defRPr sz="2000">
                <a:solidFill>
                  <a:srgbClr val="000000"/>
                </a:solidFill>
              </a:defRPr>
            </a:pPr>
            <a:r>
              <a:t>•  Cosmic and spiritual connections</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Pyramid orientation and alignment</a:t>
            </a:r>
          </a:p>
          <a:p>
            <a:pPr>
              <a:spcAft>
                <a:spcPts val="1080"/>
              </a:spcAft>
              <a:defRPr sz="2000">
                <a:solidFill>
                  <a:srgbClr val="000000"/>
                </a:solidFill>
              </a:defRPr>
            </a:pPr>
            <a:r>
              <a:t>•  Pyramid dimensions and geometry</a:t>
            </a:r>
          </a:p>
          <a:p>
            <a:pPr>
              <a:spcAft>
                <a:spcPts val="1080"/>
              </a:spcAft>
              <a:defRPr sz="2000">
                <a:solidFill>
                  <a:srgbClr val="000000"/>
                </a:solidFill>
              </a:defRPr>
            </a:pPr>
            <a:r>
              <a:t>•  Pyramid and the universe</a:t>
            </a:r>
          </a:p>
          <a:p>
            <a:pPr>
              <a:spcAft>
                <a:spcPts val="720"/>
              </a:spcAft>
              <a:defRPr sz="2000">
                <a:solidFill>
                  <a:srgbClr val="000000"/>
                </a:solidFill>
              </a:defRPr>
            </a:pPr>
            <a:r>
              <a:t>•  Pyramid and human consciousness</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Restoration and Preservation</a:t>
            </a:r>
          </a:p>
        </p:txBody>
      </p:sp>
      <p:sp>
        <p:nvSpPr>
          <p:cNvPr id="3" name="Rectangle 2"/>
          <p:cNvSpPr/>
          <p:nvPr/>
        </p:nvSpPr>
        <p:spPr>
          <a:xfrm>
            <a:off x="914400" y="1005840"/>
            <a:ext cx="7315200" cy="18288"/>
          </a:xfrm>
          <a:prstGeom prst="rect">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3F51B5"/>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Historical restoration efforts</a:t>
            </a:r>
          </a:p>
          <a:p>
            <a:pPr>
              <a:spcAft>
                <a:spcPts val="1080"/>
              </a:spcAft>
              <a:defRPr sz="1600">
                <a:solidFill>
                  <a:srgbClr val="000000"/>
                </a:solidFill>
              </a:defRPr>
            </a:pPr>
            <a:r>
              <a:t>●  Current preservation projects</a:t>
            </a:r>
          </a:p>
          <a:p>
            <a:pPr>
              <a:spcAft>
                <a:spcPts val="1080"/>
              </a:spcAft>
              <a:defRPr sz="1600">
                <a:solidFill>
                  <a:srgbClr val="000000"/>
                </a:solidFill>
              </a:defRPr>
            </a:pPr>
            <a:r>
              <a:t>●  Funding and support</a:t>
            </a:r>
          </a:p>
          <a:p>
            <a:pPr>
              <a:spcAft>
                <a:spcPts val="1080"/>
              </a:spcAft>
              <a:defRPr sz="1600">
                <a:solidFill>
                  <a:srgbClr val="000000"/>
                </a:solidFill>
              </a:defRPr>
            </a:pPr>
            <a:r>
              <a:t>●  Collaborations and partnerships</a:t>
            </a:r>
          </a:p>
          <a:p>
            <a:pPr>
              <a:spcAft>
                <a:spcPts val="1080"/>
              </a:spcAft>
              <a:defRPr sz="1600">
                <a:solidFill>
                  <a:srgbClr val="000000"/>
                </a:solidFill>
              </a:defRPr>
            </a:pPr>
            <a:r>
              <a:t>●  Restoration techniques and methods</a:t>
            </a:r>
          </a:p>
          <a:p>
            <a:pPr>
              <a:spcAft>
                <a:spcPts val="1080"/>
              </a:spcAft>
              <a:defRPr sz="1600">
                <a:solidFill>
                  <a:srgbClr val="000000"/>
                </a:solidFill>
              </a:defRPr>
            </a:pPr>
            <a:r>
              <a:t>●  Conservation and preservation practices</a:t>
            </a:r>
          </a:p>
          <a:p>
            <a:pPr>
              <a:spcAft>
                <a:spcPts val="1080"/>
              </a:spcAft>
              <a:defRPr sz="1600">
                <a:solidFill>
                  <a:srgbClr val="000000"/>
                </a:solidFill>
              </a:defRPr>
            </a:pPr>
            <a:r>
              <a:t>●  Cultural heritage importance</a:t>
            </a:r>
          </a:p>
          <a:p>
            <a:pPr>
              <a:spcAft>
                <a:spcPts val="720"/>
              </a:spcAft>
              <a:defRPr sz="1600">
                <a:solidFill>
                  <a:srgbClr val="000000"/>
                </a:solidFill>
              </a:defRPr>
            </a:pPr>
            <a:r>
              <a:t>●  Educational programs</a:t>
            </a:r>
          </a:p>
        </p:txBody>
      </p:sp>
      <p:sp>
        <p:nvSpPr>
          <p:cNvPr id="6" name="Rounded Rectangle 5"/>
          <p:cNvSpPr/>
          <p:nvPr/>
        </p:nvSpPr>
        <p:spPr>
          <a:xfrm>
            <a:off x="4754880" y="1371600"/>
            <a:ext cx="3931920" cy="4114800"/>
          </a:xfrm>
          <a:prstGeom prst="roundRect">
            <a:avLst/>
          </a:prstGeom>
          <a:solidFill>
            <a:srgbClr val="FFFFFF"/>
          </a:solidFill>
          <a:ln w="25400">
            <a:solidFill>
              <a:srgbClr val="3F51B5"/>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Pyramid Building Techniques_NV-f3dU4on0.jpg"/>
          <p:cNvPicPr>
            <a:picLocks noChangeAspect="1"/>
          </p:cNvPicPr>
          <p:nvPr/>
        </p:nvPicPr>
        <p:blipFill>
          <a:blip r:embed="rId2"/>
          <a:stretch>
            <a:fillRect/>
          </a:stretch>
        </p:blipFill>
        <p:spPr>
          <a:xfrm>
            <a:off x="5350931" y="1371600"/>
            <a:ext cx="2739817" cy="4114800"/>
          </a:xfrm>
          <a:prstGeom prst="rect">
            <a:avLst/>
          </a:prstGeom>
        </p:spPr>
      </p:pic>
      <p:sp>
        <p:nvSpPr>
          <p:cNvPr id="8" name="Oval 7"/>
          <p:cNvSpPr/>
          <p:nvPr/>
        </p:nvSpPr>
        <p:spPr>
          <a:xfrm>
            <a:off x="8229600" y="91440"/>
            <a:ext cx="365760" cy="365760"/>
          </a:xfrm>
          <a:prstGeom prst="ellipse">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C10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Cultural Significance</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Ancient Egyptian culture</a:t>
            </a:r>
          </a:p>
          <a:p>
            <a:pPr>
              <a:spcAft>
                <a:spcPts val="1080"/>
              </a:spcAft>
              <a:defRPr sz="2000">
                <a:solidFill>
                  <a:srgbClr val="000000"/>
                </a:solidFill>
              </a:defRPr>
            </a:pPr>
            <a:r>
              <a:t>•  Pyramid influence on art and architecture</a:t>
            </a:r>
          </a:p>
          <a:p>
            <a:pPr>
              <a:spcAft>
                <a:spcPts val="1080"/>
              </a:spcAft>
              <a:defRPr sz="2000">
                <a:solidFill>
                  <a:srgbClr val="000000"/>
                </a:solidFill>
              </a:defRPr>
            </a:pPr>
            <a:r>
              <a:t>•  Pyramid inspiration in literature</a:t>
            </a:r>
          </a:p>
          <a:p>
            <a:pPr>
              <a:spcAft>
                <a:spcPts val="720"/>
              </a:spcAft>
              <a:defRPr sz="2000">
                <a:solidFill>
                  <a:srgbClr val="000000"/>
                </a:solidFill>
              </a:defRPr>
            </a:pPr>
            <a:r>
              <a:t>•  Pyramid symbolism in film and media</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Pyramid spiritual and mystical connections</a:t>
            </a:r>
          </a:p>
          <a:p>
            <a:pPr>
              <a:spcAft>
                <a:spcPts val="1080"/>
              </a:spcAft>
              <a:defRPr sz="2000">
                <a:solidFill>
                  <a:srgbClr val="000000"/>
                </a:solidFill>
              </a:defRPr>
            </a:pPr>
            <a:r>
              <a:t>•  Pyramid and the human experience</a:t>
            </a:r>
          </a:p>
          <a:p>
            <a:pPr>
              <a:spcAft>
                <a:spcPts val="1080"/>
              </a:spcAft>
              <a:defRPr sz="2000">
                <a:solidFill>
                  <a:srgbClr val="000000"/>
                </a:solidFill>
              </a:defRPr>
            </a:pPr>
            <a:r>
              <a:t>•  Pyramid and global culture</a:t>
            </a:r>
          </a:p>
          <a:p>
            <a:pPr>
              <a:spcAft>
                <a:spcPts val="720"/>
              </a:spcAft>
              <a:defRPr sz="2000">
                <a:solidFill>
                  <a:srgbClr val="000000"/>
                </a:solidFill>
              </a:defRPr>
            </a:pPr>
            <a:r>
              <a:t>•  Pyramid and the modern world</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Pyramid and the Environment</a:t>
            </a:r>
          </a:p>
        </p:txBody>
      </p:sp>
      <p:sp>
        <p:nvSpPr>
          <p:cNvPr id="3" name="Content Placeholder 2"/>
          <p:cNvSpPr>
            <a:spLocks noGrp="1"/>
          </p:cNvSpPr>
          <p:nvPr>
            <p:ph idx="1"/>
          </p:nvPr>
        </p:nvSpPr>
        <p:spPr/>
        <p:txBody>
          <a:bodyPr wrap="square">
            <a:normAutofit/>
          </a:bodyPr>
          <a:lstStyle/>
          <a:p>
            <a:pPr>
              <a:defRPr>
                <a:solidFill>
                  <a:srgbClr val="000000"/>
                </a:solidFill>
              </a:defRPr>
            </a:pPr>
            <a:r>
              <a:t>Environmental impact of construction</a:t>
            </a:r>
          </a:p>
          <a:p>
            <a:pPr>
              <a:defRPr>
                <a:solidFill>
                  <a:srgbClr val="000000"/>
                </a:solidFill>
              </a:defRPr>
            </a:pPr>
            <a:r>
              <a:t>Sustainable building practices</a:t>
            </a:r>
          </a:p>
          <a:p>
            <a:pPr>
              <a:defRPr>
                <a:solidFill>
                  <a:srgbClr val="000000"/>
                </a:solidFill>
              </a:defRPr>
            </a:pPr>
            <a:r>
              <a:t>Pyramid and climate change mitigation</a:t>
            </a:r>
          </a:p>
          <a:p>
            <a:pPr>
              <a:defRPr>
                <a:solidFill>
                  <a:srgbClr val="000000"/>
                </a:solidFill>
              </a:defRPr>
            </a:pPr>
            <a:r>
              <a:t>Renewable energy and pyramid design</a:t>
            </a:r>
          </a:p>
          <a:p>
            <a:pPr>
              <a:defRPr>
                <a:solidFill>
                  <a:srgbClr val="000000"/>
                </a:solidFill>
              </a:defRPr>
            </a:pPr>
            <a:r>
              <a:t>Green technologies and pyramid construction</a:t>
            </a:r>
          </a:p>
          <a:p>
            <a:pPr>
              <a:defRPr>
                <a:solidFill>
                  <a:srgbClr val="000000"/>
                </a:solidFill>
              </a:defRPr>
            </a:pPr>
            <a:r>
              <a:t>Environmental conservation and management</a:t>
            </a:r>
          </a:p>
          <a:p>
            <a:pPr>
              <a:defRPr>
                <a:solidFill>
                  <a:srgbClr val="000000"/>
                </a:solidFill>
              </a:defRPr>
            </a:pPr>
            <a:r>
              <a:t>Eco-friendly tourism practices</a:t>
            </a:r>
          </a:p>
          <a:p>
            <a:pPr>
              <a:defRPr>
                <a:solidFill>
                  <a:srgbClr val="000000"/>
                </a:solidFill>
              </a:defRPr>
            </a:pPr>
            <a:r>
              <a:t>Sustainable development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and the Future</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Future preservation and restoration projects</a:t>
            </a:r>
          </a:p>
          <a:p>
            <a:pPr>
              <a:spcAft>
                <a:spcPts val="1080"/>
              </a:spcAft>
              <a:defRPr sz="2000">
                <a:solidFill>
                  <a:srgbClr val="000000"/>
                </a:solidFill>
              </a:defRPr>
            </a:pPr>
            <a:r>
              <a:t>•  New technologies and innovations</a:t>
            </a:r>
          </a:p>
          <a:p>
            <a:pPr>
              <a:spcAft>
                <a:spcPts val="720"/>
              </a:spcAft>
              <a:defRPr sz="2000">
                <a:solidFill>
                  <a:srgbClr val="000000"/>
                </a:solidFill>
              </a:defRPr>
            </a:pPr>
            <a:r>
              <a:t>•  Pyramid-inspired architecture and design</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Cultural exchange and understanding</a:t>
            </a:r>
          </a:p>
          <a:p>
            <a:pPr>
              <a:spcAft>
                <a:spcPts val="1080"/>
              </a:spcAft>
              <a:defRPr sz="2000">
                <a:solidFill>
                  <a:srgbClr val="000000"/>
                </a:solidFill>
              </a:defRPr>
            </a:pPr>
            <a:r>
              <a:t>•  Economic growth and development</a:t>
            </a:r>
          </a:p>
          <a:p>
            <a:pPr>
              <a:spcAft>
                <a:spcPts val="1080"/>
              </a:spcAft>
              <a:defRPr sz="2000">
                <a:solidFill>
                  <a:srgbClr val="000000"/>
                </a:solidFill>
              </a:defRPr>
            </a:pPr>
            <a:r>
              <a:t>•  Sustainable tourism practices</a:t>
            </a:r>
          </a:p>
          <a:p>
            <a:pPr>
              <a:spcAft>
                <a:spcPts val="720"/>
              </a:spcAft>
              <a:defRPr sz="2000">
                <a:solidFill>
                  <a:srgbClr val="000000"/>
                </a:solidFill>
              </a:defRPr>
            </a:pPr>
            <a:r>
              <a:t>•  Community engagement and education</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Summary of key points</a:t>
            </a:r>
          </a:p>
          <a:p>
            <a:pPr algn="ctr">
              <a:defRPr sz="2000">
                <a:solidFill>
                  <a:srgbClr val="000000"/>
                </a:solidFill>
              </a:defRPr>
            </a:pPr>
            <a:r>
              <a:t>Recap of main ideas</a:t>
            </a:r>
          </a:p>
          <a:p>
            <a:pPr algn="ctr">
              <a:defRPr sz="2000">
                <a:solidFill>
                  <a:srgbClr val="000000"/>
                </a:solidFill>
              </a:defRPr>
            </a:pPr>
            <a:r>
              <a:t>Final thoughts and reflections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FC10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3F51B5"/>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The ancient Egyptian pyramids are a testament to the ingenuity and skill of the ancient Egyptians. These majestic structures have stood the test of time, captivating the imagination of people around the world. The pyramids of Egypt are a source of fascination and wonder.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Architecture</a:t>
            </a:r>
          </a:p>
        </p:txBody>
      </p:sp>
      <p:sp>
        <p:nvSpPr>
          <p:cNvPr id="3" name="Rectangle 2"/>
          <p:cNvSpPr/>
          <p:nvPr/>
        </p:nvSpPr>
        <p:spPr>
          <a:xfrm>
            <a:off x="914400" y="1005840"/>
            <a:ext cx="7315200" cy="18288"/>
          </a:xfrm>
          <a:prstGeom prst="rect">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3F51B5"/>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Pyramid shape</a:t>
            </a:r>
          </a:p>
          <a:p>
            <a:pPr>
              <a:spcAft>
                <a:spcPts val="1080"/>
              </a:spcAft>
              <a:defRPr sz="1600">
                <a:solidFill>
                  <a:srgbClr val="000000"/>
                </a:solidFill>
              </a:defRPr>
            </a:pPr>
            <a:r>
              <a:t>●  Base structure</a:t>
            </a:r>
          </a:p>
          <a:p>
            <a:pPr>
              <a:spcAft>
                <a:spcPts val="1080"/>
              </a:spcAft>
              <a:defRPr sz="1600">
                <a:solidFill>
                  <a:srgbClr val="000000"/>
                </a:solidFill>
              </a:defRPr>
            </a:pPr>
            <a:r>
              <a:t>●  Sides and angles</a:t>
            </a:r>
          </a:p>
          <a:p>
            <a:pPr>
              <a:spcAft>
                <a:spcPts val="1080"/>
              </a:spcAft>
              <a:defRPr sz="1600">
                <a:solidFill>
                  <a:srgbClr val="000000"/>
                </a:solidFill>
              </a:defRPr>
            </a:pPr>
            <a:r>
              <a:t>●  Apex designs</a:t>
            </a:r>
          </a:p>
          <a:p>
            <a:pPr>
              <a:spcAft>
                <a:spcPts val="1080"/>
              </a:spcAft>
              <a:defRPr sz="1600">
                <a:solidFill>
                  <a:srgbClr val="000000"/>
                </a:solidFill>
              </a:defRPr>
            </a:pPr>
            <a:r>
              <a:t>●  Entrance systems</a:t>
            </a:r>
          </a:p>
          <a:p>
            <a:pPr>
              <a:spcAft>
                <a:spcPts val="1080"/>
              </a:spcAft>
              <a:defRPr sz="1600">
                <a:solidFill>
                  <a:srgbClr val="000000"/>
                </a:solidFill>
              </a:defRPr>
            </a:pPr>
            <a:r>
              <a:t>●  Chambers and corridors</a:t>
            </a:r>
          </a:p>
          <a:p>
            <a:pPr>
              <a:spcAft>
                <a:spcPts val="1080"/>
              </a:spcAft>
              <a:defRPr sz="1600">
                <a:solidFill>
                  <a:srgbClr val="000000"/>
                </a:solidFill>
              </a:defRPr>
            </a:pPr>
            <a:r>
              <a:t>●  Tunnel systems</a:t>
            </a:r>
          </a:p>
          <a:p>
            <a:pPr>
              <a:spcAft>
                <a:spcPts val="720"/>
              </a:spcAft>
              <a:defRPr sz="1600">
                <a:solidFill>
                  <a:srgbClr val="000000"/>
                </a:solidFill>
              </a:defRPr>
            </a:pPr>
            <a:r>
              <a:t>●  Air shafts and vents</a:t>
            </a:r>
          </a:p>
        </p:txBody>
      </p:sp>
      <p:sp>
        <p:nvSpPr>
          <p:cNvPr id="6" name="Rounded Rectangle 5"/>
          <p:cNvSpPr/>
          <p:nvPr/>
        </p:nvSpPr>
        <p:spPr>
          <a:xfrm>
            <a:off x="4754880" y="1371600"/>
            <a:ext cx="3931920" cy="4114800"/>
          </a:xfrm>
          <a:prstGeom prst="roundRect">
            <a:avLst/>
          </a:prstGeom>
          <a:solidFill>
            <a:srgbClr val="FFFFFF"/>
          </a:solidFill>
          <a:ln w="25400">
            <a:solidFill>
              <a:srgbClr val="3F51B5"/>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Egyptian Pyramids_L3BtJiiSkwY.jpg"/>
          <p:cNvPicPr>
            <a:picLocks noChangeAspect="1"/>
          </p:cNvPicPr>
          <p:nvPr/>
        </p:nvPicPr>
        <p:blipFill>
          <a:blip r:embed="rId2"/>
          <a:stretch>
            <a:fillRect/>
          </a:stretch>
        </p:blipFill>
        <p:spPr>
          <a:xfrm>
            <a:off x="4754880" y="2116540"/>
            <a:ext cx="3931920" cy="2624920"/>
          </a:xfrm>
          <a:prstGeom prst="rect">
            <a:avLst/>
          </a:prstGeom>
        </p:spPr>
      </p:pic>
      <p:sp>
        <p:nvSpPr>
          <p:cNvPr id="8" name="Oval 7"/>
          <p:cNvSpPr/>
          <p:nvPr/>
        </p:nvSpPr>
        <p:spPr>
          <a:xfrm>
            <a:off x="8229600" y="91440"/>
            <a:ext cx="365760" cy="365760"/>
          </a:xfrm>
          <a:prstGeom prst="ellipse">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C10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Pyramid of Giza</a:t>
            </a:r>
          </a:p>
        </p:txBody>
      </p:sp>
      <p:sp>
        <p:nvSpPr>
          <p:cNvPr id="3" name="Content Placeholder 2"/>
          <p:cNvSpPr>
            <a:spLocks noGrp="1"/>
          </p:cNvSpPr>
          <p:nvPr>
            <p:ph idx="1"/>
          </p:nvPr>
        </p:nvSpPr>
        <p:spPr/>
        <p:txBody>
          <a:bodyPr wrap="square">
            <a:normAutofit/>
          </a:bodyPr>
          <a:lstStyle/>
          <a:p>
            <a:pPr>
              <a:defRPr>
                <a:solidFill>
                  <a:srgbClr val="000000"/>
                </a:solidFill>
              </a:defRPr>
            </a:pPr>
            <a:r>
              <a:t>Largest pyramid</a:t>
            </a:r>
          </a:p>
          <a:p>
            <a:pPr>
              <a:defRPr>
                <a:solidFill>
                  <a:srgbClr val="000000"/>
                </a:solidFill>
              </a:defRPr>
            </a:pPr>
            <a:r>
              <a:t>Original height</a:t>
            </a:r>
          </a:p>
          <a:p>
            <a:pPr>
              <a:defRPr>
                <a:solidFill>
                  <a:srgbClr val="000000"/>
                </a:solidFill>
              </a:defRPr>
            </a:pPr>
            <a:r>
              <a:t>Pyramid base</a:t>
            </a:r>
          </a:p>
          <a:p>
            <a:pPr>
              <a:defRPr>
                <a:solidFill>
                  <a:srgbClr val="000000"/>
                </a:solidFill>
              </a:defRPr>
            </a:pPr>
            <a:r>
              <a:t>Construction methods</a:t>
            </a:r>
          </a:p>
          <a:p>
            <a:pPr>
              <a:defRPr>
                <a:solidFill>
                  <a:srgbClr val="000000"/>
                </a:solidFill>
              </a:defRPr>
            </a:pPr>
            <a:r>
              <a:t>Pyramid alignment</a:t>
            </a:r>
          </a:p>
          <a:p>
            <a:pPr>
              <a:defRPr>
                <a:solidFill>
                  <a:srgbClr val="000000"/>
                </a:solidFill>
              </a:defRPr>
            </a:pPr>
            <a:r>
              <a:t>Surrounding temples</a:t>
            </a:r>
          </a:p>
          <a:p>
            <a:pPr>
              <a:defRPr>
                <a:solidFill>
                  <a:srgbClr val="000000"/>
                </a:solidFill>
              </a:defRPr>
            </a:pPr>
            <a:r>
              <a:t>Sphinx and other structures</a:t>
            </a:r>
          </a:p>
          <a:p>
            <a:pPr>
              <a:defRPr>
                <a:solidFill>
                  <a:srgbClr val="000000"/>
                </a:solidFill>
              </a:defRPr>
            </a:pPr>
            <a:r>
              <a:t>Pyramid restoration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Pyramid of Saqqara</a:t>
            </a:r>
          </a:p>
        </p:txBody>
      </p:sp>
      <p:sp>
        <p:nvSpPr>
          <p:cNvPr id="3" name="Content Placeholder 2"/>
          <p:cNvSpPr>
            <a:spLocks noGrp="1"/>
          </p:cNvSpPr>
          <p:nvPr>
            <p:ph idx="1"/>
          </p:nvPr>
        </p:nvSpPr>
        <p:spPr/>
        <p:txBody>
          <a:bodyPr wrap="square">
            <a:normAutofit/>
          </a:bodyPr>
          <a:lstStyle/>
          <a:p>
            <a:pPr>
              <a:defRPr>
                <a:solidFill>
                  <a:srgbClr val="000000"/>
                </a:solidFill>
              </a:defRPr>
            </a:pPr>
            <a:r>
              <a:t>Oldest pyramid</a:t>
            </a:r>
          </a:p>
          <a:p>
            <a:pPr>
              <a:defRPr>
                <a:solidFill>
                  <a:srgbClr val="000000"/>
                </a:solidFill>
              </a:defRPr>
            </a:pPr>
            <a:r>
              <a:t>Step pyramid structure</a:t>
            </a:r>
          </a:p>
          <a:p>
            <a:pPr>
              <a:defRPr>
                <a:solidFill>
                  <a:srgbClr val="000000"/>
                </a:solidFill>
              </a:defRPr>
            </a:pPr>
            <a:r>
              <a:t>Unfinished pyramid</a:t>
            </a:r>
          </a:p>
          <a:p>
            <a:pPr>
              <a:defRPr>
                <a:solidFill>
                  <a:srgbClr val="000000"/>
                </a:solidFill>
              </a:defRPr>
            </a:pPr>
            <a:r>
              <a:t>Pyramid complex</a:t>
            </a:r>
          </a:p>
          <a:p>
            <a:pPr>
              <a:defRPr>
                <a:solidFill>
                  <a:srgbClr val="000000"/>
                </a:solidFill>
              </a:defRPr>
            </a:pPr>
            <a:r>
              <a:t>Tomb and burial site</a:t>
            </a:r>
          </a:p>
          <a:p>
            <a:pPr>
              <a:defRPr>
                <a:solidFill>
                  <a:srgbClr val="000000"/>
                </a:solidFill>
              </a:defRPr>
            </a:pPr>
            <a:r>
              <a:t>Royal necropolis</a:t>
            </a:r>
          </a:p>
          <a:p>
            <a:pPr>
              <a:defRPr>
                <a:solidFill>
                  <a:srgbClr val="000000"/>
                </a:solidFill>
              </a:defRPr>
            </a:pPr>
            <a:r>
              <a:t>Saqqara's significance</a:t>
            </a:r>
          </a:p>
          <a:p>
            <a:pPr>
              <a:defRPr>
                <a:solidFill>
                  <a:srgbClr val="000000"/>
                </a:solidFill>
              </a:defRPr>
            </a:pPr>
            <a:r>
              <a:t>Archaeological discoveries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of Dahshur</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Bent pyramid design</a:t>
            </a:r>
          </a:p>
          <a:p>
            <a:pPr>
              <a:spcAft>
                <a:spcPts val="1080"/>
              </a:spcAft>
              <a:defRPr sz="2000">
                <a:solidFill>
                  <a:srgbClr val="000000"/>
                </a:solidFill>
              </a:defRPr>
            </a:pPr>
            <a:r>
              <a:t>•  Red Pyramid structure</a:t>
            </a:r>
          </a:p>
          <a:p>
            <a:pPr>
              <a:spcAft>
                <a:spcPts val="1080"/>
              </a:spcAft>
              <a:defRPr sz="2000">
                <a:solidFill>
                  <a:srgbClr val="000000"/>
                </a:solidFill>
              </a:defRPr>
            </a:pPr>
            <a:r>
              <a:t>•  Black Pyramid features</a:t>
            </a:r>
          </a:p>
          <a:p>
            <a:pPr>
              <a:spcAft>
                <a:spcPts val="720"/>
              </a:spcAft>
              <a:defRPr sz="2000">
                <a:solidFill>
                  <a:srgbClr val="000000"/>
                </a:solidFill>
              </a:defRPr>
            </a:pPr>
            <a:r>
              <a:t>•  Unfinished pyramid</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Pyramid complex</a:t>
            </a:r>
          </a:p>
          <a:p>
            <a:pPr>
              <a:spcAft>
                <a:spcPts val="1080"/>
              </a:spcAft>
              <a:defRPr sz="2000">
                <a:solidFill>
                  <a:srgbClr val="000000"/>
                </a:solidFill>
              </a:defRPr>
            </a:pPr>
            <a:r>
              <a:t>•  Royal necropolis</a:t>
            </a:r>
          </a:p>
          <a:p>
            <a:pPr>
              <a:spcAft>
                <a:spcPts val="1080"/>
              </a:spcAft>
              <a:defRPr sz="2000">
                <a:solidFill>
                  <a:srgbClr val="000000"/>
                </a:solidFill>
              </a:defRPr>
            </a:pPr>
            <a:r>
              <a:t>•  Dahshur's significance</a:t>
            </a:r>
          </a:p>
          <a:p>
            <a:pPr>
              <a:spcAft>
                <a:spcPts val="720"/>
              </a:spcAft>
              <a:defRPr sz="2000">
                <a:solidFill>
                  <a:srgbClr val="000000"/>
                </a:solidFill>
              </a:defRPr>
            </a:pPr>
            <a:r>
              <a:t>•  Archaeological finds</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3F51B5"/>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Building Techniques</a:t>
            </a:r>
          </a:p>
        </p:txBody>
      </p:sp>
      <p:sp>
        <p:nvSpPr>
          <p:cNvPr id="4" name="Rectangle 3"/>
          <p:cNvSpPr/>
          <p:nvPr/>
        </p:nvSpPr>
        <p:spPr>
          <a:xfrm>
            <a:off x="914400" y="1005840"/>
            <a:ext cx="7315200" cy="18288"/>
          </a:xfrm>
          <a:prstGeom prst="rect">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3F51B5"/>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Pyramid Building Techniques_NV-f3dU4on0.jpg"/>
          <p:cNvPicPr>
            <a:picLocks noChangeAspect="1"/>
          </p:cNvPicPr>
          <p:nvPr/>
        </p:nvPicPr>
        <p:blipFill>
          <a:blip r:embed="rId2"/>
          <a:stretch>
            <a:fillRect/>
          </a:stretch>
        </p:blipFill>
        <p:spPr>
          <a:xfrm>
            <a:off x="1190411" y="1371600"/>
            <a:ext cx="2739817" cy="41148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Stone quarrying</a:t>
            </a:r>
          </a:p>
          <a:p>
            <a:pPr>
              <a:spcAft>
                <a:spcPts val="1080"/>
              </a:spcAft>
              <a:defRPr sz="1600">
                <a:solidFill>
                  <a:srgbClr val="000000"/>
                </a:solidFill>
              </a:defRPr>
            </a:pPr>
            <a:r>
              <a:t>●  Transportation methods</a:t>
            </a:r>
          </a:p>
          <a:p>
            <a:pPr>
              <a:spcAft>
                <a:spcPts val="1080"/>
              </a:spcAft>
              <a:defRPr sz="1600">
                <a:solidFill>
                  <a:srgbClr val="000000"/>
                </a:solidFill>
              </a:defRPr>
            </a:pPr>
            <a:r>
              <a:t>●  Construction tools</a:t>
            </a:r>
          </a:p>
          <a:p>
            <a:pPr>
              <a:spcAft>
                <a:spcPts val="1080"/>
              </a:spcAft>
              <a:defRPr sz="1600">
                <a:solidFill>
                  <a:srgbClr val="000000"/>
                </a:solidFill>
              </a:defRPr>
            </a:pPr>
            <a:r>
              <a:t>●  Labor organization</a:t>
            </a:r>
          </a:p>
          <a:p>
            <a:pPr>
              <a:spcAft>
                <a:spcPts val="1080"/>
              </a:spcAft>
              <a:defRPr sz="1600">
                <a:solidFill>
                  <a:srgbClr val="000000"/>
                </a:solidFill>
              </a:defRPr>
            </a:pPr>
            <a:r>
              <a:t>●  Food and accommodation</a:t>
            </a:r>
          </a:p>
          <a:p>
            <a:pPr>
              <a:spcAft>
                <a:spcPts val="1080"/>
              </a:spcAft>
              <a:defRPr sz="1600">
                <a:solidFill>
                  <a:srgbClr val="000000"/>
                </a:solidFill>
              </a:defRPr>
            </a:pPr>
            <a:r>
              <a:t>●  Pyramid construction phases</a:t>
            </a:r>
          </a:p>
          <a:p>
            <a:pPr>
              <a:spcAft>
                <a:spcPts val="1080"/>
              </a:spcAft>
              <a:defRPr sz="1600">
                <a:solidFill>
                  <a:srgbClr val="000000"/>
                </a:solidFill>
              </a:defRPr>
            </a:pPr>
            <a:r>
              <a:t>●  Engineering and architecture</a:t>
            </a:r>
          </a:p>
          <a:p>
            <a:pPr>
              <a:spcAft>
                <a:spcPts val="720"/>
              </a:spcAft>
              <a:defRPr sz="1600">
                <a:solidFill>
                  <a:srgbClr val="000000"/>
                </a:solidFill>
              </a:defRPr>
            </a:pPr>
            <a:r>
              <a:t>●  Artisan skills</a:t>
            </a:r>
          </a:p>
        </p:txBody>
      </p:sp>
      <p:sp>
        <p:nvSpPr>
          <p:cNvPr id="8" name="Oval 7"/>
          <p:cNvSpPr/>
          <p:nvPr/>
        </p:nvSpPr>
        <p:spPr>
          <a:xfrm>
            <a:off x="8229600" y="91440"/>
            <a:ext cx="365760" cy="365760"/>
          </a:xfrm>
          <a:prstGeom prst="ellipse">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C10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3F51B5"/>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Purpose</a:t>
            </a:r>
          </a:p>
        </p:txBody>
      </p:sp>
      <p:sp>
        <p:nvSpPr>
          <p:cNvPr id="4" name="Rectangle 3"/>
          <p:cNvSpPr/>
          <p:nvPr/>
        </p:nvSpPr>
        <p:spPr>
          <a:xfrm>
            <a:off x="914400" y="1005840"/>
            <a:ext cx="7315200" cy="18288"/>
          </a:xfrm>
          <a:prstGeom prst="rect">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3F51B5"/>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Pyramid Purpose_vqRMXgVtGXM.jpg"/>
          <p:cNvPicPr>
            <a:picLocks noChangeAspect="1"/>
          </p:cNvPicPr>
          <p:nvPr/>
        </p:nvPicPr>
        <p:blipFill>
          <a:blip r:embed="rId2"/>
          <a:stretch>
            <a:fillRect/>
          </a:stretch>
        </p:blipFill>
        <p:spPr>
          <a:xfrm>
            <a:off x="731520" y="2399453"/>
            <a:ext cx="3657600" cy="2059093"/>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Burial sites</a:t>
            </a:r>
          </a:p>
          <a:p>
            <a:pPr>
              <a:spcAft>
                <a:spcPts val="1080"/>
              </a:spcAft>
              <a:defRPr sz="1600">
                <a:solidFill>
                  <a:srgbClr val="000000"/>
                </a:solidFill>
              </a:defRPr>
            </a:pPr>
            <a:r>
              <a:t>●  Tombs and chambers</a:t>
            </a:r>
          </a:p>
          <a:p>
            <a:pPr>
              <a:spcAft>
                <a:spcPts val="1080"/>
              </a:spcAft>
              <a:defRPr sz="1600">
                <a:solidFill>
                  <a:srgbClr val="000000"/>
                </a:solidFill>
              </a:defRPr>
            </a:pPr>
            <a:r>
              <a:t>●  Mummification and preservation</a:t>
            </a:r>
          </a:p>
          <a:p>
            <a:pPr>
              <a:spcAft>
                <a:spcPts val="1080"/>
              </a:spcAft>
              <a:defRPr sz="1600">
                <a:solidFill>
                  <a:srgbClr val="000000"/>
                </a:solidFill>
              </a:defRPr>
            </a:pPr>
            <a:r>
              <a:t>●  Royal burial practices</a:t>
            </a:r>
          </a:p>
          <a:p>
            <a:pPr>
              <a:spcAft>
                <a:spcPts val="1080"/>
              </a:spcAft>
              <a:defRPr sz="1600">
                <a:solidFill>
                  <a:srgbClr val="000000"/>
                </a:solidFill>
              </a:defRPr>
            </a:pPr>
            <a:r>
              <a:t>●  Ancient Egyptian beliefs</a:t>
            </a:r>
          </a:p>
          <a:p>
            <a:pPr>
              <a:spcAft>
                <a:spcPts val="1080"/>
              </a:spcAft>
              <a:defRPr sz="1600">
                <a:solidFill>
                  <a:srgbClr val="000000"/>
                </a:solidFill>
              </a:defRPr>
            </a:pPr>
            <a:r>
              <a:t>●  Afterlife and spirituality</a:t>
            </a:r>
          </a:p>
          <a:p>
            <a:pPr>
              <a:spcAft>
                <a:spcPts val="1080"/>
              </a:spcAft>
              <a:defRPr sz="1600">
                <a:solidFill>
                  <a:srgbClr val="000000"/>
                </a:solidFill>
              </a:defRPr>
            </a:pPr>
            <a:r>
              <a:t>●  Ancestral worship</a:t>
            </a:r>
          </a:p>
          <a:p>
            <a:pPr>
              <a:spcAft>
                <a:spcPts val="720"/>
              </a:spcAft>
              <a:defRPr sz="1600">
                <a:solidFill>
                  <a:srgbClr val="000000"/>
                </a:solidFill>
              </a:defRPr>
            </a:pPr>
            <a:r>
              <a:t>●  Legacy and impact</a:t>
            </a:r>
          </a:p>
        </p:txBody>
      </p:sp>
      <p:sp>
        <p:nvSpPr>
          <p:cNvPr id="8" name="Oval 7"/>
          <p:cNvSpPr/>
          <p:nvPr/>
        </p:nvSpPr>
        <p:spPr>
          <a:xfrm>
            <a:off x="8229600" y="91440"/>
            <a:ext cx="365760" cy="365760"/>
          </a:xfrm>
          <a:prstGeom prst="ellipse">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C10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C107"/>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3F51B5"/>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of the Moon</a:t>
            </a:r>
          </a:p>
        </p:txBody>
      </p:sp>
      <p:sp>
        <p:nvSpPr>
          <p:cNvPr id="4" name="Rectangle 3"/>
          <p:cNvSpPr/>
          <p:nvPr/>
        </p:nvSpPr>
        <p:spPr>
          <a:xfrm>
            <a:off x="914400" y="1005840"/>
            <a:ext cx="7315200" cy="18288"/>
          </a:xfrm>
          <a:prstGeom prst="rect">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3F51B5"/>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Egyptian Pyramids_L3BtJiiSkwY.jpg"/>
          <p:cNvPicPr>
            <a:picLocks noChangeAspect="1"/>
          </p:cNvPicPr>
          <p:nvPr/>
        </p:nvPicPr>
        <p:blipFill>
          <a:blip r:embed="rId2"/>
          <a:stretch>
            <a:fillRect/>
          </a:stretch>
        </p:blipFill>
        <p:spPr>
          <a:xfrm>
            <a:off x="731520" y="2208107"/>
            <a:ext cx="3657600" cy="2441786"/>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Lunar alignment</a:t>
            </a:r>
          </a:p>
          <a:p>
            <a:pPr>
              <a:spcAft>
                <a:spcPts val="1080"/>
              </a:spcAft>
              <a:defRPr sz="1600">
                <a:solidFill>
                  <a:srgbClr val="000000"/>
                </a:solidFill>
              </a:defRPr>
            </a:pPr>
            <a:r>
              <a:t>●  Pyramid base shape</a:t>
            </a:r>
          </a:p>
          <a:p>
            <a:pPr>
              <a:spcAft>
                <a:spcPts val="1080"/>
              </a:spcAft>
              <a:defRPr sz="1600">
                <a:solidFill>
                  <a:srgbClr val="000000"/>
                </a:solidFill>
              </a:defRPr>
            </a:pPr>
            <a:r>
              <a:t>●  Pyramid height</a:t>
            </a:r>
          </a:p>
          <a:p>
            <a:pPr>
              <a:spcAft>
                <a:spcPts val="1080"/>
              </a:spcAft>
              <a:defRPr sz="1600">
                <a:solidFill>
                  <a:srgbClr val="000000"/>
                </a:solidFill>
              </a:defRPr>
            </a:pPr>
            <a:r>
              <a:t>●  Construction methods</a:t>
            </a:r>
          </a:p>
          <a:p>
            <a:pPr>
              <a:spcAft>
                <a:spcPts val="1080"/>
              </a:spcAft>
              <a:defRPr sz="1600">
                <a:solidFill>
                  <a:srgbClr val="000000"/>
                </a:solidFill>
              </a:defRPr>
            </a:pPr>
            <a:r>
              <a:t>●  Pyramid restoration</a:t>
            </a:r>
          </a:p>
          <a:p>
            <a:pPr>
              <a:spcAft>
                <a:spcPts val="1080"/>
              </a:spcAft>
              <a:defRPr sz="1600">
                <a:solidFill>
                  <a:srgbClr val="000000"/>
                </a:solidFill>
              </a:defRPr>
            </a:pPr>
            <a:r>
              <a:t>●  Surrounding temples</a:t>
            </a:r>
          </a:p>
          <a:p>
            <a:pPr>
              <a:spcAft>
                <a:spcPts val="1080"/>
              </a:spcAft>
              <a:defRPr sz="1600">
                <a:solidFill>
                  <a:srgbClr val="000000"/>
                </a:solidFill>
              </a:defRPr>
            </a:pPr>
            <a:r>
              <a:t>●  Pyramid significance</a:t>
            </a:r>
          </a:p>
          <a:p>
            <a:pPr>
              <a:spcAft>
                <a:spcPts val="720"/>
              </a:spcAft>
              <a:defRPr sz="1600">
                <a:solidFill>
                  <a:srgbClr val="000000"/>
                </a:solidFill>
              </a:defRPr>
            </a:pPr>
            <a:r>
              <a:t>●  Archaeological finds</a:t>
            </a:r>
          </a:p>
        </p:txBody>
      </p:sp>
      <p:sp>
        <p:nvSpPr>
          <p:cNvPr id="8" name="Oval 7"/>
          <p:cNvSpPr/>
          <p:nvPr/>
        </p:nvSpPr>
        <p:spPr>
          <a:xfrm>
            <a:off x="8229600" y="91440"/>
            <a:ext cx="365760" cy="365760"/>
          </a:xfrm>
          <a:prstGeom prst="ellipse">
            <a:avLst/>
          </a:prstGeom>
          <a:solidFill>
            <a:srgbClr val="3F51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C10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