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9/11/2025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0318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9/11/2025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7597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9/11/2025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0179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9/11/2025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4344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9/11/2025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0190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9/11/2025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4972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9/11/2025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5781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9/11/2025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8684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9/11/2025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7059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9/11/2025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8460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9/11/2025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7271606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9/11/2025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266771"/>
      </p:ext>
    </p:extLst>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bstract smoke background">
            <a:extLst>
              <a:ext uri="{FF2B5EF4-FFF2-40B4-BE49-F238E27FC236}">
                <a16:creationId xmlns:a16="http://schemas.microsoft.com/office/drawing/2014/main" id="{3F67FE4E-E748-9B87-9E75-D84D862C5A0F}"/>
              </a:ext>
            </a:extLst>
          </p:cNvPr>
          <p:cNvPicPr>
            <a:picLocks noChangeAspect="1"/>
          </p:cNvPicPr>
          <p:nvPr/>
        </p:nvPicPr>
        <p:blipFill>
          <a:blip r:embed="rId2"/>
          <a:srcRect b="15414"/>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4DE08930-B1F3-9580-5A41-FA20B9F8A517}"/>
              </a:ext>
            </a:extLst>
          </p:cNvPr>
          <p:cNvSpPr>
            <a:spLocks noGrp="1"/>
          </p:cNvSpPr>
          <p:nvPr>
            <p:ph type="ctrTitle"/>
          </p:nvPr>
        </p:nvSpPr>
        <p:spPr>
          <a:xfrm>
            <a:off x="320039" y="175147"/>
            <a:ext cx="7978385" cy="916234"/>
          </a:xfrm>
        </p:spPr>
        <p:txBody>
          <a:bodyPr anchor="ctr">
            <a:normAutofit/>
          </a:bodyPr>
          <a:lstStyle/>
          <a:p>
            <a:endParaRPr lang="en-US" sz="3600"/>
          </a:p>
        </p:txBody>
      </p:sp>
      <p:sp>
        <p:nvSpPr>
          <p:cNvPr id="3" name="Subtitle 2">
            <a:extLst>
              <a:ext uri="{FF2B5EF4-FFF2-40B4-BE49-F238E27FC236}">
                <a16:creationId xmlns:a16="http://schemas.microsoft.com/office/drawing/2014/main" id="{105BC44C-7424-1410-6FA6-68B5CD87FB9D}"/>
              </a:ext>
            </a:extLst>
          </p:cNvPr>
          <p:cNvSpPr>
            <a:spLocks noGrp="1"/>
          </p:cNvSpPr>
          <p:nvPr>
            <p:ph type="subTitle" idx="1"/>
          </p:nvPr>
        </p:nvSpPr>
        <p:spPr>
          <a:xfrm>
            <a:off x="8298426" y="196597"/>
            <a:ext cx="3634494" cy="868139"/>
          </a:xfrm>
        </p:spPr>
        <p:txBody>
          <a:bodyPr anchor="ctr">
            <a:normAutofit/>
          </a:bodyPr>
          <a:lstStyle/>
          <a:p>
            <a:pPr algn="r"/>
            <a:endParaRPr lang="en-US" sz="1800"/>
          </a:p>
        </p:txBody>
      </p:sp>
    </p:spTree>
    <p:extLst>
      <p:ext uri="{BB962C8B-B14F-4D97-AF65-F5344CB8AC3E}">
        <p14:creationId xmlns:p14="http://schemas.microsoft.com/office/powerpoint/2010/main" val="13746973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Emerging Trends in Cancer Research</a:t>
            </a:r>
          </a:p>
        </p:txBody>
      </p:sp>
      <p:sp>
        <p:nvSpPr>
          <p:cNvPr id="3" name="Content Placeholder 2"/>
          <p:cNvSpPr>
            <a:spLocks noGrp="1"/>
          </p:cNvSpPr>
          <p:nvPr>
            <p:ph idx="1"/>
          </p:nvPr>
        </p:nvSpPr>
        <p:spPr/>
        <p:txBody>
          <a:bodyPr wrap="square">
            <a:normAutofit/>
          </a:bodyPr>
          <a:lstStyle/>
          <a:p>
            <a:pPr/>
            <a:r>
              <a:t>Next-generation sequencing technologies are being used to identify genetic mutations and develop targeted therapies, with personalized medicine becoming increasingly important in the treatment of various cancers.</a:t>
            </a:r>
          </a:p>
          <a:p>
            <a:pPr/>
            <a:r>
              <a:t>Immunotherapy, particularly checkpoint inhibitors, is being used to enhance the immune response against cancer cells, with promising results in the treatment of various cancers, including melanoma and lung cancer.</a:t>
            </a:r>
          </a:p>
          <a:p>
            <a:pPr/>
            <a:r>
              <a:t>Liquid biopsies are being developed to detect cancer biomarkers in blood and other bodily fluids, with the potential to improve early detection and monitoring of cancer.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Cancer Research</a:t>
            </a:r>
          </a:p>
        </p:txBody>
      </p:sp>
      <p:sp>
        <p:nvSpPr>
          <p:cNvPr id="3" name="Content Placeholder 2"/>
          <p:cNvSpPr>
            <a:spLocks noGrp="1"/>
          </p:cNvSpPr>
          <p:nvPr>
            <p:ph idx="1"/>
          </p:nvPr>
        </p:nvSpPr>
        <p:spPr/>
        <p:txBody>
          <a:bodyPr wrap="square">
            <a:normAutofit/>
          </a:bodyPr>
          <a:lstStyle/>
          <a:p>
            <a:pPr/>
            <a:r>
              <a:t>Cancer is a heterogeneous disease, with significant variability in patient responses to treatment, highlighting the need for more effective biomarkers and personalized medicine.</a:t>
            </a:r>
          </a:p>
          <a:p>
            <a:pPr/>
            <a:r>
              <a:t>Cancer is often diagnosed at a late stage, with limited treatment options and a worse prognosis, emphasizing the need for improved early detection and screening strategies.</a:t>
            </a:r>
          </a:p>
          <a:p>
            <a:pPr/>
            <a:r>
              <a:t>Cancer treatment can have significant side effects, including fatigue, nausea, and hair loss, highlighting the need for more effective symptom management and supportive care.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Cancer is a complex and multifaceted disease that affects millions of individuals worldwide each year, with significant economic, social, and emotional burdens on patients, families, and healthcare systems.</a:t>
            </a:r>
          </a:p>
          <a:p>
            <a:pPr/>
            <a:r>
              <a:t>Understanding the definition, types, causes, diagnosis, treatment, and prevention of cancer is critical in improving our ability to prevent, diagnose, and treat this devastating disease.</a:t>
            </a:r>
          </a:p>
          <a:p>
            <a:pPr/>
            <a:r>
              <a:t>Further research is needed to improve our understanding of cancer and develop more effective strategies for prevention, early detection, and treatment.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Understanding Cancer</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Cancer is a complex and multifaceted disease that affects millions of individuals worldwide each year. It is a leading cause of morbidity and mortality globally, resulting in significant economic, social, and emotional burdens on patients, families, and healthcare systems. In this presentation, we will explore the definition, types, causes, diagnosis, treatment, and prevention of cancer, with the aim of improving our understanding of this devastating disease and its impact on human health.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Cancer?</a:t>
            </a:r>
          </a:p>
        </p:txBody>
      </p:sp>
      <p:sp>
        <p:nvSpPr>
          <p:cNvPr id="3" name="Content Placeholder 2"/>
          <p:cNvSpPr>
            <a:spLocks noGrp="1"/>
          </p:cNvSpPr>
          <p:nvPr>
            <p:ph idx="1"/>
          </p:nvPr>
        </p:nvSpPr>
        <p:spPr/>
        <p:txBody>
          <a:bodyPr wrap="square">
            <a:normAutofit/>
          </a:bodyPr>
          <a:lstStyle/>
          <a:p>
            <a:pPr/>
            <a:r>
              <a:t>Cancer is a group of diseases characterized by the uncontrolled growth and spread of abnormal cells, often resulting in the formation of tumors or the disruption of normal organ function.</a:t>
            </a:r>
          </a:p>
          <a:p>
            <a:pPr/>
            <a:r>
              <a:t>This uncontrolled cell growth is typically driven by genetic mutations or epigenetic changes that alter the expression of genes involved in cell proliferation, differentiation, and survival.</a:t>
            </a:r>
          </a:p>
          <a:p>
            <a:pPr/>
            <a:r>
              <a:t>The abnormal cells may invade surrounding tissues or spread to distant sites through the bloodstream or lymphatic system, leading to metastatic disease.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Cancer</a:t>
            </a:r>
          </a:p>
        </p:txBody>
      </p:sp>
      <p:sp>
        <p:nvSpPr>
          <p:cNvPr id="3" name="Content Placeholder 2"/>
          <p:cNvSpPr>
            <a:spLocks noGrp="1"/>
          </p:cNvSpPr>
          <p:nvPr>
            <p:ph idx="1"/>
          </p:nvPr>
        </p:nvSpPr>
        <p:spPr/>
        <p:txBody>
          <a:bodyPr wrap="square">
            <a:normAutofit/>
          </a:bodyPr>
          <a:lstStyle/>
          <a:p>
            <a:pPr/>
            <a:r>
              <a:t>Carcinomas are the most common type of cancer, accounting for approximately 85% of all cancer cases, and are typically associated with epithelial tissues such as skin, breast, lung, and colon.</a:t>
            </a:r>
          </a:p>
          <a:p>
            <a:pPr/>
            <a:r>
              <a:t>Sarcomas are a less common type of cancer that arises from mesenchymal tissues such as bone, muscle, and fat, and often present with local invasion and metastatic disease.</a:t>
            </a:r>
          </a:p>
          <a:p>
            <a:pPr/>
            <a:r>
              <a:t>Leukemias are a group of cancers that affect the blood and bone marrow, with acute leukemias being more aggressive and having a poorer prognosis than chronic leukemias.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 of Cancer</a:t>
            </a:r>
          </a:p>
        </p:txBody>
      </p:sp>
      <p:sp>
        <p:nvSpPr>
          <p:cNvPr id="3" name="Content Placeholder 2"/>
          <p:cNvSpPr>
            <a:spLocks noGrp="1"/>
          </p:cNvSpPr>
          <p:nvPr>
            <p:ph idx="1"/>
          </p:nvPr>
        </p:nvSpPr>
        <p:spPr/>
        <p:txBody>
          <a:bodyPr wrap="square">
            <a:normAutofit/>
          </a:bodyPr>
          <a:lstStyle/>
          <a:p>
            <a:pPr/>
            <a:r>
              <a:t>Tobacco use is a leading cause of cancer worldwide, with smoking being responsible for approximately 22% of all cancer deaths, followed by asbestos exposure, radiation, and certain chemicals such as benzene and vinyl chloride.</a:t>
            </a:r>
          </a:p>
          <a:p>
            <a:pPr/>
            <a:r>
              <a:t>Viral infections such as human papillomavirus (HPV), hepatitis B and C, and Epstein-Barr virus have been linked to an increased risk of various cancers, including cervical, liver, and nasopharyngeal cancer.</a:t>
            </a:r>
          </a:p>
          <a:p>
            <a:pPr/>
            <a:r>
              <a:t>Genetic predisposition plays a significant role in the development of certain cancers, including familial breast and ovarian cancer and hereditary retinoblastoma.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Diagnosis of Cancer</a:t>
            </a:r>
          </a:p>
        </p:txBody>
      </p:sp>
      <p:sp>
        <p:nvSpPr>
          <p:cNvPr id="3" name="Content Placeholder 2"/>
          <p:cNvSpPr>
            <a:spLocks noGrp="1"/>
          </p:cNvSpPr>
          <p:nvPr>
            <p:ph idx="1"/>
          </p:nvPr>
        </p:nvSpPr>
        <p:spPr/>
        <p:txBody>
          <a:bodyPr wrap="square">
            <a:normAutofit/>
          </a:bodyPr>
          <a:lstStyle/>
          <a:p>
            <a:pPr/>
            <a:r>
              <a:t>The diagnosis of cancer typically involves a combination of imaging studies such as computed tomography (CT) scans, magnetic resonance imaging (MRI), and positron emission tomography (PET) scans, as well as laboratory tests such as blood work and tumor biopsy.</a:t>
            </a:r>
          </a:p>
          <a:p>
            <a:pPr/>
            <a:r>
              <a:t>The biopsy sample is then analyzed histologically to determine the type and extent of cancer, with additional tests such as flow cytometry and immunohistochemistry being used to identify specific cancer subtypes.</a:t>
            </a:r>
          </a:p>
          <a:p>
            <a:pPr/>
            <a:r>
              <a:t>Molecular testing is also becoming increasingly important in the diagnosis of cancer, with gene expression profiling and genetic mutation analysis being used to identify specific genetic alterations.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Treatment of Cancer</a:t>
            </a:r>
          </a:p>
        </p:txBody>
      </p:sp>
      <p:sp>
        <p:nvSpPr>
          <p:cNvPr id="3" name="Content Placeholder 2"/>
          <p:cNvSpPr>
            <a:spLocks noGrp="1"/>
          </p:cNvSpPr>
          <p:nvPr>
            <p:ph idx="1"/>
          </p:nvPr>
        </p:nvSpPr>
        <p:spPr/>
        <p:txBody>
          <a:bodyPr wrap="square">
            <a:normAutofit/>
          </a:bodyPr>
          <a:lstStyle/>
          <a:p>
            <a:pPr/>
            <a:r>
              <a:t>The primary goal of cancer treatment is to achieve complete remission, with treatment options depending on the type and stage of cancer, as well as the patient's overall health and preferences.</a:t>
            </a:r>
          </a:p>
          <a:p>
            <a:pPr/>
            <a:r>
              <a:t>Surgery is often used to remove tumors or affected organs, with chemotherapy and radiation therapy being used to target cancer cells and prevent recurrence.</a:t>
            </a:r>
          </a:p>
          <a:p>
            <a:pPr/>
            <a:r>
              <a:t>Immunotherapy, which harnesses the power of the immune system to attack cancer cells, is becoming increasingly important in the treatment of various cancers, including melanoma and lung cancer.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Prevention of Cancer</a:t>
            </a:r>
          </a:p>
        </p:txBody>
      </p:sp>
      <p:sp>
        <p:nvSpPr>
          <p:cNvPr id="3" name="Content Placeholder 2"/>
          <p:cNvSpPr>
            <a:spLocks noGrp="1"/>
          </p:cNvSpPr>
          <p:nvPr>
            <p:ph idx="1"/>
          </p:nvPr>
        </p:nvSpPr>
        <p:spPr/>
        <p:txBody>
          <a:bodyPr wrap="square">
            <a:normAutofit/>
          </a:bodyPr>
          <a:lstStyle/>
          <a:p>
            <a:pPr/>
            <a:r>
              <a:t>Smoking cessation and tobacco control policies are critical in reducing the risk of lung and other cancers, with public education campaigns and smoking cessation programs being effective in promoting behavior change.</a:t>
            </a:r>
          </a:p>
          <a:p>
            <a:pPr/>
            <a:r>
              <a:t>Vaccination against HPV and hepatitis B has been shown to reduce the risk of cervical and liver cancer, respectively, with further research being needed to develop effective vaccines against other cancers.</a:t>
            </a:r>
          </a:p>
          <a:p>
            <a:pPr/>
            <a:r>
              <a:t>A healthy diet, regular exercise, and avoidance of carcinogens such as asbestos and radon can also help to reduce the risk of cancer, with further research being needed to understand the complex relationships between lifestyle factors and cancer risk.</a:t>
            </a:r>
          </a:p>
        </p:txBody>
      </p:sp>
    </p:spTree>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Gallery</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Calisto MT</vt:lpstr>
      <vt:lpstr>Univers Condensed</vt:lpstr>
      <vt:lpstr>ChronicleVTI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3</cp:revision>
  <dcterms:created xsi:type="dcterms:W3CDTF">2025-09-09T08:05:10Z</dcterms:created>
  <dcterms:modified xsi:type="dcterms:W3CDTF">2025-09-11T06:07:36Z</dcterms:modified>
</cp:coreProperties>
</file>