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9/11/2025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7E7843D-FF13-4365-9478-9625B70A270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8577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9/11/2025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8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9/11/2025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36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9/11/2025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698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64E7-5594-42A3-ADBF-E95A7ACEAD64}" type="datetime1">
              <a:rPr lang="en-US" smtClean="0"/>
              <a:t>9/11/2025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00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9/11/2025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62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9/11/2025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32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9/11/2025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95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9/11/2025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3813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9/11/2025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901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0BA65D8-0540-4835-AE5C-25D29DBA01BE}" type="datetime1">
              <a:rPr lang="en-US" smtClean="0"/>
              <a:t>9/11/2025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2976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31BA835-12AC-4E8F-955A-EA3F4DE2791F}" type="datetime1">
              <a:rPr lang="en-US" smtClean="0"/>
              <a:t>9/11/2025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7E7843D-FF13-4365-9478-9625B70A270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8926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smoke background">
            <a:extLst>
              <a:ext uri="{FF2B5EF4-FFF2-40B4-BE49-F238E27FC236}">
                <a16:creationId xmlns:a16="http://schemas.microsoft.com/office/drawing/2014/main" id="{3F67FE4E-E748-9B87-9E75-D84D862C5A0F}"/>
              </a:ext>
            </a:extLst>
          </p:cNvPr>
          <p:cNvPicPr>
            <a:picLocks noChangeAspect="1"/>
          </p:cNvPicPr>
          <p:nvPr/>
        </p:nvPicPr>
        <p:blipFill>
          <a:blip r:embed="rId2">
            <a:duotone>
              <a:schemeClr val="bg2">
                <a:shade val="45000"/>
                <a:satMod val="135000"/>
              </a:schemeClr>
              <a:prstClr val="white"/>
            </a:duotone>
            <a:alphaModFix amt="50000"/>
          </a:blip>
          <a:srcRect t="6491" r="-1" b="8920"/>
          <a:stretch>
            <a:fillRect/>
          </a:stretch>
        </p:blipFill>
        <p:spPr>
          <a:xfrm>
            <a:off x="305" y="10"/>
            <a:ext cx="12191695" cy="6857990"/>
          </a:xfrm>
          <a:prstGeom prst="rect">
            <a:avLst/>
          </a:prstGeom>
        </p:spPr>
      </p:pic>
      <p:sp>
        <p:nvSpPr>
          <p:cNvPr id="7" name="Rectangle 6">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08930-B1F3-9580-5A41-FA20B9F8A517}"/>
              </a:ext>
            </a:extLst>
          </p:cNvPr>
          <p:cNvSpPr>
            <a:spLocks noGrp="1"/>
          </p:cNvSpPr>
          <p:nvPr>
            <p:ph type="ctrTitle"/>
          </p:nvPr>
        </p:nvSpPr>
        <p:spPr>
          <a:xfrm>
            <a:off x="2417779" y="802298"/>
            <a:ext cx="8637073" cy="2541431"/>
          </a:xfrm>
        </p:spPr>
        <p:txBody>
          <a:bodyPr>
            <a:normAutofit/>
          </a:bodyPr>
          <a:lstStyle/>
          <a:p>
            <a:endParaRPr lang="en-US"/>
          </a:p>
        </p:txBody>
      </p:sp>
      <p:sp>
        <p:nvSpPr>
          <p:cNvPr id="3" name="Subtitle 2">
            <a:extLst>
              <a:ext uri="{FF2B5EF4-FFF2-40B4-BE49-F238E27FC236}">
                <a16:creationId xmlns:a16="http://schemas.microsoft.com/office/drawing/2014/main" id="{105BC44C-7424-1410-6FA6-68B5CD87FB9D}"/>
              </a:ext>
            </a:extLst>
          </p:cNvPr>
          <p:cNvSpPr>
            <a:spLocks noGrp="1"/>
          </p:cNvSpPr>
          <p:nvPr>
            <p:ph type="subTitle" idx="1"/>
          </p:nvPr>
        </p:nvSpPr>
        <p:spPr>
          <a:xfrm>
            <a:off x="2417780" y="3531204"/>
            <a:ext cx="8637072" cy="977621"/>
          </a:xfrm>
        </p:spPr>
        <p:txBody>
          <a:bodyPr>
            <a:normAutofit/>
          </a:bodyPr>
          <a:lstStyle/>
          <a:p>
            <a:endParaRPr lang="en-US"/>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69732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Alternative and Complementary Therapies</a:t>
            </a:r>
          </a:p>
        </p:txBody>
      </p:sp>
      <p:sp>
        <p:nvSpPr>
          <p:cNvPr id="3" name="Content Placeholder 2"/>
          <p:cNvSpPr>
            <a:spLocks noGrp="1"/>
          </p:cNvSpPr>
          <p:nvPr>
            <p:ph idx="1"/>
          </p:nvPr>
        </p:nvSpPr>
        <p:spPr/>
        <p:txBody>
          <a:bodyPr wrap="square">
            <a:normAutofit/>
          </a:bodyPr>
          <a:lstStyle/>
          <a:p>
            <a:pPr/>
            <a:r>
              <a:t>Alternative therapies such as acupuncture, meditation, and yoga may help manage cancer-related symptoms and improve quality of life.</a:t>
            </a:r>
          </a:p>
          <a:p>
            <a:pPr/>
            <a:r>
              <a:t>Complementary therapies such as omega-3 fatty acids and vitamin D may have anticancer effects or reduce treatment side effects.</a:t>
            </a:r>
          </a:p>
          <a:p>
            <a:pPr/>
            <a:r>
              <a:t>However, more research is needed to fully understand the benefits and risks of these therapies.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Clinical Trials and Research</a:t>
            </a:r>
          </a:p>
        </p:txBody>
      </p:sp>
      <p:sp>
        <p:nvSpPr>
          <p:cNvPr id="3" name="Content Placeholder 2"/>
          <p:cNvSpPr>
            <a:spLocks noGrp="1"/>
          </p:cNvSpPr>
          <p:nvPr>
            <p:ph idx="1"/>
          </p:nvPr>
        </p:nvSpPr>
        <p:spPr/>
        <p:txBody>
          <a:bodyPr wrap="square">
            <a:normAutofit/>
          </a:bodyPr>
          <a:lstStyle/>
          <a:p>
            <a:pPr/>
            <a:r>
              <a:t>Clinical trials are essential for developing new cancer treatments and improving existing ones.</a:t>
            </a:r>
          </a:p>
          <a:p>
            <a:pPr/>
            <a:r>
              <a:t>Researchers are exploring novel approaches, such as gene editing and nanotechnology, to combat cancer.</a:t>
            </a:r>
          </a:p>
          <a:p>
            <a:pPr/>
            <a:r>
              <a:t>Collaboration between scientists, clinicians, and industry partners is crucial for accelerating cancer research.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and Early Detection</a:t>
            </a:r>
          </a:p>
        </p:txBody>
      </p:sp>
      <p:sp>
        <p:nvSpPr>
          <p:cNvPr id="3" name="Content Placeholder 2"/>
          <p:cNvSpPr>
            <a:spLocks noGrp="1"/>
          </p:cNvSpPr>
          <p:nvPr>
            <p:ph idx="1"/>
          </p:nvPr>
        </p:nvSpPr>
        <p:spPr/>
        <p:txBody>
          <a:bodyPr wrap="square">
            <a:normAutofit/>
          </a:bodyPr>
          <a:lstStyle/>
          <a:p>
            <a:pPr/>
            <a:r>
              <a:t>Cancer prevention strategies include maintaining a healthy lifestyle, avoiding tobacco and excessive sun exposure, and staying up-to-date on recommended vaccinations.</a:t>
            </a:r>
          </a:p>
          <a:p>
            <a:pPr/>
            <a:r>
              <a:t>Regular screening tests, such as mammograms and colonoscopies, can detect cancer at an early stage when it is more treatable.</a:t>
            </a:r>
          </a:p>
          <a:p>
            <a:pPr/>
            <a:r>
              <a:t>Public awareness campaigns and education programs can promote cancer prevention and early detection.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Future Directions</a:t>
            </a:r>
          </a:p>
        </p:txBody>
      </p:sp>
      <p:sp>
        <p:nvSpPr>
          <p:cNvPr id="3" name="Content Placeholder 2"/>
          <p:cNvSpPr>
            <a:spLocks noGrp="1"/>
          </p:cNvSpPr>
          <p:nvPr>
            <p:ph idx="1"/>
          </p:nvPr>
        </p:nvSpPr>
        <p:spPr/>
        <p:txBody>
          <a:bodyPr wrap="square">
            <a:normAutofit/>
          </a:bodyPr>
          <a:lstStyle/>
          <a:p>
            <a:pPr/>
            <a:r>
              <a:t>Cancer remains a significant global health burden, with ongoing challenges in diagnosis, treatment, and prevention.</a:t>
            </a:r>
          </a:p>
          <a:p>
            <a:pPr/>
            <a:r>
              <a:t>Emerging technologies such as artificial intelligence and genomics hold promise for personalizing cancer treatment and improving patient outcomes.</a:t>
            </a:r>
          </a:p>
          <a:p>
            <a:pPr/>
            <a:r>
              <a:t>Continued investment in cancer research and education is crucial for advancing our understanding and fight against this disease.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Cancer is a complex and multifaceted disease that requires a comprehensive approach to understanding, prevention, and treatment. By staying informed about the latest research and advances, we can work together to improve cancer outcomes and save lives.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Cancer: Understanding the Disease and its Treatment Options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Cancer is a complex and multifaceted disease that affects millions of people worldwide. Understanding the causes, symptoms, and treatment options is crucial for effective management and cure. This presentation aims to provide an overview of cancer, its types, and the latest treatment options.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and Risk Factors</a:t>
            </a:r>
          </a:p>
        </p:txBody>
      </p:sp>
      <p:sp>
        <p:nvSpPr>
          <p:cNvPr id="3" name="Content Placeholder 2"/>
          <p:cNvSpPr>
            <a:spLocks noGrp="1"/>
          </p:cNvSpPr>
          <p:nvPr>
            <p:ph idx="1"/>
          </p:nvPr>
        </p:nvSpPr>
        <p:spPr/>
        <p:txBody>
          <a:bodyPr wrap="square">
            <a:normAutofit/>
          </a:bodyPr>
          <a:lstStyle/>
          <a:p>
            <a:pPr/>
            <a:r>
              <a:t>Cancer is a result of uncontrolled cell growth, which can be triggered by genetic mutations, environmental factors, and lifestyle choices.</a:t>
            </a:r>
          </a:p>
          <a:p>
            <a:pPr/>
            <a:r>
              <a:t>Certain risk factors such as smoking, obesity, and exposure to radiation increase the likelihood of developing cancer.</a:t>
            </a:r>
          </a:p>
          <a:p>
            <a:pPr/>
            <a:r>
              <a:t>Family history and genetic predisposition also play a significant role in cancer development.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Cancer</a:t>
            </a:r>
          </a:p>
        </p:txBody>
      </p:sp>
      <p:sp>
        <p:nvSpPr>
          <p:cNvPr id="3" name="Content Placeholder 2"/>
          <p:cNvSpPr>
            <a:spLocks noGrp="1"/>
          </p:cNvSpPr>
          <p:nvPr>
            <p:ph idx="1"/>
          </p:nvPr>
        </p:nvSpPr>
        <p:spPr/>
        <p:txBody>
          <a:bodyPr wrap="square">
            <a:normAutofit/>
          </a:bodyPr>
          <a:lstStyle/>
          <a:p>
            <a:pPr/>
            <a:r>
              <a:t>Carcinomas are the most common type of cancer, accounting for approximately 85% of all cancer cases.</a:t>
            </a:r>
          </a:p>
          <a:p>
            <a:pPr/>
            <a:r>
              <a:t>They originate from epithelial cells and can be further classified into different subtypes, such as breast, lung, and colon cancer.</a:t>
            </a:r>
          </a:p>
          <a:p>
            <a:pPr/>
            <a:r>
              <a:t>Sarcomas, on the other hand, are rare and develop from connective tissue cells.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Symptoms and Diagnosis</a:t>
            </a:r>
          </a:p>
        </p:txBody>
      </p:sp>
      <p:sp>
        <p:nvSpPr>
          <p:cNvPr id="3" name="Content Placeholder 2"/>
          <p:cNvSpPr>
            <a:spLocks noGrp="1"/>
          </p:cNvSpPr>
          <p:nvPr>
            <p:ph idx="1"/>
          </p:nvPr>
        </p:nvSpPr>
        <p:spPr/>
        <p:txBody>
          <a:bodyPr wrap="square">
            <a:normAutofit/>
          </a:bodyPr>
          <a:lstStyle/>
          <a:p>
            <a:pPr/>
            <a:r>
              <a:t>Cancer symptoms can vary depending on the type and stage of the disease, but common signs include unexplained weight loss, fatigue, and pain.</a:t>
            </a:r>
          </a:p>
          <a:p>
            <a:pPr/>
            <a:r>
              <a:t>Diagnostic techniques such as biopsy, imaging studies, and blood tests are used to confirm cancer diagnosis.</a:t>
            </a:r>
          </a:p>
          <a:p>
            <a:pPr/>
            <a:r>
              <a:t>Early detection and accurate diagnosis are critical for effective treatment and improved patient outcomes.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Options</a:t>
            </a:r>
          </a:p>
        </p:txBody>
      </p:sp>
      <p:sp>
        <p:nvSpPr>
          <p:cNvPr id="3" name="Content Placeholder 2"/>
          <p:cNvSpPr>
            <a:spLocks noGrp="1"/>
          </p:cNvSpPr>
          <p:nvPr>
            <p:ph idx="1"/>
          </p:nvPr>
        </p:nvSpPr>
        <p:spPr/>
        <p:txBody>
          <a:bodyPr wrap="square">
            <a:normAutofit/>
          </a:bodyPr>
          <a:lstStyle/>
          <a:p>
            <a:pPr/>
            <a:r>
              <a:t>Surgery is a common treatment option for cancer, involving the removal of tumors or affected organs.</a:t>
            </a:r>
          </a:p>
          <a:p>
            <a:pPr/>
            <a:r>
              <a:t>Chemotherapy uses medications to kill cancer cells, either alone or in combination with other treatments.</a:t>
            </a:r>
          </a:p>
          <a:p>
            <a:pPr/>
            <a:r>
              <a:t>Radiation therapy employs high-energy rays to target and destroy cancer cells.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Targeted Therapies</a:t>
            </a:r>
          </a:p>
        </p:txBody>
      </p:sp>
      <p:sp>
        <p:nvSpPr>
          <p:cNvPr id="3" name="Content Placeholder 2"/>
          <p:cNvSpPr>
            <a:spLocks noGrp="1"/>
          </p:cNvSpPr>
          <p:nvPr>
            <p:ph idx="1"/>
          </p:nvPr>
        </p:nvSpPr>
        <p:spPr/>
        <p:txBody>
          <a:bodyPr wrap="square">
            <a:normAutofit/>
          </a:bodyPr>
          <a:lstStyle/>
          <a:p>
            <a:pPr/>
            <a:r>
              <a:t>Targeted therapies are designed to specifically attack cancer cells with minimal harm to healthy tissues.</a:t>
            </a:r>
          </a:p>
          <a:p>
            <a:pPr/>
            <a:r>
              <a:t>Examples include monoclonal antibodies, kinase inhibitors, and angiogenesis inhibitors.</a:t>
            </a:r>
          </a:p>
          <a:p>
            <a:pPr/>
            <a:r>
              <a:t>These therapies have shown promise in treating various types of cancer, including breast, lung, and colon cancer.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Immunotherapy</a:t>
            </a:r>
          </a:p>
        </p:txBody>
      </p:sp>
      <p:sp>
        <p:nvSpPr>
          <p:cNvPr id="3" name="Content Placeholder 2"/>
          <p:cNvSpPr>
            <a:spLocks noGrp="1"/>
          </p:cNvSpPr>
          <p:nvPr>
            <p:ph idx="1"/>
          </p:nvPr>
        </p:nvSpPr>
        <p:spPr/>
        <p:txBody>
          <a:bodyPr wrap="square">
            <a:normAutofit/>
          </a:bodyPr>
          <a:lstStyle/>
          <a:p>
            <a:pPr/>
            <a:r>
              <a:t>Immunotherapy harnesses the power of the immune system to fight cancer.</a:t>
            </a:r>
          </a:p>
          <a:p>
            <a:pPr/>
            <a:r>
              <a:t>checkpoint inhibitors, for instance, release the brakes on the immune system, allowing it to attack cancer cells more effectively.</a:t>
            </a:r>
          </a:p>
          <a:p>
            <a:pPr/>
            <a:r>
              <a:t>Cancer vaccines and adoptive T-cell therapy are other approaches being explored in immunotherapy.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2025-09-09T08:05:10Z</dcterms:created>
  <dcterms:modified xsi:type="dcterms:W3CDTF">2025-09-11T06:08:53Z</dcterms:modified>
</cp:coreProperties>
</file>