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1" r:id="rId1"/>
  </p:sldMasterIdLst>
  <p:sldIdLst>
    <p:sldId id="257" r:id="rId7"/>
    <p:sldId id="258" r:id="rId8"/>
    <p:sldId id="259" r:id="rId9"/>
    <p:sldId id="260" r:id="rId10"/>
    <p:sldId id="261" r:id="rId11"/>
    <p:sldId id="262" r:id="rId12"/>
    <p:sldId id="263" r:id="rId13"/>
    <p:sldId id="264"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61" d="100"/>
          <a:sy n="61" d="100"/>
        </p:scale>
        <p:origin x="1098"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2" Type="http://schemas.openxmlformats.org/officeDocument/2006/relationships/slide" Target="slides/slide1.xml"/><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rot="10800000">
              <a:off x="0" y="0"/>
              <a:ext cx="842596" cy="5666154"/>
            </a:xfrm>
            <a:prstGeom prst="triangle">
              <a:avLst>
                <a:gd name="adj" fmla="val 10000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lumMod val="7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A69BB30-8325-4345-8DFA-998A30CB2488}" type="datetimeFigureOut">
              <a:rPr lang="en-US" smtClean="0"/>
              <a:t>9/11/2025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34918730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69BB30-8325-4345-8DFA-998A30CB2488}" type="datetimeFigureOut">
              <a:rPr lang="en-US" smtClean="0"/>
              <a:t>9/11/2025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13420964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69BB30-8325-4345-8DFA-998A30CB2488}" type="datetimeFigureOut">
              <a:rPr lang="en-US" smtClean="0"/>
              <a:t>9/11/2025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FB9C32-4155-43F0-9D69-97C79EB91DC0}"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1086379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69BB30-8325-4345-8DFA-998A30CB2488}" type="datetimeFigureOut">
              <a:rPr lang="en-US" smtClean="0"/>
              <a:t>9/11/2025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29546496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69BB30-8325-4345-8DFA-998A30CB2488}" type="datetimeFigureOut">
              <a:rPr lang="en-US" smtClean="0"/>
              <a:t>9/11/2025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FB9C32-4155-43F0-9D69-97C79EB91DC0}"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9799615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69BB30-8325-4345-8DFA-998A30CB2488}" type="datetimeFigureOut">
              <a:rPr lang="en-US" smtClean="0"/>
              <a:t>9/11/2025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20095293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69BB30-8325-4345-8DFA-998A30CB2488}" type="datetimeFigureOut">
              <a:rPr lang="en-US" smtClean="0"/>
              <a:t>9/11/2025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20673444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69BB30-8325-4345-8DFA-998A30CB2488}" type="datetimeFigureOut">
              <a:rPr lang="en-US" smtClean="0"/>
              <a:t>9/11/2025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15454290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69BB30-8325-4345-8DFA-998A30CB2488}" type="datetimeFigureOut">
              <a:rPr lang="en-US" smtClean="0"/>
              <a:t>9/11/2025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29903379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69BB30-8325-4345-8DFA-998A30CB2488}" type="datetimeFigureOut">
              <a:rPr lang="en-US" smtClean="0"/>
              <a:t>9/11/2025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28723501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A69BB30-8325-4345-8DFA-998A30CB2488}" type="datetimeFigureOut">
              <a:rPr lang="en-US" smtClean="0"/>
              <a:t>9/11/2025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27382483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A69BB30-8325-4345-8DFA-998A30CB2488}" type="datetimeFigureOut">
              <a:rPr lang="en-US" smtClean="0"/>
              <a:t>9/11/2025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20950765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A69BB30-8325-4345-8DFA-998A30CB2488}" type="datetimeFigureOut">
              <a:rPr lang="en-US" smtClean="0"/>
              <a:t>9/11/2025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40434943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A69BB30-8325-4345-8DFA-998A30CB2488}" type="datetimeFigureOut">
              <a:rPr lang="en-US" smtClean="0"/>
              <a:t>9/11/2025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13970772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A69BB30-8325-4345-8DFA-998A30CB2488}" type="datetimeFigureOut">
              <a:rPr lang="en-US" smtClean="0"/>
              <a:t>9/11/2025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940618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A69BB30-8325-4345-8DFA-998A30CB2488}" type="datetimeFigureOut">
              <a:rPr lang="en-US" smtClean="0"/>
              <a:t>9/11/2025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750344586"/>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9" name="Group 28"/>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0" y="4013200"/>
              <a:ext cx="448733" cy="2844800"/>
            </a:xfrm>
            <a:prstGeom prst="triangle">
              <a:avLst>
                <a:gd name="adj" fmla="val 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A69BB30-8325-4345-8DFA-998A30CB2488}" type="datetimeFigureOut">
              <a:rPr lang="en-US" smtClean="0"/>
              <a:t>9/11/2025</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lumMod val="75000"/>
                  </a:schemeClr>
                </a:solidFill>
              </a:defRPr>
            </a:lvl1pPr>
          </a:lstStyle>
          <a:p>
            <a:fld id="{FDFB9C32-4155-43F0-9D69-97C79EB91DC0}" type="slidenum">
              <a:rPr lang="en-US" smtClean="0"/>
              <a:t>‹#›</a:t>
            </a:fld>
            <a:endParaRPr lang="en-US"/>
          </a:p>
        </p:txBody>
      </p:sp>
    </p:spTree>
    <p:extLst>
      <p:ext uri="{BB962C8B-B14F-4D97-AF65-F5344CB8AC3E}">
        <p14:creationId xmlns:p14="http://schemas.microsoft.com/office/powerpoint/2010/main" val="4034526878"/>
      </p:ext>
    </p:extLst>
  </p:cSld>
  <p:clrMap bg1="dk1" tx1="lt1" bg2="dk2" tx2="lt2" accent1="accent1" accent2="accent2" accent3="accent3" accent4="accent4" accent5="accent5" accent6="accent6" hlink="hlink" folHlink="folHlink"/>
  <p:sldLayoutIdLst>
    <p:sldLayoutId id="2147483772" r:id="rId1"/>
    <p:sldLayoutId id="2147483773" r:id="rId2"/>
    <p:sldLayoutId id="2147483774" r:id="rId3"/>
    <p:sldLayoutId id="2147483775" r:id="rId4"/>
    <p:sldLayoutId id="2147483776" r:id="rId5"/>
    <p:sldLayoutId id="2147483777" r:id="rId6"/>
    <p:sldLayoutId id="2147483778" r:id="rId7"/>
    <p:sldLayoutId id="2147483779" r:id="rId8"/>
    <p:sldLayoutId id="2147483780" r:id="rId9"/>
    <p:sldLayoutId id="2147483781" r:id="rId10"/>
    <p:sldLayoutId id="2147483782" r:id="rId11"/>
    <p:sldLayoutId id="2147483783" r:id="rId12"/>
    <p:sldLayoutId id="2147483784" r:id="rId13"/>
    <p:sldLayoutId id="2147483785" r:id="rId14"/>
    <p:sldLayoutId id="2147483786" r:id="rId15"/>
    <p:sldLayoutId id="2147483787" r:id="rId16"/>
  </p:sldLayoutIdLst>
  <p:txStyles>
    <p:title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75000"/>
          </a:schemeClr>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10EDF4-686F-F8EB-286F-3FC8FB789068}"/>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D29FF052-96FD-5FE1-B187-2C0A35ACF5CA}"/>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947262446"/>
      </p:ext>
    </p:extLst>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Generative AI</a:t>
            </a:r>
          </a:p>
        </p:txBody>
      </p:sp>
      <p:sp>
        <p:nvSpPr>
          <p:cNvPr id="3" name="Subtitle 2"/>
          <p:cNvSpPr>
            <a:spLocks noGrp="1"/>
          </p:cNvSpPr>
          <p:nvPr>
            <p:ph type="subTitle" idx="1"/>
          </p:nvPr>
        </p:nvSpPr>
        <p:spPr/>
        <p:txBody>
          <a:bodyPr/>
          <a:lstStyle/>
          <a:p>
            <a:r>
              <a:t>Created with AI Presentation Generator</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Introduction</a:t>
            </a:r>
          </a:p>
        </p:txBody>
      </p:sp>
      <p:sp>
        <p:nvSpPr>
          <p:cNvPr id="3" name="Content Placeholder 2"/>
          <p:cNvSpPr>
            <a:spLocks noGrp="1"/>
          </p:cNvSpPr>
          <p:nvPr>
            <p:ph idx="1"/>
          </p:nvPr>
        </p:nvSpPr>
        <p:spPr/>
        <p:txBody>
          <a:bodyPr wrap="square">
            <a:normAutofit/>
          </a:bodyPr>
          <a:lstStyle/>
          <a:p>
            <a:pPr/>
            <a:r>
              <a:t>Generative AI refers to a subset of artificial intelligence that focuses on generating new content, such as text, images, music, and videos, based on the patterns and structures it has learned from existing data. This technology has far-reaching implications for various industries, including education, healthcare, finance, and entertainment. The rise of generative AI has sparked significant interest and debate among experts, who see both enormous potential and concerns about its impact on society.</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What is Generative AI?</a:t>
            </a:r>
          </a:p>
        </p:txBody>
      </p:sp>
      <p:sp>
        <p:nvSpPr>
          <p:cNvPr id="3" name="Content Placeholder 2"/>
          <p:cNvSpPr>
            <a:spLocks noGrp="1"/>
          </p:cNvSpPr>
          <p:nvPr>
            <p:ph idx="1"/>
          </p:nvPr>
        </p:nvSpPr>
        <p:spPr/>
        <p:txBody>
          <a:bodyPr wrap="square">
            <a:normAutofit/>
          </a:bodyPr>
          <a:lstStyle/>
          <a:p>
            <a:pPr/>
            <a:r>
              <a:t>Generative AI models are trained on vast amounts of data, which enables them to learn patterns and relationships between different elements.</a:t>
            </a:r>
          </a:p>
          <a:p>
            <a:pPr/>
            <a:r>
              <a:t>This training process allows the model to generate new content that is similar in style and structure to the original data.</a:t>
            </a:r>
          </a:p>
          <a:p>
            <a:pPr/>
            <a:r>
              <a:t>For instance, a generative AI model trained on a dataset of images can create new images that are similar in style and composition.</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Types of Generative AI Models</a:t>
            </a:r>
          </a:p>
        </p:txBody>
      </p:sp>
      <p:sp>
        <p:nvSpPr>
          <p:cNvPr id="3" name="Content Placeholder 2"/>
          <p:cNvSpPr>
            <a:spLocks noGrp="1"/>
          </p:cNvSpPr>
          <p:nvPr>
            <p:ph idx="1"/>
          </p:nvPr>
        </p:nvSpPr>
        <p:spPr/>
        <p:txBody>
          <a:bodyPr wrap="square">
            <a:normAutofit/>
          </a:bodyPr>
          <a:lstStyle/>
          <a:p>
            <a:pPr/>
            <a:r>
              <a:t>**Generative Adversarial Networks (GANs)**: GANs consist of two neural networks that work together to generate new content.</a:t>
            </a:r>
          </a:p>
          <a:p>
            <a:pPr/>
            <a:r>
              <a:t>One network, the generator, creates new content based on the patterns it has learned, while the other network, the discriminator, evaluates the generated content and provides feedback to the generator.</a:t>
            </a:r>
          </a:p>
          <a:p>
            <a:pPr/>
            <a:r>
              <a:t>This process is repeated multiple times, with the generator and discriminator improving each other's performance through an adversarial process.</a:t>
            </a:r>
          </a:p>
          <a:p>
            <a:pPr/>
            <a:r>
              <a:t>**Variational Autoencoders (VAEs)**: VAEs are a type of neural network that can learn to compress and reconstruct data.</a:t>
            </a:r>
          </a:p>
          <a:p>
            <a:pPr/>
            <a:r>
              <a:t>They consist of an encoder that maps input data to a lower-dimensional latent space and a decoder that maps the latent space back to the original data.</a:t>
            </a:r>
          </a:p>
          <a:p>
            <a:pPr/>
            <a:r>
              <a:t>VAEs can be used for generative tasks, such as generating new images or text based on the patterns learned from the training data.</a:t>
            </a:r>
          </a:p>
          <a:p>
            <a:pPr/>
            <a:r>
              <a:t>**Recurrent Neural Networks (RNNs)**: RNNs are a type of neural network that can learn to generate sequential data, such as text or speech.</a:t>
            </a:r>
          </a:p>
          <a:p>
            <a:pPr/>
            <a:r>
              <a:t>They consist of a series of recurrent layers that process the input data one step at a time, using the output from the previous step to inform the current step.</a:t>
            </a:r>
          </a:p>
          <a:p>
            <a:pPr/>
            <a:r>
              <a:t>RNNs can be used for tasks such as language modeling, where the goal is to predict the next word in a sentence based on the context and the patterns learned from the training data.</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Applications of Generative AI</a:t>
            </a:r>
          </a:p>
        </p:txBody>
      </p:sp>
      <p:sp>
        <p:nvSpPr>
          <p:cNvPr id="3" name="Content Placeholder 2"/>
          <p:cNvSpPr>
            <a:spLocks noGrp="1"/>
          </p:cNvSpPr>
          <p:nvPr>
            <p:ph idx="1"/>
          </p:nvPr>
        </p:nvSpPr>
        <p:spPr/>
        <p:txBody>
          <a:bodyPr wrap="square">
            <a:normAutofit/>
          </a:bodyPr>
          <a:lstStyle/>
          <a:p>
            <a:pPr/>
            <a:r>
              <a:t>**Content Creation**: Generative AI can be used to create new content, such as music, videos, and text, that is similar in style and quality to existing content.</a:t>
            </a:r>
          </a:p>
          <a:p>
            <a:pPr/>
            <a:r>
              <a:t>This can be useful for tasks such as generating new video game levels or creating personalized educational content.</a:t>
            </a:r>
          </a:p>
          <a:p>
            <a:pPr/>
            <a:r>
              <a:t>Generative AI can also be used to create new content that is tailored to specific audiences or preferences.</a:t>
            </a:r>
          </a:p>
          <a:p>
            <a:pPr/>
            <a:r>
              <a:t>**Data Augmentation**: Generative AI can be used to augment existing data by generating new, synthetic data that is similar in pattern and structure to the original data.</a:t>
            </a:r>
          </a:p>
          <a:p>
            <a:pPr/>
            <a:r>
              <a:t>This can be useful for tasks such as data augmentation in machine learning, where the goal is to increase the size and diversity of the training dataset.</a:t>
            </a:r>
          </a:p>
          <a:p>
            <a:pPr/>
            <a:r>
              <a:t>Generative AI can also be used to create new data that is tailored to specific use cases or scenarios.</a:t>
            </a:r>
          </a:p>
          <a:p>
            <a:pPr/>
            <a:r>
              <a:t>**Creative Problem-Solving**: Generative AI can be used to aid in creative problem-solving by generating new ideas or solutions based on the patterns and relationships learned from existing data.</a:t>
            </a:r>
          </a:p>
          <a:p>
            <a:pPr/>
            <a:r>
              <a:t>This can be useful for tasks such as design, where the goal is to create new and innovative products or services.</a:t>
            </a:r>
          </a:p>
          <a:p>
            <a:pPr/>
            <a:r>
              <a:t>Generative AI can also be used to aid in scientific research, where the goal is to discover new patterns and relationships in data.</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Challenges and Limitations of Generative AI</a:t>
            </a:r>
          </a:p>
        </p:txBody>
      </p:sp>
      <p:sp>
        <p:nvSpPr>
          <p:cNvPr id="3" name="Content Placeholder 2"/>
          <p:cNvSpPr>
            <a:spLocks noGrp="1"/>
          </p:cNvSpPr>
          <p:nvPr>
            <p:ph idx="1"/>
          </p:nvPr>
        </p:nvSpPr>
        <p:spPr/>
        <p:txBody>
          <a:bodyPr wrap="square">
            <a:normAutofit/>
          </a:bodyPr>
          <a:lstStyle/>
          <a:p>
            <a:pPr/>
            <a:r>
              <a:t>**Data Quality**: Generative AI requires high-quality training data to generate accurate and meaningful results.</a:t>
            </a:r>
          </a:p>
          <a:p>
            <a:pPr/>
            <a:r>
              <a:t>Poor-quality data can lead to poor-quality results, which can be misleading or even harmful.</a:t>
            </a:r>
          </a:p>
          <a:p>
            <a:pPr/>
            <a:r>
              <a:t>Ensuring the quality and diversity of the training data is essential for achieving good results with generative AI.</a:t>
            </a:r>
          </a:p>
          <a:p>
            <a:pPr/>
            <a:r>
              <a:t>**Bias and Fairness**: Generative AI models can perpetuate existing biases and prejudices in the data they are trained on.</a:t>
            </a:r>
          </a:p>
          <a:p>
            <a:pPr/>
            <a:r>
              <a:t>This can lead to unfair or discriminatory outcomes, particularly in applications such as hiring or lending.</a:t>
            </a:r>
          </a:p>
          <a:p>
            <a:pPr/>
            <a:r>
              <a:t>Ensuring that generative AI models are fair and unbiased is essential for achieving good results and avoiding harm.</a:t>
            </a:r>
          </a:p>
          <a:p>
            <a:pPr/>
            <a:r>
              <a:t>**Explainability and Transparency**: Generative AI models can be difficult to interpret and understand, particularly for complex tasks such as image generation.</a:t>
            </a:r>
          </a:p>
          <a:p>
            <a:pPr/>
            <a:r>
              <a:t>Ensuring that generative AI models are explainable and transparent is essential for building trust and confidence in their results.</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Future Directions of Generative AI</a:t>
            </a:r>
          </a:p>
        </p:txBody>
      </p:sp>
      <p:sp>
        <p:nvSpPr>
          <p:cNvPr id="3" name="Content Placeholder 2"/>
          <p:cNvSpPr>
            <a:spLocks noGrp="1"/>
          </p:cNvSpPr>
          <p:nvPr>
            <p:ph idx="1"/>
          </p:nvPr>
        </p:nvSpPr>
        <p:spPr/>
        <p:txBody>
          <a:bodyPr wrap="square">
            <a:normAutofit/>
          </a:bodyPr>
          <a:lstStyle/>
          <a:p>
            <a:pPr/>
            <a:r>
              <a:t>**Advances in Model Architectures**: Future research will focus on developing new and more sophisticated model architectures that can learn more complex patterns and relationships in data.</a:t>
            </a:r>
          </a:p>
          <a:p>
            <a:pPr/>
            <a:r>
              <a:t>This will enable generative AI to tackle more challenging tasks, such as generating high-quality images or videos.</a:t>
            </a:r>
          </a:p>
          <a:p>
            <a:pPr/>
            <a:r>
              <a:t>New architectures will also enable generative AI to learn from smaller datasets and adapt to changing data distributions.</a:t>
            </a:r>
          </a:p>
          <a:p>
            <a:pPr/>
            <a:r>
              <a:t>**Improvements in Data Quality and Diversity**: Future research will focus on developing methods for ensuring the quality and diversity of training data, including techniques for data augmentation and data curation.</a:t>
            </a:r>
          </a:p>
          <a:p>
            <a:pPr/>
            <a:r>
              <a:t>This will enable generative AI to learn from high-quality data and generate more accurate and meaningful results.</a:t>
            </a:r>
          </a:p>
          <a:p>
            <a:pPr/>
            <a:r>
              <a:t>Improvements in data quality and diversity will also enable generative AI to tackle more complex tasks and adapt to changing data distributions.</a:t>
            </a:r>
          </a:p>
          <a:p>
            <a:pPr/>
            <a:r>
              <a:t>**Increased Adoption and Deployment**: Future research will focus on developing methods for deploying generative AI models in real-world applications, including techniques for explainability and transparency.</a:t>
            </a:r>
          </a:p>
          <a:p>
            <a:pPr/>
            <a:r>
              <a:t>This will enable generative AI to be used in a wide range of applications, from content creation to data augmentation.</a:t>
            </a:r>
          </a:p>
          <a:p>
            <a:pPr/>
            <a:r>
              <a:t>Increased adoption and deployment will also enable generative AI to be used in more complex and challenging tasks, such as creative problem-solving.</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Conclusion</a:t>
            </a:r>
          </a:p>
        </p:txBody>
      </p:sp>
      <p:sp>
        <p:nvSpPr>
          <p:cNvPr id="3" name="Content Placeholder 2"/>
          <p:cNvSpPr>
            <a:spLocks noGrp="1"/>
          </p:cNvSpPr>
          <p:nvPr>
            <p:ph idx="1"/>
          </p:nvPr>
        </p:nvSpPr>
        <p:spPr/>
        <p:txBody>
          <a:bodyPr wrap="square">
            <a:normAutofit/>
          </a:bodyPr>
          <a:lstStyle/>
          <a:p>
            <a:pPr/>
            <a:r>
              <a:t>Generative AI has the potential to revolutionize a wide range of industries and applications, from content creation to data augmentation.</a:t>
            </a:r>
          </a:p>
          <a:p>
            <a:pPr/>
            <a:r>
              <a:t>However, it also raises significant challenges and limitations, including concerns about data quality, bias, and fairness.</a:t>
            </a:r>
          </a:p>
          <a:p>
            <a:pPr/>
            <a:r>
              <a:t>By addressing these challenges and limitations, we can unlock the full potential of generative AI and create new and innovative applications that benefit society as a whole.</a:t>
            </a:r>
          </a:p>
        </p:txBody>
      </p:sp>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F496CB"/>
      </a:accent1>
      <a:accent2>
        <a:srgbClr val="BC356F"/>
      </a:accent2>
      <a:accent3>
        <a:srgbClr val="E65331"/>
      </a:accent3>
      <a:accent4>
        <a:srgbClr val="F27E19"/>
      </a:accent4>
      <a:accent5>
        <a:srgbClr val="F2AC19"/>
      </a:accent5>
      <a:accent6>
        <a:srgbClr val="BC80E0"/>
      </a:accent6>
      <a:hlink>
        <a:srgbClr val="EF5285"/>
      </a:hlink>
      <a:folHlink>
        <a:srgbClr val="F77F9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nset">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lumMod val="100000"/>
              </a:schemeClr>
            </a:gs>
          </a:gsLst>
          <a:lin ang="5040000" scaled="1"/>
        </a:gradFill>
        <a:gradFill rotWithShape="1">
          <a:gsLst>
            <a:gs pos="0">
              <a:schemeClr val="phClr"/>
            </a:gs>
            <a:gs pos="100000">
              <a:schemeClr val="phClr">
                <a:shade val="75000"/>
                <a:satMod val="120000"/>
                <a:lumMod val="9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a:effectStyle>
        <a:effectStyle>
          <a:effectLst>
            <a:outerShdw blurRad="44450" dist="50800" dir="5400000" sx="96000" rotWithShape="0">
              <a:srgbClr val="000000">
                <a:alpha val="34000"/>
              </a:srgbClr>
            </a:outerShdw>
          </a:effectLst>
          <a:scene3d>
            <a:camera prst="orthographicFront">
              <a:rot lat="0" lon="0" rev="0"/>
            </a:camera>
            <a:lightRig rig="threePt" dir="tl">
              <a:rot lat="0" lon="0" rev="20400000"/>
            </a:lightRig>
          </a:scene3d>
          <a:sp3d contourW="15875">
            <a:bevelT w="101600" h="25400" prst="softRound"/>
            <a:contourClr>
              <a:schemeClr val="phClr">
                <a:shade val="30000"/>
              </a:schemeClr>
            </a:contourClr>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23659B44-6E34-4CE8-8F0D-387DA7996826}"/>
    </a:ext>
  </a:extLst>
</a:theme>
</file>

<file path=docProps/app.xml><?xml version="1.0" encoding="utf-8"?>
<Properties xmlns="http://schemas.openxmlformats.org/officeDocument/2006/extended-properties" xmlns:vt="http://schemas.openxmlformats.org/officeDocument/2006/docPropsVTypes">
  <Template>Facet</Template>
  <TotalTime>4</TotalTime>
  <Words>0</Words>
  <Application>Microsoft Office PowerPoint</Application>
  <PresentationFormat>Widescreen</PresentationFormat>
  <Paragraphs>0</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Trebuchet MS</vt:lpstr>
      <vt:lpstr>Wingdings 3</vt:lpstr>
      <vt:lpstr>Facet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amar180181@fci.bu.edu.eg</dc:creator>
  <cp:lastModifiedBy>amar180181@fci.bu.edu.eg</cp:lastModifiedBy>
  <cp:revision>5</cp:revision>
  <dcterms:created xsi:type="dcterms:W3CDTF">2025-09-09T08:15:52Z</dcterms:created>
  <dcterms:modified xsi:type="dcterms:W3CDTF">2025-09-11T06:17:44Z</dcterms:modified>
</cp:coreProperties>
</file>