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1" r:id="rId1"/>
  </p:sldMasterIdLst>
  <p:sldIdLst>
    <p:sldId id="256" r:id="rId2"/>
    <p:sldId id="257" r:id="rId7"/>
    <p:sldId id="258" r:id="rId8"/>
    <p:sldId id="259" r:id="rId9"/>
    <p:sldId id="260" r:id="rId10"/>
    <p:sldId id="261" r:id="rId11"/>
    <p:sldId id="262" r:id="rId12"/>
    <p:sldId id="263" r:id="rId13"/>
    <p:sldId id="264"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1" d="100"/>
          <a:sy n="61" d="100"/>
        </p:scale>
        <p:origin x="109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2" Type="http://schemas.openxmlformats.org/officeDocument/2006/relationships/slide" Target="slides/slide1.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491873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342096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086379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9546496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799615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009529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0673444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545429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990337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872350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69BB30-8325-4345-8DFA-998A30CB2488}" type="datetimeFigureOut">
              <a:rPr lang="en-US" smtClean="0"/>
              <a:t>9/11/2025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738248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69BB30-8325-4345-8DFA-998A30CB2488}" type="datetimeFigureOut">
              <a:rPr lang="en-US" smtClean="0"/>
              <a:t>9/11/2025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095076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69BB30-8325-4345-8DFA-998A30CB2488}" type="datetimeFigureOut">
              <a:rPr lang="en-US" smtClean="0"/>
              <a:t>9/11/2025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4043494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69BB30-8325-4345-8DFA-998A30CB2488}" type="datetimeFigureOut">
              <a:rPr lang="en-US" smtClean="0"/>
              <a:t>9/11/2025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397077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69BB30-8325-4345-8DFA-998A30CB2488}" type="datetimeFigureOut">
              <a:rPr lang="en-US" smtClean="0"/>
              <a:t>9/11/2025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94061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69BB30-8325-4345-8DFA-998A30CB2488}" type="datetimeFigureOut">
              <a:rPr lang="en-US" smtClean="0"/>
              <a:t>9/11/2025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750344586"/>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A69BB30-8325-4345-8DFA-998A30CB2488}" type="datetimeFigureOut">
              <a:rPr lang="en-US" smtClean="0"/>
              <a:t>9/11/2025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FDFB9C32-4155-43F0-9D69-97C79EB91DC0}" type="slidenum">
              <a:rPr lang="en-US" smtClean="0"/>
              <a:t>‹#›</a:t>
            </a:fld>
            <a:endParaRPr lang="en-US"/>
          </a:p>
        </p:txBody>
      </p:sp>
    </p:spTree>
    <p:extLst>
      <p:ext uri="{BB962C8B-B14F-4D97-AF65-F5344CB8AC3E}">
        <p14:creationId xmlns:p14="http://schemas.microsoft.com/office/powerpoint/2010/main" val="4034526878"/>
      </p:ext>
    </p:extLst>
  </p:cSld>
  <p:clrMap bg1="dk1" tx1="lt1" bg2="dk2" tx2="lt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Solar Energy</a:t>
            </a:r>
          </a:p>
        </p:txBody>
      </p:sp>
      <p:sp>
        <p:nvSpPr>
          <p:cNvPr id="3" name="Subtitle 2"/>
          <p:cNvSpPr>
            <a:spLocks noGrp="1"/>
          </p:cNvSpPr>
          <p:nvPr>
            <p:ph type="subTitle" idx="1"/>
          </p:nvPr>
        </p:nvSpPr>
        <p:spPr/>
        <p:txBody>
          <a:bodyPr/>
          <a:lstStyle/>
          <a:p>
            <a:r>
              <a:t>Created with AI Presentation Generator</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2192000" cy="6858000"/>
          </a:xfrm>
          <a:prstGeom prst="rect">
            <a:avLst/>
          </a:prstGeom>
          <a:solidFill>
            <a:srgbClr val="19197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914400" y="2286000"/>
            <a:ext cx="7315200" cy="1828800"/>
          </a:xfrm>
          <a:prstGeom prst="rect">
            <a:avLst/>
          </a:prstGeom>
          <a:noFill/>
        </p:spPr>
        <p:txBody>
          <a:bodyPr wrap="none">
            <a:spAutoFit/>
          </a:bodyPr>
          <a:lstStyle/>
          <a:p>
            <a:pPr algn="ctr">
              <a:defRPr sz="4800" b="1">
                <a:solidFill>
                  <a:srgbClr val="FFFFFF"/>
                </a:solidFill>
              </a:defRPr>
            </a:pPr>
            <a:r>
              <a:t>Thank You!</a:t>
            </a:r>
          </a:p>
        </p:txBody>
      </p:sp>
      <p:sp>
        <p:nvSpPr>
          <p:cNvPr id="4" name="TextBox 3"/>
          <p:cNvSpPr txBox="1"/>
          <p:nvPr/>
        </p:nvSpPr>
        <p:spPr>
          <a:xfrm>
            <a:off x="914400" y="4572000"/>
            <a:ext cx="7315200" cy="914400"/>
          </a:xfrm>
          <a:prstGeom prst="rect">
            <a:avLst/>
          </a:prstGeom>
          <a:noFill/>
        </p:spPr>
        <p:txBody>
          <a:bodyPr wrap="none">
            <a:spAutoFit/>
          </a:bodyPr>
          <a:lstStyle/>
          <a:p>
            <a:pPr algn="ctr">
              <a:defRPr sz="2400">
                <a:solidFill>
                  <a:srgbClr val="C8C8C8"/>
                </a:solidFill>
              </a:defRPr>
            </a:pPr>
            <a:r>
              <a:t>Questions &amp; Discussion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wrap="square">
            <a:normAutofit/>
          </a:bodyPr>
          <a:lstStyle/>
          <a:p>
            <a:pPr/>
            <a:r>
              <a:t>The future of renewable energy holds immense promise, with innovations in technology and government policies driving the transition towards a cleaner, more sustainable energy mix. Renewable energy sources are becoming increasingly cost-competitive with fossil fuels, making them a viable option for power generation. This presentation will explore the future of renewable energy, highlighting the opportunities and challenges that lie ahead.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Solar Energy</a:t>
            </a:r>
          </a:p>
        </p:txBody>
      </p:sp>
      <p:sp>
        <p:nvSpPr>
          <p:cNvPr id="3" name="Content Placeholder 2"/>
          <p:cNvSpPr>
            <a:spLocks noGrp="1"/>
          </p:cNvSpPr>
          <p:nvPr>
            <p:ph idx="1"/>
          </p:nvPr>
        </p:nvSpPr>
        <p:spPr/>
        <p:txBody>
          <a:bodyPr wrap="square">
            <a:normAutofit/>
          </a:bodyPr>
          <a:lstStyle/>
          <a:p>
            <a:pPr/>
            <a:r>
              <a:t>Solar energy is the most widely distributed renewable energy source, with photovoltaic (PV) panels capable of harnessing sunlight to generate electricity.</a:t>
            </a:r>
          </a:p>
          <a:p>
            <a:pPr/>
            <a:r>
              <a:t>Advances in solar panel efficiency and cost reductions have made solar energy a competitive option for both residential and commercial power generation.</a:t>
            </a:r>
          </a:p>
          <a:p>
            <a:pPr/>
            <a:r>
              <a:t>Solar energy can be integrated into existing grid systems, providing a reliable and renewable source of electricity.</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pPr>
            <a:r>
              <a:t>Wind Energy</a:t>
            </a:r>
          </a:p>
        </p:txBody>
      </p:sp>
      <p:sp>
        <p:nvSpPr>
          <p:cNvPr id="3" name="TextBox 2"/>
          <p:cNvSpPr txBox="1"/>
          <p:nvPr/>
        </p:nvSpPr>
        <p:spPr>
          <a:xfrm>
            <a:off x="457200" y="1371600"/>
            <a:ext cx="4114800" cy="5029200"/>
          </a:xfrm>
          <a:prstGeom prst="rect">
            <a:avLst/>
          </a:prstGeom>
          <a:noFill/>
        </p:spPr>
        <p:txBody>
          <a:bodyPr wrap="square">
            <a:spAutoFit/>
          </a:bodyPr>
          <a:lstStyle/>
          <a:p>
            <a:pPr>
              <a:defRPr sz="1400"/>
            </a:pPr>
            <a:r>
              <a:t>Wind energy is a leading source of renewable electricity globally, with wind turbines capable of harnessing wind power to generate electricity.</a:t>
            </a:r>
          </a:p>
        </p:txBody>
      </p:sp>
      <p:sp>
        <p:nvSpPr>
          <p:cNvPr id="4" name="TextBox 3"/>
          <p:cNvSpPr txBox="1"/>
          <p:nvPr/>
        </p:nvSpPr>
        <p:spPr>
          <a:xfrm>
            <a:off x="5029200" y="1371600"/>
            <a:ext cx="4114800" cy="5029200"/>
          </a:xfrm>
          <a:prstGeom prst="rect">
            <a:avLst/>
          </a:prstGeom>
          <a:noFill/>
        </p:spPr>
        <p:txBody>
          <a:bodyPr wrap="square">
            <a:spAutoFit/>
          </a:bodyPr>
          <a:lstStyle/>
          <a:p>
            <a:pPr>
              <a:defRPr sz="1400"/>
            </a:pPr>
            <a:r>
              <a:t>Large-scale wind farms are becoming increasingly common, providing a significant source of renewable energy.</a:t>
            </a:r>
          </a:p>
          <a:p>
            <a:pPr>
              <a:defRPr sz="1400"/>
            </a:pPr>
            <a:r>
              <a:t>Wind energy can be paired with energy storage systems to provide a stable and reliable source of power.</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Hydropower</a:t>
            </a:r>
          </a:p>
        </p:txBody>
      </p:sp>
      <p:sp>
        <p:nvSpPr>
          <p:cNvPr id="3" name="Content Placeholder 2"/>
          <p:cNvSpPr>
            <a:spLocks noGrp="1"/>
          </p:cNvSpPr>
          <p:nvPr>
            <p:ph idx="1"/>
          </p:nvPr>
        </p:nvSpPr>
        <p:spPr/>
        <p:txBody>
          <a:bodyPr wrap="square">
            <a:normAutofit/>
          </a:bodyPr>
          <a:lstStyle/>
          <a:p>
            <a:pPr/>
            <a:r>
              <a:t>Hydropower is the oldest and largest source of renewable energy globally, with hydroelectric dams capable of generating electricity from water flow.</a:t>
            </a:r>
          </a:p>
          <a:p>
            <a:pPr/>
            <a:r>
              <a:t>Hydropower provides a reliable and baseload source of power, making it an attractive option for grid stability.</a:t>
            </a:r>
          </a:p>
          <a:p>
            <a:pPr/>
            <a:r>
              <a:t>Run-of-river systems and tidal power plants are increasingly being developed to harness the power of moving water.</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pPr>
            <a:r>
              <a:t>Benefits</a:t>
            </a:r>
          </a:p>
        </p:txBody>
      </p:sp>
      <p:pic>
        <p:nvPicPr>
          <p:cNvPr id="3" name="Picture 2" descr="Benefits_K-ES96_f-Ck.jpg"/>
          <p:cNvPicPr>
            <a:picLocks noChangeAspect="1"/>
          </p:cNvPicPr>
          <p:nvPr/>
        </p:nvPicPr>
        <p:blipFill>
          <a:blip r:embed="rId2"/>
          <a:stretch>
            <a:fillRect/>
          </a:stretch>
        </p:blipFill>
        <p:spPr>
          <a:xfrm>
            <a:off x="457200" y="1371600"/>
            <a:ext cx="4114800" cy="5029200"/>
          </a:xfrm>
          <a:prstGeom prst="rect">
            <a:avLst/>
          </a:prstGeom>
        </p:spPr>
      </p:pic>
      <p:sp>
        <p:nvSpPr>
          <p:cNvPr id="4" name="TextBox 3"/>
          <p:cNvSpPr txBox="1"/>
          <p:nvPr/>
        </p:nvSpPr>
        <p:spPr>
          <a:xfrm>
            <a:off x="5029200" y="1371600"/>
            <a:ext cx="4114800" cy="5029200"/>
          </a:xfrm>
          <a:prstGeom prst="rect">
            <a:avLst/>
          </a:prstGeom>
          <a:noFill/>
        </p:spPr>
        <p:txBody>
          <a:bodyPr wrap="square">
            <a:spAutoFit/>
          </a:bodyPr>
          <a:lstStyle/>
          <a:p>
            <a:pPr>
              <a:defRPr sz="1400"/>
            </a:pPr>
            <a:r>
              <a:t>Renewable energy can reduce greenhouse gas emissions and mitigate climate change, improving air quality and public health.</a:t>
            </a:r>
          </a:p>
          <a:p>
            <a:pPr>
              <a:defRPr sz="1400"/>
            </a:pPr>
            <a:r>
              <a:t>Renewable energy can create jobs and stimulate local economies, particularly in rural areas where renewable energy infrastructure is being developed.</a:t>
            </a:r>
          </a:p>
          <a:p>
            <a:pPr>
              <a:defRPr sz="1400"/>
            </a:pPr>
            <a:r>
              <a:t>Renewable energy can improve energy security by reducing reliance on imported fossil fuels.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pPr>
            <a:r>
              <a:t>Challenges</a:t>
            </a:r>
          </a:p>
        </p:txBody>
      </p:sp>
      <p:sp>
        <p:nvSpPr>
          <p:cNvPr id="3" name="TextBox 2"/>
          <p:cNvSpPr txBox="1"/>
          <p:nvPr/>
        </p:nvSpPr>
        <p:spPr>
          <a:xfrm>
            <a:off x="457200" y="1371600"/>
            <a:ext cx="4114800" cy="5029200"/>
          </a:xfrm>
          <a:prstGeom prst="rect">
            <a:avLst/>
          </a:prstGeom>
          <a:noFill/>
        </p:spPr>
        <p:txBody>
          <a:bodyPr wrap="square">
            <a:spAutoFit/>
          </a:bodyPr>
          <a:lstStyle/>
          <a:p>
            <a:pPr>
              <a:defRPr sz="1400"/>
            </a:pPr>
            <a:r>
              <a:t>High upfront costs and infrastructure requirements can make it difficult to develop and deploy renewable energy technologies.</a:t>
            </a:r>
          </a:p>
        </p:txBody>
      </p:sp>
      <p:sp>
        <p:nvSpPr>
          <p:cNvPr id="4" name="TextBox 3"/>
          <p:cNvSpPr txBox="1"/>
          <p:nvPr/>
        </p:nvSpPr>
        <p:spPr>
          <a:xfrm>
            <a:off x="5029200" y="1371600"/>
            <a:ext cx="4114800" cy="5029200"/>
          </a:xfrm>
          <a:prstGeom prst="rect">
            <a:avLst/>
          </a:prstGeom>
          <a:noFill/>
        </p:spPr>
        <p:txBody>
          <a:bodyPr wrap="square">
            <a:spAutoFit/>
          </a:bodyPr>
          <a:lstStyle/>
          <a:p>
            <a:pPr>
              <a:defRPr sz="1400"/>
            </a:pPr>
            <a:r>
              <a:t>Intermittency and variability of renewable energy sources can make it challenging to integrate into existing grid systems.</a:t>
            </a:r>
          </a:p>
          <a:p>
            <a:pPr>
              <a:defRPr sz="1400"/>
            </a:pPr>
            <a:r>
              <a:t>Policy and regulatory frameworks can create barriers to the adoption of renewable energy technologies.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Future Trends</a:t>
            </a:r>
          </a:p>
        </p:txBody>
      </p:sp>
      <p:sp>
        <p:nvSpPr>
          <p:cNvPr id="3" name="Content Placeholder 2"/>
          <p:cNvSpPr>
            <a:spLocks noGrp="1"/>
          </p:cNvSpPr>
          <p:nvPr>
            <p:ph idx="1"/>
          </p:nvPr>
        </p:nvSpPr>
        <p:spPr/>
        <p:txBody>
          <a:bodyPr wrap="square">
            <a:normAutofit/>
          </a:bodyPr>
          <a:lstStyle/>
          <a:p>
            <a:pPr/>
            <a:r>
              <a:t>Advancements in energy storage technologies will enable greater integration of renewable energy sources into the grid.</a:t>
            </a:r>
          </a:p>
          <a:p>
            <a:pPr/>
            <a:r>
              <a:t>Increased adoption of smart grid technologies will enable more efficient and responsive energy distribution.</a:t>
            </a:r>
          </a:p>
          <a:p>
            <a:pPr/>
            <a:r>
              <a:t>Growing demand for renewable energy will drive innovation and investment in emerging technologies.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lgn="ctr">
              <a:defRPr sz="3200" b="1"/>
            </a:pPr>
            <a:r>
              <a:t>Conclusion</a:t>
            </a:r>
          </a:p>
        </p:txBody>
      </p:sp>
      <p:sp>
        <p:nvSpPr>
          <p:cNvPr id="3" name="TextBox 2"/>
          <p:cNvSpPr txBox="1"/>
          <p:nvPr/>
        </p:nvSpPr>
        <p:spPr>
          <a:xfrm>
            <a:off x="914400" y="1828800"/>
            <a:ext cx="7315200" cy="3657600"/>
          </a:xfrm>
          <a:prstGeom prst="rect">
            <a:avLst/>
          </a:prstGeom>
          <a:noFill/>
        </p:spPr>
        <p:txBody>
          <a:bodyPr wrap="square" anchor="ctr">
            <a:spAutoFit/>
          </a:bodyPr>
          <a:lstStyle/>
          <a:p>
            <a:pPr algn="ctr">
              <a:defRPr sz="2000"/>
            </a:pPr>
            <a:r>
              <a:t>In conclusion, the future of renewable energy is bright, with solar, wind, and hydropower leading the way towards a cleaner, more sustainable energy mix. While challenges remain, the benefits of renewable energy make it an attractive option for power generation. As technology continues to evolve and policy frameworks become more supportive, we can expect to see increased adoption of renewable energy sources in the years to come.</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nset">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a:bevelT w="101600" h="25400" prst="softRound"/>
            <a:contourClr>
              <a:schemeClr val="phClr">
                <a:shade val="30000"/>
              </a:schemeClr>
            </a:contourClr>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4</TotalTime>
  <Words>0</Words>
  <Application>Microsoft Office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Trebuchet MS</vt:lpstr>
      <vt:lpstr>Wingdings 3</vt:lpstr>
      <vt:lpstr>Facet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amar180181@fci.bu.edu.eg</dc:creator>
  <cp:lastModifiedBy>amar180181@fci.bu.edu.eg</cp:lastModifiedBy>
  <cp:revision>5</cp:revision>
  <dcterms:created xsi:type="dcterms:W3CDTF">2025-09-09T08:15:52Z</dcterms:created>
  <dcterms:modified xsi:type="dcterms:W3CDTF">2025-09-11T06:17:44Z</dcterms:modified>
</cp:coreProperties>
</file>