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tif" ContentType="image/jpeg"/>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9/15/2025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FDFB9C32-4155-43F0-9D69-97C79EB91DC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0096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01824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187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9504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511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210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588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65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08071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65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A69BB30-8325-4345-8DFA-998A30CB2488}" type="datetimeFigureOut">
              <a:rPr lang="en-US" smtClean="0"/>
              <a:t>9/15/2025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1685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A69BB30-8325-4345-8DFA-998A30CB2488}" type="datetimeFigureOut">
              <a:rPr lang="en-US" smtClean="0"/>
              <a:t>9/15/2025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DFB9C32-4155-43F0-9D69-97C79EB91DC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5293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t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A child holding a phone to his ear&#10;&#10;AI-generated content may be incorrect.">
            <a:extLst>
              <a:ext uri="{FF2B5EF4-FFF2-40B4-BE49-F238E27FC236}">
                <a16:creationId xmlns:a16="http://schemas.microsoft.com/office/drawing/2014/main" id="{200D8C4D-5A6D-D492-B557-684B92CEF7D0}"/>
              </a:ext>
            </a:extLst>
          </p:cNvPr>
          <p:cNvPicPr>
            <a:picLocks noChangeAspect="1"/>
          </p:cNvPicPr>
          <p:nvPr/>
        </p:nvPicPr>
        <p:blipFill>
          <a:blip r:embed="rId2">
            <a:extLst>
              <a:ext uri="{28A0092B-C50C-407E-A947-70E740481C1C}">
                <a14:useLocalDpi xmlns:a14="http://schemas.microsoft.com/office/drawing/2010/main" val="0"/>
              </a:ext>
            </a:extLst>
          </a:blip>
          <a:srcRect t="18447" r="1" b="54131"/>
          <a:stretch>
            <a:fillRect/>
          </a:stretch>
        </p:blipFill>
        <p:spPr>
          <a:xfrm>
            <a:off x="2" y="10"/>
            <a:ext cx="12191695" cy="6857990"/>
          </a:xfrm>
          <a:prstGeom prst="rect">
            <a:avLst/>
          </a:prstGeom>
        </p:spPr>
      </p:pic>
      <p:sp>
        <p:nvSpPr>
          <p:cNvPr id="10" name="Rectangle 9">
            <a:extLst>
              <a:ext uri="{FF2B5EF4-FFF2-40B4-BE49-F238E27FC236}">
                <a16:creationId xmlns:a16="http://schemas.microsoft.com/office/drawing/2014/main" id="{6A0FFA78-985C-4F50-B21A-77045C7DF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a:xfrm>
            <a:off x="4065511" y="3236470"/>
            <a:ext cx="6832500" cy="1252601"/>
          </a:xfrm>
        </p:spPr>
        <p:txBody>
          <a:bodyPr>
            <a:normAutofit/>
          </a:bodyPr>
          <a:lstStyle/>
          <a:p>
            <a:endParaRPr lang="en-US" sz="4400">
              <a:solidFill>
                <a:srgbClr val="FFFFFE"/>
              </a:solidFill>
            </a:endParaRPr>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a:xfrm>
            <a:off x="4065511" y="4669144"/>
            <a:ext cx="6832499" cy="716529"/>
          </a:xfrm>
        </p:spPr>
        <p:txBody>
          <a:bodyPr>
            <a:normAutofit/>
          </a:bodyPr>
          <a:lstStyle/>
          <a:p>
            <a:endParaRPr lang="en-US" sz="1600">
              <a:solidFill>
                <a:srgbClr val="FFFFFE"/>
              </a:solidFill>
            </a:endParaRPr>
          </a:p>
        </p:txBody>
      </p:sp>
      <p:cxnSp>
        <p:nvCxnSpPr>
          <p:cNvPr id="12" name="Straight Connector 11">
            <a:extLst>
              <a:ext uri="{FF2B5EF4-FFF2-40B4-BE49-F238E27FC236}">
                <a16:creationId xmlns:a16="http://schemas.microsoft.com/office/drawing/2014/main" id="{65409EC7-69B1-45CC-8FB7-1964C1AB67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5509" y="4666480"/>
            <a:ext cx="6832499" cy="0"/>
          </a:xfrm>
          <a:prstGeom prst="line">
            <a:avLst/>
          </a:prstGeom>
          <a:ln w="31750">
            <a:solidFill>
              <a:srgbClr val="DDAE6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7262446"/>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Third World Countries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a:t>
            </a:r>
          </a:p>
          <a:p>
            <a:pPr/>
            <a:r>
              <a:t>The term "Third World" was initially coined in the aftermath of World War II to distinguish countries that were not aligned with either the Western (First World) or Eastern (Second World) blocs during the Cold War era. Over time, the term has evolved to encompass a broader set of countries that face significant development challenges, including poverty, inequality, and limited economic opportunities. These countries often struggle to achieve sustainable economic growth, improve living standards, and provide basic services to their citizens.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Characteristics of Third World Countries</a:t>
            </a:r>
          </a:p>
        </p:txBody>
      </p:sp>
      <p:sp>
        <p:nvSpPr>
          <p:cNvPr id="3" name="Content Placeholder 2"/>
          <p:cNvSpPr>
            <a:spLocks noGrp="1"/>
          </p:cNvSpPr>
          <p:nvPr>
            <p:ph idx="1"/>
          </p:nvPr>
        </p:nvSpPr>
        <p:spPr/>
        <p:txBody>
          <a:bodyPr wrap="square">
            <a:normAutofit/>
          </a:bodyPr>
          <a:lstStyle/>
          <a:p>
            <a:pPr/>
            <a:r>
              <a:t>------------------------------------------</a:t>
            </a:r>
          </a:p>
          <a:p>
            <a:pPr/>
            <a:r>
              <a:t>The majority of Third World countries are located in Africa, Asia, and Latin America, which have historically faced significant economic and social challenges, including low GDP per capita, high poverty rates, and limited access to education and healthcare.</a:t>
            </a:r>
          </a:p>
          <a:p>
            <a:pPr/>
            <a:r>
              <a:t>These countries often have weak institutions, inefficient governance, and inadequate infrastructure, which can hinder economic development and limit access to basic services.</a:t>
            </a:r>
          </a:p>
          <a:p>
            <a:pPr/>
            <a:r>
              <a:t>Third World countries also tend to be more vulnerable to global economic shocks, climate change, and other external factors that can exacerbate their development challenges.</a:t>
            </a:r>
          </a:p>
        </p:txBody>
      </p:sp>
      <p:pic>
        <p:nvPicPr>
          <p:cNvPr id="4" name="Picture 3" descr="Economic Challenges in Third World Countries_ysesOVX37zI.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Economic Challenges in Third World Countries</a:t>
            </a:r>
          </a:p>
        </p:txBody>
      </p:sp>
      <p:sp>
        <p:nvSpPr>
          <p:cNvPr id="3" name="Content Placeholder 2"/>
          <p:cNvSpPr>
            <a:spLocks noGrp="1"/>
          </p:cNvSpPr>
          <p:nvPr>
            <p:ph idx="1"/>
          </p:nvPr>
        </p:nvSpPr>
        <p:spPr/>
        <p:txBody>
          <a:bodyPr wrap="square">
            <a:normAutofit/>
          </a:bodyPr>
          <a:lstStyle/>
          <a:p>
            <a:pPr/>
            <a:r>
              <a:t>---------------------------------------------</a:t>
            </a:r>
          </a:p>
          <a:p>
            <a:pPr/>
            <a:r>
              <a:t>Many Third World countries face significant economic challenges, including high levels of debt, limited access to credit, and a lack of investment in key sectors such as infrastructure, education, and healthcare.</a:t>
            </a:r>
          </a:p>
          <a:p>
            <a:pPr/>
            <a:r>
              <a:t>The informal economy is a major sector in many Third World countries, where a significant portion of economic activity takes place outside of the formal tax system, which can limit government revenue and hinder economic growth.</a:t>
            </a:r>
          </a:p>
          <a:p>
            <a:pPr/>
            <a:r>
              <a:t>Corruption and mismanagement are also major challenges in many Third World countries, where a lack of transparency and accountability can hinder economic development and limit access to basic services.</a:t>
            </a:r>
          </a:p>
        </p:txBody>
      </p:sp>
      <p:pic>
        <p:nvPicPr>
          <p:cNvPr id="4" name="Picture 3" descr="Role of International Organizations in Supporting Third World Countries__wMJkbRDgNU.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Role of International Organizations in Supporting Third World Countries</a:t>
            </a:r>
          </a:p>
        </p:txBody>
      </p:sp>
      <p:sp>
        <p:nvSpPr>
          <p:cNvPr id="3" name="Content Placeholder 2"/>
          <p:cNvSpPr>
            <a:spLocks noGrp="1"/>
          </p:cNvSpPr>
          <p:nvPr>
            <p:ph idx="1"/>
          </p:nvPr>
        </p:nvSpPr>
        <p:spPr/>
        <p:txBody>
          <a:bodyPr wrap="square">
            <a:normAutofit/>
          </a:bodyPr>
          <a:lstStyle/>
          <a:p>
            <a:pPr/>
            <a:r>
              <a:t>-------------------------------------------------------------------</a:t>
            </a:r>
          </a:p>
          <a:p>
            <a:pPr/>
            <a:r>
              <a:t>International organizations such as the World Bank, the International Monetary Fund (IMF), and the United Nations (UN) play a key role in supporting Third World countries through financial assistance, technical expertise, and policy advice.</a:t>
            </a:r>
          </a:p>
          <a:p>
            <a:pPr/>
            <a:r>
              <a:t>These organizations can help Third World countries to access global markets, attract investment, and build capacity in key sectors such as infrastructure, education, and healthcare.</a:t>
            </a:r>
          </a:p>
          <a:p>
            <a:pPr/>
            <a:r>
              <a:t>International organizations can also help to promote good governance, transparency, and accountability in Third World countries, which can help to reduce corruption and mismanagement.</a:t>
            </a:r>
          </a:p>
        </p:txBody>
      </p:sp>
      <p:pic>
        <p:nvPicPr>
          <p:cNvPr id="4" name="Picture 3" descr="Economic Challenges in Third World Countries_ysesOVX37zI.jpg"/>
          <p:cNvPicPr>
            <a:picLocks noChangeAspect="1"/>
          </p:cNvPicPr>
          <p:nvPr/>
        </p:nvPicPr>
        <p:blipFill>
          <a:blip r:embed="rId2"/>
          <a:stretch>
            <a:fillRect/>
          </a:stretch>
        </p:blipFill>
        <p:spPr>
          <a:xfrm>
            <a:off x="5943600" y="2743200"/>
            <a:ext cx="27432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Implementing Sustainable Development Goals (SDGs) in Third World Countries</a:t>
            </a:r>
          </a:p>
        </p:txBody>
      </p:sp>
      <p:sp>
        <p:nvSpPr>
          <p:cNvPr id="3" name="Content Placeholder 2"/>
          <p:cNvSpPr>
            <a:spLocks noGrp="1"/>
          </p:cNvSpPr>
          <p:nvPr>
            <p:ph idx="1"/>
          </p:nvPr>
        </p:nvSpPr>
        <p:spPr/>
        <p:txBody>
          <a:bodyPr wrap="square">
            <a:normAutofit/>
          </a:bodyPr>
          <a:lstStyle/>
          <a:p>
            <a:pPr/>
            <a:r>
              <a:t>-------------------------------------------------------------------------------------</a:t>
            </a:r>
          </a:p>
          <a:p>
            <a:pPr/>
            <a:r>
              <a:t>Many Third World countries face significant challenges in implementing the SDGs, including limited resources, inadequate infrastructure, and a lack of capacity in key sectors such as education and healthcare.</a:t>
            </a:r>
          </a:p>
          <a:p>
            <a:pPr/>
            <a:r>
              <a:t>Climate change is also a major challenge in many Third World countries, where vulnerable communities may be more exposed to extreme weather events and other climate-related risks.</a:t>
            </a:r>
          </a:p>
          <a:p>
            <a:pPr/>
            <a:r>
              <a:t>International cooperation and support are critical to helping Third World countries to achieve the SDGs, including providing financial assistance, technical expertise, and policy advice.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Opportunities for Sustainable Development in Third World Countries</a:t>
            </a:r>
          </a:p>
        </p:txBody>
      </p:sp>
      <p:sp>
        <p:nvSpPr>
          <p:cNvPr id="3" name="Content Placeholder 2"/>
          <p:cNvSpPr>
            <a:spLocks noGrp="1"/>
          </p:cNvSpPr>
          <p:nvPr>
            <p:ph idx="1"/>
          </p:nvPr>
        </p:nvSpPr>
        <p:spPr/>
        <p:txBody>
          <a:bodyPr wrap="square">
            <a:normAutofit/>
          </a:bodyPr>
          <a:lstStyle/>
          <a:p>
            <a:pPr/>
            <a:r>
              <a:t>-----------------------------------------------------------------</a:t>
            </a:r>
          </a:p>
          <a:p>
            <a:pPr/>
            <a:r>
              <a:t>Many Third World countries have significant opportunities for sustainable development, including investing in renewable energy, promoting agribusiness, and developing tourism.</a:t>
            </a:r>
          </a:p>
          <a:p>
            <a:pPr/>
            <a:r>
              <a:t>Infrastructure development is also a major opportunity in many Third World countries, where investing in roads, bridges, and other critical infrastructure can help to promote economic growth and improve living standards.</a:t>
            </a:r>
          </a:p>
          <a:p>
            <a:pPr/>
            <a:r>
              <a:t>Private sector investment is also critical to promoting sustainable development in Third World countries, including through partnerships with international companies and organizations.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a:t>
            </a:r>
          </a:p>
          <a:p>
            <a:pPr/>
            <a:r>
              <a:t>Third World countries face significant development challenges, including poverty, inequality, and limited economic opportunities.</a:t>
            </a:r>
          </a:p>
          <a:p>
            <a:pPr/>
            <a:r>
              <a:t>The role of international organizations, private sector investment, and sustainable development strategies is critical to helping Third World countries to achieve their development goals.</a:t>
            </a:r>
          </a:p>
          <a:p>
            <a:pPr/>
            <a:r>
              <a:t>With the right support and investment, Third World countries can overcome their development challenges and achieve sustainable economic growth and improved living standards.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Gill Sans MT</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3</cp:revision>
  <dcterms:created xsi:type="dcterms:W3CDTF">2025-09-09T08:15:52Z</dcterms:created>
  <dcterms:modified xsi:type="dcterms:W3CDTF">2025-09-15T07:55:15Z</dcterms:modified>
</cp:coreProperties>
</file>