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Platypi Medium" panose="020B0604020202020204" charset="0"/>
      <p:regular r:id="rId10"/>
    </p:embeddedFont>
    <p:embeddedFont>
      <p:font typeface="Source Serif Pro" panose="02040603050405020204" pitchFamily="18" charset="0"/>
      <p:regular r:id="rId11"/>
      <p:bold r:id="rId12"/>
      <p:italic r:id="rId13"/>
    </p:embeddedFont>
    <p:embeddedFont>
      <p:font typeface="Source Serif Pro Bold" panose="02040803050405020204" pitchFamily="18" charset="0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9554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053352"/>
            <a:ext cx="12902327" cy="21293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350"/>
              </a:lnSpc>
              <a:buNone/>
            </a:pPr>
            <a:r>
              <a:rPr lang="en-US" sz="67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Online Food Ordering Platform</a:t>
            </a:r>
            <a:endParaRPr lang="en-US" sz="6700" dirty="0"/>
          </a:p>
        </p:txBody>
      </p:sp>
      <p:sp>
        <p:nvSpPr>
          <p:cNvPr id="3" name="Text 1"/>
          <p:cNvSpPr/>
          <p:nvPr/>
        </p:nvSpPr>
        <p:spPr>
          <a:xfrm>
            <a:off x="864037" y="4676418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Dokumen ini menguraikan fungsi utama, peran pengguna, dan flow platform pemesanan makanan online yang menghubungkan pelanggan dengan restoran lokal.</a:t>
            </a:r>
            <a:endParaRPr lang="en-US" sz="1900" dirty="0"/>
          </a:p>
        </p:txBody>
      </p:sp>
      <p:sp>
        <p:nvSpPr>
          <p:cNvPr id="4" name="Shape 2"/>
          <p:cNvSpPr/>
          <p:nvPr/>
        </p:nvSpPr>
        <p:spPr>
          <a:xfrm>
            <a:off x="864037" y="5762625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D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57" y="5770245"/>
            <a:ext cx="379690" cy="37969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382316" y="5744170"/>
            <a:ext cx="2307550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504C49"/>
                </a:solidFill>
                <a:latin typeface="Source Serif Pro Bold" pitchFamily="34" charset="0"/>
                <a:ea typeface="Source Serif Pro Bold" pitchFamily="34" charset="-122"/>
                <a:cs typeface="Source Serif Pro Bold" pitchFamily="34" charset="-120"/>
              </a:rPr>
              <a:t>by Ammar Pavel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B6795-1BAF-3360-D45C-835C18F63CE3}"/>
              </a:ext>
            </a:extLst>
          </p:cNvPr>
          <p:cNvSpPr/>
          <p:nvPr/>
        </p:nvSpPr>
        <p:spPr>
          <a:xfrm>
            <a:off x="11866652" y="7429227"/>
            <a:ext cx="2753474" cy="7900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Picture 8" descr="A logo of a university&#10;&#10;Description automatically generated">
            <a:extLst>
              <a:ext uri="{FF2B5EF4-FFF2-40B4-BE49-F238E27FC236}">
                <a16:creationId xmlns:a16="http://schemas.microsoft.com/office/drawing/2014/main" id="{B8DB44D4-3E16-B319-2A02-6997A7952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8455"/>
            <a:ext cx="1330991" cy="17756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1E478D-2CF4-3701-C81A-1759279D87AD}"/>
              </a:ext>
            </a:extLst>
          </p:cNvPr>
          <p:cNvSpPr/>
          <p:nvPr/>
        </p:nvSpPr>
        <p:spPr>
          <a:xfrm>
            <a:off x="11866652" y="7429227"/>
            <a:ext cx="2753474" cy="7900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2753797"/>
            <a:ext cx="6853714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Gambaran Umum Web</a:t>
            </a:r>
            <a:endParaRPr lang="en-US" sz="4850" dirty="0"/>
          </a:p>
        </p:txBody>
      </p:sp>
      <p:sp>
        <p:nvSpPr>
          <p:cNvPr id="4" name="Text 1"/>
          <p:cNvSpPr/>
          <p:nvPr/>
        </p:nvSpPr>
        <p:spPr>
          <a:xfrm>
            <a:off x="864037" y="3895606"/>
            <a:ext cx="7415927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The platform will function as a centralized marketplace for food delivery and pickup. Customers can browse menus, place orders, and track their deliveries. Restaurants can manage their listings, receive orders, and interact with customers.</a:t>
            </a:r>
            <a:endParaRPr lang="en-US" sz="1900" dirty="0"/>
          </a:p>
        </p:txBody>
      </p:sp>
      <p:pic>
        <p:nvPicPr>
          <p:cNvPr id="6" name="Picture 5" descr="A logo of a university&#10;&#10;Description automatically generated">
            <a:extLst>
              <a:ext uri="{FF2B5EF4-FFF2-40B4-BE49-F238E27FC236}">
                <a16:creationId xmlns:a16="http://schemas.microsoft.com/office/drawing/2014/main" id="{07CBBEC6-23D0-DE54-2BAF-A91144F67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8455"/>
            <a:ext cx="1330991" cy="17756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321838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Fungsi Utama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1258967" y="3587115"/>
            <a:ext cx="1250739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Menu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1258967" y="4068485"/>
            <a:ext cx="1250739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Belanja dan Checkout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1258967" y="4549854"/>
            <a:ext cx="1250739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Mencari makanan lokal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1258967" y="5031224"/>
            <a:ext cx="1250739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Mengelola pesanan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1258967" y="5512594"/>
            <a:ext cx="1250739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Customer support</a:t>
            </a:r>
            <a:endParaRPr lang="en-US" sz="19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2ACBC2-FA60-E4AF-3B3E-175060FD9B99}"/>
              </a:ext>
            </a:extLst>
          </p:cNvPr>
          <p:cNvSpPr/>
          <p:nvPr/>
        </p:nvSpPr>
        <p:spPr>
          <a:xfrm>
            <a:off x="11866652" y="7429227"/>
            <a:ext cx="2753474" cy="7900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Picture 8" descr="A logo of a university&#10;&#10;Description automatically generated">
            <a:extLst>
              <a:ext uri="{FF2B5EF4-FFF2-40B4-BE49-F238E27FC236}">
                <a16:creationId xmlns:a16="http://schemas.microsoft.com/office/drawing/2014/main" id="{81D59402-A387-84E9-AAFE-EA8C1F7DA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8455"/>
            <a:ext cx="1330991" cy="17756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209562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Role</a:t>
            </a:r>
            <a:endParaRPr lang="en-US" sz="4850" dirty="0"/>
          </a:p>
        </p:txBody>
      </p:sp>
      <p:sp>
        <p:nvSpPr>
          <p:cNvPr id="3" name="Shape 1"/>
          <p:cNvSpPr/>
          <p:nvPr/>
        </p:nvSpPr>
        <p:spPr>
          <a:xfrm>
            <a:off x="864037" y="3474839"/>
            <a:ext cx="12902327" cy="2545080"/>
          </a:xfrm>
          <a:prstGeom prst="roundRect">
            <a:avLst>
              <a:gd name="adj" fmla="val 1455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ID"/>
          </a:p>
        </p:txBody>
      </p:sp>
      <p:sp>
        <p:nvSpPr>
          <p:cNvPr id="4" name="Shape 2"/>
          <p:cNvSpPr/>
          <p:nvPr/>
        </p:nvSpPr>
        <p:spPr>
          <a:xfrm>
            <a:off x="879277" y="3490079"/>
            <a:ext cx="128718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5" name="Text 3"/>
          <p:cNvSpPr/>
          <p:nvPr/>
        </p:nvSpPr>
        <p:spPr>
          <a:xfrm>
            <a:off x="1126093" y="3645813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Role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7565827" y="3645813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Deskripsi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879277" y="4196596"/>
            <a:ext cx="12871847" cy="110156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8" name="Text 6"/>
          <p:cNvSpPr/>
          <p:nvPr/>
        </p:nvSpPr>
        <p:spPr>
          <a:xfrm>
            <a:off x="1126093" y="4352330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Customer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7565827" y="4352330"/>
            <a:ext cx="5938480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Pesan makanan, bayar, track pesanan, review restauran/makanan.</a:t>
            </a:r>
            <a:endParaRPr lang="en-US" sz="1900" dirty="0"/>
          </a:p>
        </p:txBody>
      </p:sp>
      <p:sp>
        <p:nvSpPr>
          <p:cNvPr id="10" name="Shape 8"/>
          <p:cNvSpPr/>
          <p:nvPr/>
        </p:nvSpPr>
        <p:spPr>
          <a:xfrm>
            <a:off x="879277" y="5298162"/>
            <a:ext cx="128718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11" name="Text 9"/>
          <p:cNvSpPr/>
          <p:nvPr/>
        </p:nvSpPr>
        <p:spPr>
          <a:xfrm>
            <a:off x="1126093" y="5453896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Restaurant Owner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7565827" y="5453896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Menu, menerima order, update status order.</a:t>
            </a:r>
            <a:endParaRPr lang="en-US" sz="19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9002EF-C905-09F5-5C44-94FA3EADEE61}"/>
              </a:ext>
            </a:extLst>
          </p:cNvPr>
          <p:cNvSpPr/>
          <p:nvPr/>
        </p:nvSpPr>
        <p:spPr>
          <a:xfrm>
            <a:off x="11866652" y="7429227"/>
            <a:ext cx="2753474" cy="7900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4" name="Picture 13" descr="A logo of a university&#10;&#10;Description automatically generated">
            <a:extLst>
              <a:ext uri="{FF2B5EF4-FFF2-40B4-BE49-F238E27FC236}">
                <a16:creationId xmlns:a16="http://schemas.microsoft.com/office/drawing/2014/main" id="{62BFDB44-E0B8-7208-8159-43F0E431F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8455"/>
            <a:ext cx="1330991" cy="17756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4245" y="491609"/>
            <a:ext cx="4459367" cy="5573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50"/>
              </a:lnSpc>
              <a:buNone/>
            </a:pPr>
            <a:r>
              <a:rPr lang="en-US" sz="35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Customer Flow</a:t>
            </a:r>
            <a:endParaRPr lang="en-US" sz="3500" dirty="0"/>
          </a:p>
        </p:txBody>
      </p:sp>
      <p:sp>
        <p:nvSpPr>
          <p:cNvPr id="3" name="Shape 1"/>
          <p:cNvSpPr/>
          <p:nvPr/>
        </p:nvSpPr>
        <p:spPr>
          <a:xfrm>
            <a:off x="7303770" y="1405652"/>
            <a:ext cx="22860" cy="6332339"/>
          </a:xfrm>
          <a:prstGeom prst="roundRect">
            <a:avLst>
              <a:gd name="adj" fmla="val 117044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4" name="Shape 2"/>
          <p:cNvSpPr/>
          <p:nvPr/>
        </p:nvSpPr>
        <p:spPr>
          <a:xfrm>
            <a:off x="6513195" y="1795463"/>
            <a:ext cx="624245" cy="22860"/>
          </a:xfrm>
          <a:prstGeom prst="roundRect">
            <a:avLst>
              <a:gd name="adj" fmla="val 117044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5" name="Shape 3"/>
          <p:cNvSpPr/>
          <p:nvPr/>
        </p:nvSpPr>
        <p:spPr>
          <a:xfrm>
            <a:off x="7114580" y="1606272"/>
            <a:ext cx="401241" cy="401241"/>
          </a:xfrm>
          <a:prstGeom prst="roundRect">
            <a:avLst>
              <a:gd name="adj" fmla="val 6668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6" name="Text 4"/>
          <p:cNvSpPr/>
          <p:nvPr/>
        </p:nvSpPr>
        <p:spPr>
          <a:xfrm>
            <a:off x="7255073" y="1673066"/>
            <a:ext cx="120134" cy="267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1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4104561" y="1584008"/>
            <a:ext cx="2229683" cy="278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Membuat Akun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624245" y="1969651"/>
            <a:ext cx="5709999" cy="5705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00"/>
              </a:lnSpc>
              <a:buNone/>
            </a:pPr>
            <a:r>
              <a:rPr lang="en-US" sz="14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Pengguna membuat akun dengan informasi dasar (nama, email, alamat).</a:t>
            </a:r>
            <a:endParaRPr lang="en-US" sz="1400" dirty="0"/>
          </a:p>
        </p:txBody>
      </p:sp>
      <p:sp>
        <p:nvSpPr>
          <p:cNvPr id="9" name="Shape 7"/>
          <p:cNvSpPr/>
          <p:nvPr/>
        </p:nvSpPr>
        <p:spPr>
          <a:xfrm>
            <a:off x="7492960" y="2687241"/>
            <a:ext cx="624245" cy="22860"/>
          </a:xfrm>
          <a:prstGeom prst="roundRect">
            <a:avLst>
              <a:gd name="adj" fmla="val 117044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10" name="Shape 8"/>
          <p:cNvSpPr/>
          <p:nvPr/>
        </p:nvSpPr>
        <p:spPr>
          <a:xfrm>
            <a:off x="7114580" y="2498050"/>
            <a:ext cx="401241" cy="401241"/>
          </a:xfrm>
          <a:prstGeom prst="roundRect">
            <a:avLst>
              <a:gd name="adj" fmla="val 6668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11" name="Text 9"/>
          <p:cNvSpPr/>
          <p:nvPr/>
        </p:nvSpPr>
        <p:spPr>
          <a:xfrm>
            <a:off x="7228761" y="2564844"/>
            <a:ext cx="172879" cy="267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2</a:t>
            </a:r>
            <a:endParaRPr lang="en-US" sz="2100" dirty="0"/>
          </a:p>
        </p:txBody>
      </p:sp>
      <p:sp>
        <p:nvSpPr>
          <p:cNvPr id="12" name="Text 10"/>
          <p:cNvSpPr/>
          <p:nvPr/>
        </p:nvSpPr>
        <p:spPr>
          <a:xfrm>
            <a:off x="8296156" y="2475786"/>
            <a:ext cx="2229683" cy="278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Memilih Makanan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8296156" y="2861429"/>
            <a:ext cx="5709999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Pengguna mencari dan memilih makanan yang ada.</a:t>
            </a:r>
            <a:endParaRPr lang="en-US" sz="1400" dirty="0"/>
          </a:p>
        </p:txBody>
      </p:sp>
      <p:sp>
        <p:nvSpPr>
          <p:cNvPr id="14" name="Shape 12"/>
          <p:cNvSpPr/>
          <p:nvPr/>
        </p:nvSpPr>
        <p:spPr>
          <a:xfrm>
            <a:off x="6513195" y="3489841"/>
            <a:ext cx="624245" cy="22860"/>
          </a:xfrm>
          <a:prstGeom prst="roundRect">
            <a:avLst>
              <a:gd name="adj" fmla="val 117044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15" name="Shape 13"/>
          <p:cNvSpPr/>
          <p:nvPr/>
        </p:nvSpPr>
        <p:spPr>
          <a:xfrm>
            <a:off x="7114580" y="3300651"/>
            <a:ext cx="401241" cy="401241"/>
          </a:xfrm>
          <a:prstGeom prst="roundRect">
            <a:avLst>
              <a:gd name="adj" fmla="val 6668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16" name="Text 14"/>
          <p:cNvSpPr/>
          <p:nvPr/>
        </p:nvSpPr>
        <p:spPr>
          <a:xfrm>
            <a:off x="7231618" y="3367445"/>
            <a:ext cx="167045" cy="267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3</a:t>
            </a:r>
            <a:endParaRPr lang="en-US" sz="2100" dirty="0"/>
          </a:p>
        </p:txBody>
      </p:sp>
      <p:sp>
        <p:nvSpPr>
          <p:cNvPr id="17" name="Text 15"/>
          <p:cNvSpPr/>
          <p:nvPr/>
        </p:nvSpPr>
        <p:spPr>
          <a:xfrm>
            <a:off x="4104561" y="3278386"/>
            <a:ext cx="2229683" cy="278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Browsing Menu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624245" y="3664029"/>
            <a:ext cx="5709999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200"/>
              </a:lnSpc>
              <a:buNone/>
            </a:pPr>
            <a:r>
              <a:rPr lang="en-US" sz="14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Pengguna melihat menu, dan tambahkan barang ke keranjang.</a:t>
            </a:r>
            <a:endParaRPr lang="en-US" sz="1400" dirty="0"/>
          </a:p>
        </p:txBody>
      </p:sp>
      <p:sp>
        <p:nvSpPr>
          <p:cNvPr id="19" name="Shape 17"/>
          <p:cNvSpPr/>
          <p:nvPr/>
        </p:nvSpPr>
        <p:spPr>
          <a:xfrm>
            <a:off x="7492960" y="4292560"/>
            <a:ext cx="624245" cy="22860"/>
          </a:xfrm>
          <a:prstGeom prst="roundRect">
            <a:avLst>
              <a:gd name="adj" fmla="val 117044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20" name="Shape 18"/>
          <p:cNvSpPr/>
          <p:nvPr/>
        </p:nvSpPr>
        <p:spPr>
          <a:xfrm>
            <a:off x="7114580" y="4103370"/>
            <a:ext cx="401241" cy="401241"/>
          </a:xfrm>
          <a:prstGeom prst="roundRect">
            <a:avLst>
              <a:gd name="adj" fmla="val 6668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21" name="Text 19"/>
          <p:cNvSpPr/>
          <p:nvPr/>
        </p:nvSpPr>
        <p:spPr>
          <a:xfrm>
            <a:off x="7226022" y="4170164"/>
            <a:ext cx="178237" cy="267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4</a:t>
            </a:r>
            <a:endParaRPr lang="en-US" sz="2100" dirty="0"/>
          </a:p>
        </p:txBody>
      </p:sp>
      <p:sp>
        <p:nvSpPr>
          <p:cNvPr id="22" name="Text 20"/>
          <p:cNvSpPr/>
          <p:nvPr/>
        </p:nvSpPr>
        <p:spPr>
          <a:xfrm>
            <a:off x="8296156" y="4081105"/>
            <a:ext cx="2229683" cy="278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Checkout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8296156" y="4466749"/>
            <a:ext cx="5709999" cy="5705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Pelanggan meliat keranjang mereka, memasukkan detail pengiriman/pengambilan, dan memilih metode pembayaran.</a:t>
            </a:r>
            <a:endParaRPr lang="en-US" sz="1400" dirty="0"/>
          </a:p>
        </p:txBody>
      </p:sp>
      <p:sp>
        <p:nvSpPr>
          <p:cNvPr id="24" name="Shape 22"/>
          <p:cNvSpPr/>
          <p:nvPr/>
        </p:nvSpPr>
        <p:spPr>
          <a:xfrm>
            <a:off x="6513195" y="5095280"/>
            <a:ext cx="624245" cy="22860"/>
          </a:xfrm>
          <a:prstGeom prst="roundRect">
            <a:avLst>
              <a:gd name="adj" fmla="val 117044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25" name="Shape 23"/>
          <p:cNvSpPr/>
          <p:nvPr/>
        </p:nvSpPr>
        <p:spPr>
          <a:xfrm>
            <a:off x="7114580" y="4906089"/>
            <a:ext cx="401241" cy="401241"/>
          </a:xfrm>
          <a:prstGeom prst="roundRect">
            <a:avLst>
              <a:gd name="adj" fmla="val 6668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26" name="Text 24"/>
          <p:cNvSpPr/>
          <p:nvPr/>
        </p:nvSpPr>
        <p:spPr>
          <a:xfrm>
            <a:off x="7228999" y="4972883"/>
            <a:ext cx="172403" cy="267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5</a:t>
            </a:r>
            <a:endParaRPr lang="en-US" sz="2100" dirty="0"/>
          </a:p>
        </p:txBody>
      </p:sp>
      <p:sp>
        <p:nvSpPr>
          <p:cNvPr id="27" name="Text 25"/>
          <p:cNvSpPr/>
          <p:nvPr/>
        </p:nvSpPr>
        <p:spPr>
          <a:xfrm>
            <a:off x="4104561" y="4883825"/>
            <a:ext cx="2229683" cy="278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Konfirmasi Order</a:t>
            </a:r>
            <a:endParaRPr lang="en-US" sz="1750" dirty="0"/>
          </a:p>
        </p:txBody>
      </p:sp>
      <p:sp>
        <p:nvSpPr>
          <p:cNvPr id="28" name="Text 26"/>
          <p:cNvSpPr/>
          <p:nvPr/>
        </p:nvSpPr>
        <p:spPr>
          <a:xfrm>
            <a:off x="624245" y="5269468"/>
            <a:ext cx="5709999" cy="5705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00"/>
              </a:lnSpc>
              <a:buNone/>
            </a:pPr>
            <a:r>
              <a:rPr lang="en-US" sz="14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Pelanggan mengkonfirmasi pesanan dan rincian pembayaran mereka, dan pesanan mereka diserahkan ke restoran.</a:t>
            </a:r>
            <a:endParaRPr lang="en-US" sz="1400" dirty="0"/>
          </a:p>
        </p:txBody>
      </p:sp>
      <p:sp>
        <p:nvSpPr>
          <p:cNvPr id="29" name="Shape 27"/>
          <p:cNvSpPr/>
          <p:nvPr/>
        </p:nvSpPr>
        <p:spPr>
          <a:xfrm>
            <a:off x="7492960" y="5897999"/>
            <a:ext cx="624245" cy="22860"/>
          </a:xfrm>
          <a:prstGeom prst="roundRect">
            <a:avLst>
              <a:gd name="adj" fmla="val 117044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30" name="Shape 28"/>
          <p:cNvSpPr/>
          <p:nvPr/>
        </p:nvSpPr>
        <p:spPr>
          <a:xfrm>
            <a:off x="7114580" y="5708809"/>
            <a:ext cx="401241" cy="401241"/>
          </a:xfrm>
          <a:prstGeom prst="roundRect">
            <a:avLst>
              <a:gd name="adj" fmla="val 6668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31" name="Text 29"/>
          <p:cNvSpPr/>
          <p:nvPr/>
        </p:nvSpPr>
        <p:spPr>
          <a:xfrm>
            <a:off x="7227927" y="5775603"/>
            <a:ext cx="174546" cy="267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6</a:t>
            </a:r>
            <a:endParaRPr lang="en-US" sz="2100" dirty="0"/>
          </a:p>
        </p:txBody>
      </p:sp>
      <p:sp>
        <p:nvSpPr>
          <p:cNvPr id="32" name="Text 30"/>
          <p:cNvSpPr/>
          <p:nvPr/>
        </p:nvSpPr>
        <p:spPr>
          <a:xfrm>
            <a:off x="8296156" y="5686544"/>
            <a:ext cx="2229683" cy="278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Track Order</a:t>
            </a:r>
            <a:endParaRPr lang="en-US" sz="1750" dirty="0"/>
          </a:p>
        </p:txBody>
      </p:sp>
      <p:sp>
        <p:nvSpPr>
          <p:cNvPr id="33" name="Text 31"/>
          <p:cNvSpPr/>
          <p:nvPr/>
        </p:nvSpPr>
        <p:spPr>
          <a:xfrm>
            <a:off x="8296156" y="6072188"/>
            <a:ext cx="5709999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Pelanggan menerima update </a:t>
            </a:r>
            <a:r>
              <a:rPr lang="en-US" sz="1400" i="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realtime </a:t>
            </a:r>
            <a:r>
              <a:rPr lang="en-US" sz="14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tentang status pesanan mereka.</a:t>
            </a:r>
            <a:endParaRPr lang="en-US" sz="1400" dirty="0"/>
          </a:p>
        </p:txBody>
      </p:sp>
      <p:sp>
        <p:nvSpPr>
          <p:cNvPr id="34" name="Shape 32"/>
          <p:cNvSpPr/>
          <p:nvPr/>
        </p:nvSpPr>
        <p:spPr>
          <a:xfrm>
            <a:off x="6513195" y="6700718"/>
            <a:ext cx="624245" cy="22860"/>
          </a:xfrm>
          <a:prstGeom prst="roundRect">
            <a:avLst>
              <a:gd name="adj" fmla="val 117044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35" name="Shape 33"/>
          <p:cNvSpPr/>
          <p:nvPr/>
        </p:nvSpPr>
        <p:spPr>
          <a:xfrm>
            <a:off x="7114580" y="6511528"/>
            <a:ext cx="401241" cy="401241"/>
          </a:xfrm>
          <a:prstGeom prst="roundRect">
            <a:avLst>
              <a:gd name="adj" fmla="val 6668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36" name="Text 34"/>
          <p:cNvSpPr/>
          <p:nvPr/>
        </p:nvSpPr>
        <p:spPr>
          <a:xfrm>
            <a:off x="7235428" y="6578322"/>
            <a:ext cx="159544" cy="267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7</a:t>
            </a:r>
            <a:endParaRPr lang="en-US" sz="2100" dirty="0"/>
          </a:p>
        </p:txBody>
      </p:sp>
      <p:sp>
        <p:nvSpPr>
          <p:cNvPr id="37" name="Text 35"/>
          <p:cNvSpPr/>
          <p:nvPr/>
        </p:nvSpPr>
        <p:spPr>
          <a:xfrm>
            <a:off x="4104561" y="6489263"/>
            <a:ext cx="2229683" cy="278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Review</a:t>
            </a:r>
            <a:endParaRPr lang="en-US" sz="1750" dirty="0"/>
          </a:p>
        </p:txBody>
      </p:sp>
      <p:sp>
        <p:nvSpPr>
          <p:cNvPr id="38" name="Text 36"/>
          <p:cNvSpPr/>
          <p:nvPr/>
        </p:nvSpPr>
        <p:spPr>
          <a:xfrm>
            <a:off x="624245" y="6874907"/>
            <a:ext cx="5709999" cy="5705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00"/>
              </a:lnSpc>
              <a:buNone/>
            </a:pPr>
            <a:r>
              <a:rPr lang="en-US" sz="14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Setelah menerima pesanan, pelanggan dapat meninggalkan ulasan dan peringkat pada restoran dan hidangannya.</a:t>
            </a:r>
            <a:endParaRPr lang="en-US" sz="1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D13DF1-1727-4BE4-EB86-F74D213A344D}"/>
              </a:ext>
            </a:extLst>
          </p:cNvPr>
          <p:cNvSpPr/>
          <p:nvPr/>
        </p:nvSpPr>
        <p:spPr>
          <a:xfrm>
            <a:off x="11866652" y="7429227"/>
            <a:ext cx="2753474" cy="7900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1" name="Picture 40" descr="A logo of a university&#10;&#10;Description automatically generated">
            <a:extLst>
              <a:ext uri="{FF2B5EF4-FFF2-40B4-BE49-F238E27FC236}">
                <a16:creationId xmlns:a16="http://schemas.microsoft.com/office/drawing/2014/main" id="{330E2EEA-8542-177F-F671-DE8523B11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3389" y="49291"/>
            <a:ext cx="1330991" cy="17756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1392" y="519946"/>
            <a:ext cx="5479018" cy="5905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00"/>
              </a:lnSpc>
              <a:buNone/>
            </a:pPr>
            <a:r>
              <a:rPr lang="en-US" sz="37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Flow Pemilik Restauran</a:t>
            </a:r>
            <a:endParaRPr lang="en-US" sz="3700" dirty="0"/>
          </a:p>
        </p:txBody>
      </p:sp>
      <p:sp>
        <p:nvSpPr>
          <p:cNvPr id="3" name="Shape 1"/>
          <p:cNvSpPr/>
          <p:nvPr/>
        </p:nvSpPr>
        <p:spPr>
          <a:xfrm>
            <a:off x="7303770" y="1488400"/>
            <a:ext cx="22860" cy="6221254"/>
          </a:xfrm>
          <a:prstGeom prst="roundRect">
            <a:avLst>
              <a:gd name="adj" fmla="val 123998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4" name="Shape 2"/>
          <p:cNvSpPr/>
          <p:nvPr/>
        </p:nvSpPr>
        <p:spPr>
          <a:xfrm>
            <a:off x="6464082" y="1902023"/>
            <a:ext cx="661392" cy="22860"/>
          </a:xfrm>
          <a:prstGeom prst="roundRect">
            <a:avLst>
              <a:gd name="adj" fmla="val 123998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5" name="Shape 3"/>
          <p:cNvSpPr/>
          <p:nvPr/>
        </p:nvSpPr>
        <p:spPr>
          <a:xfrm>
            <a:off x="7102614" y="1700927"/>
            <a:ext cx="425172" cy="42517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6" name="Text 4"/>
          <p:cNvSpPr/>
          <p:nvPr/>
        </p:nvSpPr>
        <p:spPr>
          <a:xfrm>
            <a:off x="7251561" y="1771769"/>
            <a:ext cx="127278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1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3913823" y="1677353"/>
            <a:ext cx="2362081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00"/>
              </a:lnSpc>
              <a:buNone/>
            </a:pPr>
            <a:r>
              <a:rPr lang="en-US" sz="18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Setup Akun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661392" y="2085975"/>
            <a:ext cx="5614511" cy="9068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350"/>
              </a:lnSpc>
              <a:buNone/>
            </a:pPr>
            <a:r>
              <a:rPr lang="en-US" sz="14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Pemilik restoran membuat akun, memberikan rincian tentang restoran mereka (nama, alamat, masakan, menu, jam operasional, dll).</a:t>
            </a:r>
            <a:endParaRPr lang="en-US" sz="1450" dirty="0"/>
          </a:p>
        </p:txBody>
      </p:sp>
      <p:sp>
        <p:nvSpPr>
          <p:cNvPr id="9" name="Shape 7"/>
          <p:cNvSpPr/>
          <p:nvPr/>
        </p:nvSpPr>
        <p:spPr>
          <a:xfrm>
            <a:off x="7504926" y="2846784"/>
            <a:ext cx="661392" cy="22860"/>
          </a:xfrm>
          <a:prstGeom prst="roundRect">
            <a:avLst>
              <a:gd name="adj" fmla="val 123998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10" name="Shape 8"/>
          <p:cNvSpPr/>
          <p:nvPr/>
        </p:nvSpPr>
        <p:spPr>
          <a:xfrm>
            <a:off x="7102614" y="2645688"/>
            <a:ext cx="425172" cy="42517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11" name="Text 9"/>
          <p:cNvSpPr/>
          <p:nvPr/>
        </p:nvSpPr>
        <p:spPr>
          <a:xfrm>
            <a:off x="7223581" y="2716530"/>
            <a:ext cx="183118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2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8354497" y="2622113"/>
            <a:ext cx="2362081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Pengelolaan Order</a:t>
            </a:r>
            <a:endParaRPr lang="en-US" sz="1850" dirty="0"/>
          </a:p>
        </p:txBody>
      </p:sp>
      <p:sp>
        <p:nvSpPr>
          <p:cNvPr id="13" name="Text 11"/>
          <p:cNvSpPr/>
          <p:nvPr/>
        </p:nvSpPr>
        <p:spPr>
          <a:xfrm>
            <a:off x="8354497" y="3030736"/>
            <a:ext cx="5614511" cy="9068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Restoran menerima pesanan pelanggan melalui platform dan dapat melihat detail pesanan (item, jumlah, informasi pengiriman/pengambilan).</a:t>
            </a:r>
            <a:endParaRPr lang="en-US" sz="1450" dirty="0"/>
          </a:p>
        </p:txBody>
      </p:sp>
      <p:sp>
        <p:nvSpPr>
          <p:cNvPr id="14" name="Shape 12"/>
          <p:cNvSpPr/>
          <p:nvPr/>
        </p:nvSpPr>
        <p:spPr>
          <a:xfrm>
            <a:off x="6464082" y="3787973"/>
            <a:ext cx="661392" cy="22860"/>
          </a:xfrm>
          <a:prstGeom prst="roundRect">
            <a:avLst>
              <a:gd name="adj" fmla="val 123998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15" name="Shape 13"/>
          <p:cNvSpPr/>
          <p:nvPr/>
        </p:nvSpPr>
        <p:spPr>
          <a:xfrm>
            <a:off x="7102614" y="3586877"/>
            <a:ext cx="425172" cy="42517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16" name="Text 14"/>
          <p:cNvSpPr/>
          <p:nvPr/>
        </p:nvSpPr>
        <p:spPr>
          <a:xfrm>
            <a:off x="7226677" y="3657719"/>
            <a:ext cx="176927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3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3895487" y="3563303"/>
            <a:ext cx="2380417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00"/>
              </a:lnSpc>
              <a:buNone/>
            </a:pPr>
            <a:r>
              <a:rPr lang="en-US" sz="18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Update Status Order</a:t>
            </a:r>
            <a:endParaRPr lang="en-US" sz="1850" dirty="0"/>
          </a:p>
        </p:txBody>
      </p:sp>
      <p:sp>
        <p:nvSpPr>
          <p:cNvPr id="18" name="Text 16"/>
          <p:cNvSpPr/>
          <p:nvPr/>
        </p:nvSpPr>
        <p:spPr>
          <a:xfrm>
            <a:off x="661392" y="3971925"/>
            <a:ext cx="5614511" cy="9068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350"/>
              </a:lnSpc>
              <a:buNone/>
            </a:pPr>
            <a:r>
              <a:rPr lang="en-US" sz="14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Restoran memperbarui status pesanan seiring berjalannya pesanan (diterima, sedang disiapkan, sedang dalam perjalanan, dan sudah dikirim).</a:t>
            </a:r>
            <a:endParaRPr lang="en-US" sz="1450" dirty="0"/>
          </a:p>
        </p:txBody>
      </p:sp>
      <p:sp>
        <p:nvSpPr>
          <p:cNvPr id="19" name="Shape 17"/>
          <p:cNvSpPr/>
          <p:nvPr/>
        </p:nvSpPr>
        <p:spPr>
          <a:xfrm>
            <a:off x="7504926" y="4729163"/>
            <a:ext cx="661392" cy="22860"/>
          </a:xfrm>
          <a:prstGeom prst="roundRect">
            <a:avLst>
              <a:gd name="adj" fmla="val 123998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20" name="Shape 18"/>
          <p:cNvSpPr/>
          <p:nvPr/>
        </p:nvSpPr>
        <p:spPr>
          <a:xfrm>
            <a:off x="7102614" y="4528066"/>
            <a:ext cx="425172" cy="42517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21" name="Text 19"/>
          <p:cNvSpPr/>
          <p:nvPr/>
        </p:nvSpPr>
        <p:spPr>
          <a:xfrm>
            <a:off x="7220724" y="4598908"/>
            <a:ext cx="188833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4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8354497" y="4504492"/>
            <a:ext cx="2362081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Forward Order</a:t>
            </a:r>
            <a:endParaRPr lang="en-US" sz="1850" dirty="0"/>
          </a:p>
        </p:txBody>
      </p:sp>
      <p:sp>
        <p:nvSpPr>
          <p:cNvPr id="23" name="Text 21"/>
          <p:cNvSpPr/>
          <p:nvPr/>
        </p:nvSpPr>
        <p:spPr>
          <a:xfrm>
            <a:off x="8354497" y="4913114"/>
            <a:ext cx="5614511" cy="9068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Restoran dapat berkomunikasi dengan pelanggan melalui platform mengenai status pesanan, pembaruan pengiriman, atau permintaan khusus apa pun.</a:t>
            </a:r>
            <a:endParaRPr lang="en-US" sz="1450" dirty="0"/>
          </a:p>
        </p:txBody>
      </p:sp>
      <p:sp>
        <p:nvSpPr>
          <p:cNvPr id="24" name="Shape 22"/>
          <p:cNvSpPr/>
          <p:nvPr/>
        </p:nvSpPr>
        <p:spPr>
          <a:xfrm>
            <a:off x="6464082" y="5670352"/>
            <a:ext cx="661392" cy="22860"/>
          </a:xfrm>
          <a:prstGeom prst="roundRect">
            <a:avLst>
              <a:gd name="adj" fmla="val 123998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25" name="Shape 23"/>
          <p:cNvSpPr/>
          <p:nvPr/>
        </p:nvSpPr>
        <p:spPr>
          <a:xfrm>
            <a:off x="7102614" y="5469255"/>
            <a:ext cx="425172" cy="42517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26" name="Text 24"/>
          <p:cNvSpPr/>
          <p:nvPr/>
        </p:nvSpPr>
        <p:spPr>
          <a:xfrm>
            <a:off x="7223939" y="5540097"/>
            <a:ext cx="182523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5</a:t>
            </a:r>
            <a:endParaRPr lang="en-US" sz="2200" dirty="0"/>
          </a:p>
        </p:txBody>
      </p:sp>
      <p:sp>
        <p:nvSpPr>
          <p:cNvPr id="27" name="Text 25"/>
          <p:cNvSpPr/>
          <p:nvPr/>
        </p:nvSpPr>
        <p:spPr>
          <a:xfrm>
            <a:off x="3756898" y="5445681"/>
            <a:ext cx="2519005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00"/>
              </a:lnSpc>
              <a:buNone/>
            </a:pPr>
            <a:r>
              <a:rPr lang="en-US" sz="18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Penyelesaian Pesanan</a:t>
            </a:r>
            <a:endParaRPr lang="en-US" sz="1850" dirty="0"/>
          </a:p>
        </p:txBody>
      </p:sp>
      <p:sp>
        <p:nvSpPr>
          <p:cNvPr id="28" name="Text 26"/>
          <p:cNvSpPr/>
          <p:nvPr/>
        </p:nvSpPr>
        <p:spPr>
          <a:xfrm>
            <a:off x="661392" y="5854303"/>
            <a:ext cx="5614511" cy="6045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350"/>
              </a:lnSpc>
              <a:buNone/>
            </a:pPr>
            <a:r>
              <a:rPr lang="en-US" sz="14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Restoran memenuhi pesanan dan mengirimkannya ke pelanggan sesuai dengan metode pengiriman yang dipilih.</a:t>
            </a:r>
            <a:endParaRPr lang="en-US" sz="1450" dirty="0"/>
          </a:p>
        </p:txBody>
      </p:sp>
      <p:sp>
        <p:nvSpPr>
          <p:cNvPr id="29" name="Shape 27"/>
          <p:cNvSpPr/>
          <p:nvPr/>
        </p:nvSpPr>
        <p:spPr>
          <a:xfrm>
            <a:off x="7504926" y="6611541"/>
            <a:ext cx="661392" cy="22860"/>
          </a:xfrm>
          <a:prstGeom prst="roundRect">
            <a:avLst>
              <a:gd name="adj" fmla="val 123998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30" name="Shape 28"/>
          <p:cNvSpPr/>
          <p:nvPr/>
        </p:nvSpPr>
        <p:spPr>
          <a:xfrm>
            <a:off x="7102614" y="6410444"/>
            <a:ext cx="425172" cy="42517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31" name="Text 29"/>
          <p:cNvSpPr/>
          <p:nvPr/>
        </p:nvSpPr>
        <p:spPr>
          <a:xfrm>
            <a:off x="7222748" y="6481286"/>
            <a:ext cx="184785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6</a:t>
            </a:r>
            <a:endParaRPr lang="en-US" sz="2200" dirty="0"/>
          </a:p>
        </p:txBody>
      </p:sp>
      <p:sp>
        <p:nvSpPr>
          <p:cNvPr id="32" name="Text 30"/>
          <p:cNvSpPr/>
          <p:nvPr/>
        </p:nvSpPr>
        <p:spPr>
          <a:xfrm>
            <a:off x="8354497" y="6386870"/>
            <a:ext cx="2362081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Review Manajemen</a:t>
            </a:r>
            <a:endParaRPr lang="en-US" sz="1850" dirty="0"/>
          </a:p>
        </p:txBody>
      </p:sp>
      <p:sp>
        <p:nvSpPr>
          <p:cNvPr id="33" name="Text 31"/>
          <p:cNvSpPr/>
          <p:nvPr/>
        </p:nvSpPr>
        <p:spPr>
          <a:xfrm>
            <a:off x="8354497" y="6795492"/>
            <a:ext cx="5614511" cy="6045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Restoran dapat melihat ulasan dan peringkat pelanggan pada tempat usahanya dan dapat menanggapi umpan balik tersebut.</a:t>
            </a:r>
            <a:endParaRPr lang="en-US" sz="1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1EF17A-AD50-D6AD-90AA-90D614FD4336}"/>
              </a:ext>
            </a:extLst>
          </p:cNvPr>
          <p:cNvSpPr/>
          <p:nvPr/>
        </p:nvSpPr>
        <p:spPr>
          <a:xfrm>
            <a:off x="11866652" y="7429227"/>
            <a:ext cx="2753474" cy="7900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5" name="Picture 34" descr="A logo of a university&#10;&#10;Description automatically generated">
            <a:extLst>
              <a:ext uri="{FF2B5EF4-FFF2-40B4-BE49-F238E27FC236}">
                <a16:creationId xmlns:a16="http://schemas.microsoft.com/office/drawing/2014/main" id="{9F6E601A-B3B9-BEE4-98EA-2C08A4B99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3389" y="49291"/>
            <a:ext cx="1330991" cy="17756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889528"/>
            <a:ext cx="7445573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Pertimbangan Teknologi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4154805"/>
            <a:ext cx="129023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Platform ini akan dibangun menggunakan kombinasi teknologi front-end dan back-end. Frontend akan dirancang dengan antarmuka yang ramah pengguna, dan responsif, sedangkan backend akan menangani penyimpanan data, manajemen pesanan, pemrosesan pembayaran, dan operasi website lainnya.</a:t>
            </a:r>
            <a:endParaRPr lang="en-US" sz="19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770FFF-A6E7-0FBE-F2DC-7A956F329D8E}"/>
              </a:ext>
            </a:extLst>
          </p:cNvPr>
          <p:cNvSpPr/>
          <p:nvPr/>
        </p:nvSpPr>
        <p:spPr>
          <a:xfrm>
            <a:off x="11866652" y="7429227"/>
            <a:ext cx="2753474" cy="7900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 descr="A logo of a university&#10;&#10;Description automatically generated">
            <a:extLst>
              <a:ext uri="{FF2B5EF4-FFF2-40B4-BE49-F238E27FC236}">
                <a16:creationId xmlns:a16="http://schemas.microsoft.com/office/drawing/2014/main" id="{779B1E93-5CBE-68EF-AD96-E86452EBB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8455"/>
            <a:ext cx="1330991" cy="17756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410</Words>
  <Application>Microsoft Office PowerPoint</Application>
  <PresentationFormat>Custom</PresentationFormat>
  <Paragraphs>68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Source Serif Pro Bold</vt:lpstr>
      <vt:lpstr>Source Serif Pro</vt:lpstr>
      <vt:lpstr>Platypi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AMMAR PAVEL ZAMORA SIREGAR</cp:lastModifiedBy>
  <cp:revision>2</cp:revision>
  <dcterms:created xsi:type="dcterms:W3CDTF">2024-10-13T12:33:40Z</dcterms:created>
  <dcterms:modified xsi:type="dcterms:W3CDTF">2024-10-13T12:43:14Z</dcterms:modified>
</cp:coreProperties>
</file>