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971c9d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9971c9d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9971c9d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9971c9d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9971c9d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9971c9d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9971c9dd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9971c9dd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9971c9dd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9971c9dd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971c9d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9971c9d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9971c9dd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9971c9dd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cb5f97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cb5f97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cb5f973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9cb5f973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9cb5f973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9cb5f97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cb5f973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9cb5f973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cb5f973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cb5f973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9cb5f973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9cb5f973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9cb5f973b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9cb5f973b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cb5f973b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9cb5f973b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Testing Semester</a:t>
            </a:r>
            <a:br>
              <a:rPr lang="en"/>
            </a:br>
            <a:r>
              <a:rPr lang="en"/>
              <a:t>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Ammar Rashid Malik	 FA18-BSE-011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Anas Ahmed 			 </a:t>
            </a:r>
            <a:r>
              <a:rPr lang="en" sz="2000"/>
              <a:t>FA18-BSE-013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 Teardown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41487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test case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88888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69446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// code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EEEEE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afterEach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88888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69446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// code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56800" y="1152475"/>
            <a:ext cx="41487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Time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beforeAll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88888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69446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// code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EEEEE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afterAll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88888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69446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// code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Matchers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017725"/>
            <a:ext cx="8520600" cy="3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Matchers is the word used by Jest for assertions.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the same as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assertEquals(),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assertNotEquals()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etc</a:t>
            </a:r>
            <a:r>
              <a:rPr lang="en"/>
              <a:t> in JUnit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Jest counterparts for these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expect().toBe(),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expect().not.toBe()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Matchers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Assert that the value “n” is null:</a:t>
            </a:r>
            <a:endParaRPr sz="1200">
              <a:solidFill>
                <a:srgbClr val="9E6DB1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toBeNull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Assert that the value “n” is defined: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toBeDefined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Assert that the value “n” is undefined: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toBeUndefined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Assert that the value “n” is true: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toBeTruthy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Assert that the value “n” is false: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toBeFalsy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1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Matchers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258125" y="1152475"/>
            <a:ext cx="4142100" cy="366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“n” is Greater than “m”:</a:t>
            </a:r>
            <a:endParaRPr sz="1200">
              <a:solidFill>
                <a:srgbClr val="9E6DB1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toBeGreaterThan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“n” is Greater than or equal to “m”: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toBeGreaterThanOrEqual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“n” is Less than “m”: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toBeLessThan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572000" y="990950"/>
            <a:ext cx="4342800" cy="366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“n” is Less than or equal to “m”: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toBeLessThanOrEqual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“n” is equal to “m”: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“n” is close to “m” with  max “l” tolerance: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toBeCloseTo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m, l</a:t>
            </a:r>
            <a:r>
              <a:rPr lang="en" sz="12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Matchers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 that “n” matches the regex /m/ :</a:t>
            </a:r>
            <a:endParaRPr sz="1500">
              <a:solidFill>
                <a:srgbClr val="9E6DB1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A49840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‘n’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5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toMatch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/m/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 that “n” contains the text “m” :</a:t>
            </a:r>
            <a:endParaRPr sz="15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A49840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‘n’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5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toContain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A49840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‘m’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288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r>
              <a:rPr lang="en"/>
              <a:t>Matchers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3535050"/>
            <a:ext cx="85206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 that the array “n” contains the element “m” :</a:t>
            </a:r>
            <a:endParaRPr sz="1500">
              <a:solidFill>
                <a:srgbClr val="9E6DB1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A49840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[n]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5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toContain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A49840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Matchers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 that function “n” throws ANY Exception:</a:t>
            </a:r>
            <a:endParaRPr sz="1300">
              <a:solidFill>
                <a:srgbClr val="EEEEEE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(n).</a:t>
            </a: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toThrow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 that function “n” throws “m” Exception:</a:t>
            </a:r>
            <a:endParaRPr sz="13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(n).</a:t>
            </a: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toThrow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4EC9B0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 that function “n” throws any Exception with the message “m”:</a:t>
            </a:r>
            <a:endParaRPr sz="13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(n).</a:t>
            </a: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toThrow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A49840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 that function “n” throws any Exception that matches with the regex /m/:</a:t>
            </a:r>
            <a:endParaRPr sz="13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(n).</a:t>
            </a:r>
            <a:r>
              <a:rPr lang="en" sz="13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toThrow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/m/</a:t>
            </a:r>
            <a:r>
              <a:rPr lang="en" sz="13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.not operator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.not operator is used to inverse any assertion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4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100"/>
              <a:t> </a:t>
            </a:r>
            <a:r>
              <a:rPr lang="en"/>
              <a:t>is the </a:t>
            </a:r>
            <a:r>
              <a:rPr lang="en"/>
              <a:t>inverse</a:t>
            </a:r>
            <a:r>
              <a:rPr lang="en"/>
              <a:t> of</a:t>
            </a:r>
            <a:r>
              <a:rPr lang="en" sz="2100"/>
              <a:t> </a:t>
            </a: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4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toContain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100"/>
              <a:t> </a:t>
            </a:r>
            <a:r>
              <a:rPr lang="en"/>
              <a:t>is the inverse of</a:t>
            </a:r>
            <a:r>
              <a:rPr lang="en" sz="2100"/>
              <a:t> </a:t>
            </a: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toContain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4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toThrow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100"/>
              <a:t> </a:t>
            </a:r>
            <a:r>
              <a:rPr lang="en"/>
              <a:t>is the inverse of</a:t>
            </a:r>
            <a:r>
              <a:rPr lang="en" sz="2100"/>
              <a:t> </a:t>
            </a: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toThrow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4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toBeNull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100"/>
              <a:t> </a:t>
            </a:r>
            <a:r>
              <a:rPr lang="en"/>
              <a:t>is the inverse of</a:t>
            </a:r>
            <a:r>
              <a:rPr lang="en" sz="2100"/>
              <a:t> </a:t>
            </a: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4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toBeNull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4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 we choose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1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Jest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-12872" l="-11428" r="-45557" t="-44113"/>
          <a:stretch/>
        </p:blipFill>
        <p:spPr>
          <a:xfrm>
            <a:off x="3176150" y="955950"/>
            <a:ext cx="3130100" cy="31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Jest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Jest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Jest is a Javascript testing framework </a:t>
            </a:r>
            <a:r>
              <a:rPr lang="en"/>
              <a:t>with focus on simplicity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works with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Angular etc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Comparable 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Junit (Java)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Unit Test (Python)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PHPUnit (PHP)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JEST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 is installed just like any other node package by using either </a:t>
            </a:r>
            <a:r>
              <a:rPr lang="en">
                <a:solidFill>
                  <a:schemeClr val="accent6"/>
                </a:solidFill>
              </a:rPr>
              <a:t>npm </a:t>
            </a:r>
            <a:r>
              <a:rPr lang="en"/>
              <a:t>or </a:t>
            </a:r>
            <a:r>
              <a:rPr lang="en">
                <a:solidFill>
                  <a:schemeClr val="accent6"/>
                </a:solidFill>
              </a:rPr>
              <a:t>yarn.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 this code on your console: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B2E85"/>
                </a:solidFill>
                <a:highlight>
                  <a:srgbClr val="1D2021"/>
                </a:highlight>
                <a:latin typeface="Courier New"/>
                <a:ea typeface="Courier New"/>
                <a:cs typeface="Courier New"/>
                <a:sym typeface="Courier New"/>
              </a:rPr>
              <a:t>yarn</a:t>
            </a:r>
            <a:r>
              <a:rPr lang="en" sz="2000">
                <a:solidFill>
                  <a:srgbClr val="C5C0B9"/>
                </a:solidFill>
                <a:highlight>
                  <a:srgbClr val="1D20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6B2E85"/>
                </a:solidFill>
                <a:highlight>
                  <a:srgbClr val="1D202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2000">
                <a:solidFill>
                  <a:srgbClr val="C5C0B9"/>
                </a:solidFill>
                <a:highlight>
                  <a:srgbClr val="1D2021"/>
                </a:highlight>
                <a:latin typeface="Courier New"/>
                <a:ea typeface="Courier New"/>
                <a:cs typeface="Courier New"/>
                <a:sym typeface="Courier New"/>
              </a:rPr>
              <a:t> --dev jest</a:t>
            </a:r>
            <a:endParaRPr sz="2000">
              <a:solidFill>
                <a:srgbClr val="C5C0B9"/>
              </a:solidFill>
              <a:highlight>
                <a:srgbClr val="1D20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5C0B9"/>
                </a:solidFill>
                <a:highlight>
                  <a:srgbClr val="1D2021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1900">
              <a:solidFill>
                <a:srgbClr val="C5C0B9"/>
              </a:solidFill>
              <a:highlight>
                <a:srgbClr val="1D20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6B2E85"/>
                </a:solidFill>
                <a:highlight>
                  <a:srgbClr val="1D2021"/>
                </a:highlight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" sz="2000">
                <a:solidFill>
                  <a:srgbClr val="C5C0B9"/>
                </a:solidFill>
                <a:highlight>
                  <a:srgbClr val="1D20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6B2E85"/>
                </a:solidFill>
                <a:highlight>
                  <a:srgbClr val="1D2021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" sz="2000">
                <a:solidFill>
                  <a:srgbClr val="C5C0B9"/>
                </a:solidFill>
                <a:highlight>
                  <a:srgbClr val="1D2021"/>
                </a:highlight>
                <a:latin typeface="Courier New"/>
                <a:ea typeface="Courier New"/>
                <a:cs typeface="Courier New"/>
                <a:sym typeface="Courier New"/>
              </a:rPr>
              <a:t> --save-dev jest</a:t>
            </a:r>
            <a:endParaRPr sz="2000">
              <a:solidFill>
                <a:srgbClr val="C5C0B9"/>
              </a:solidFill>
              <a:highlight>
                <a:srgbClr val="1D202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simple </a:t>
            </a:r>
            <a:r>
              <a:rPr lang="en"/>
              <a:t>test case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9175"/>
            <a:ext cx="84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write or import a piece of code in javascript that will be tested. In our case  we take the function “sum” and use module.exports to export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 sum.js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69446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69446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" sz="1100">
                <a:solidFill>
                  <a:srgbClr val="888888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exports </a:t>
            </a:r>
            <a:r>
              <a:rPr lang="en" sz="1100">
                <a:solidFill>
                  <a:srgbClr val="888888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sum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297A29"/>
              </a:solidFill>
              <a:highlight>
                <a:srgbClr val="1D202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488900"/>
            <a:ext cx="8520600" cy="4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import the test object (sum.js) file and write a simple test case in a new file (sum.test.js) . An example is given as follows: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 sum.test.js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69446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sum </a:t>
            </a:r>
            <a:r>
              <a:rPr lang="en" sz="1100">
                <a:solidFill>
                  <a:srgbClr val="888888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A49840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'./sum'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EEEEEE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A49840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'&lt;&lt;description&gt;&gt;'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88888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9E6DB1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336B9D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5893725" y="2765950"/>
            <a:ext cx="2337300" cy="9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description will appear when the test case is run. This will be used to identify the test case in the test results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 example will be as follows: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TC-2 : Adding 2 and 3</a:t>
            </a:r>
            <a:endParaRPr sz="1000"/>
          </a:p>
        </p:txBody>
      </p:sp>
      <p:cxnSp>
        <p:nvCxnSpPr>
          <p:cNvPr id="92" name="Google Shape;92;p19"/>
          <p:cNvCxnSpPr>
            <a:endCxn id="91" idx="1"/>
          </p:cNvCxnSpPr>
          <p:nvPr/>
        </p:nvCxnSpPr>
        <p:spPr>
          <a:xfrm>
            <a:off x="1741125" y="2852950"/>
            <a:ext cx="4152600" cy="39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9"/>
          <p:cNvCxnSpPr/>
          <p:nvPr/>
        </p:nvCxnSpPr>
        <p:spPr>
          <a:xfrm>
            <a:off x="853700" y="2853025"/>
            <a:ext cx="132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9"/>
          <p:cNvSpPr/>
          <p:nvPr/>
        </p:nvSpPr>
        <p:spPr>
          <a:xfrm>
            <a:off x="587700" y="4259575"/>
            <a:ext cx="23373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test object (code) whose output needs to be tested. (Actual Value)</a:t>
            </a:r>
            <a:endParaRPr sz="1000"/>
          </a:p>
        </p:txBody>
      </p:sp>
      <p:cxnSp>
        <p:nvCxnSpPr>
          <p:cNvPr id="95" name="Google Shape;95;p19"/>
          <p:cNvCxnSpPr>
            <a:endCxn id="94" idx="0"/>
          </p:cNvCxnSpPr>
          <p:nvPr/>
        </p:nvCxnSpPr>
        <p:spPr>
          <a:xfrm>
            <a:off x="1486650" y="3201475"/>
            <a:ext cx="269700" cy="105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9"/>
          <p:cNvCxnSpPr/>
          <p:nvPr/>
        </p:nvCxnSpPr>
        <p:spPr>
          <a:xfrm flipH="1" rot="10800000">
            <a:off x="1078250" y="3183725"/>
            <a:ext cx="776700" cy="1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9"/>
          <p:cNvSpPr/>
          <p:nvPr/>
        </p:nvSpPr>
        <p:spPr>
          <a:xfrm>
            <a:off x="3808500" y="3938025"/>
            <a:ext cx="23373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expected output of the test object</a:t>
            </a:r>
            <a:endParaRPr sz="1000"/>
          </a:p>
        </p:txBody>
      </p:sp>
      <p:cxnSp>
        <p:nvCxnSpPr>
          <p:cNvPr id="98" name="Google Shape;98;p19"/>
          <p:cNvCxnSpPr>
            <a:endCxn id="97" idx="0"/>
          </p:cNvCxnSpPr>
          <p:nvPr/>
        </p:nvCxnSpPr>
        <p:spPr>
          <a:xfrm>
            <a:off x="2437650" y="3181125"/>
            <a:ext cx="2539500" cy="75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/>
          <p:nvPr/>
        </p:nvCxnSpPr>
        <p:spPr>
          <a:xfrm>
            <a:off x="2370830" y="3179425"/>
            <a:ext cx="19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9"/>
          <p:cNvSpPr/>
          <p:nvPr/>
        </p:nvSpPr>
        <p:spPr>
          <a:xfrm>
            <a:off x="5079350" y="1737850"/>
            <a:ext cx="23373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Importing the test object (in our case the sum function we created)</a:t>
            </a:r>
            <a:endParaRPr sz="1000"/>
          </a:p>
        </p:txBody>
      </p:sp>
      <p:cxnSp>
        <p:nvCxnSpPr>
          <p:cNvPr id="101" name="Google Shape;101;p19"/>
          <p:cNvCxnSpPr>
            <a:endCxn id="100" idx="1"/>
          </p:cNvCxnSpPr>
          <p:nvPr/>
        </p:nvCxnSpPr>
        <p:spPr>
          <a:xfrm flipH="1" rot="10800000">
            <a:off x="2598650" y="1989100"/>
            <a:ext cx="2480700" cy="53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420300" y="2522325"/>
            <a:ext cx="2385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435325"/>
            <a:ext cx="8520600" cy="4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jest to your package.json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 package.json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"scripts"</a:t>
            </a:r>
            <a:r>
              <a:rPr lang="en" sz="1100">
                <a:solidFill>
                  <a:srgbClr val="888888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  "test"</a:t>
            </a:r>
            <a:r>
              <a:rPr lang="en" sz="1100">
                <a:solidFill>
                  <a:srgbClr val="888888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A49840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"jest"</a:t>
            </a:r>
            <a:endParaRPr sz="1100">
              <a:solidFill>
                <a:srgbClr val="A49840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run the test, go to your console and type: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5F6F7"/>
                </a:solidFill>
                <a:highlight>
                  <a:srgbClr val="333437"/>
                </a:highlight>
                <a:latin typeface="Courier New"/>
                <a:ea typeface="Courier New"/>
                <a:cs typeface="Courier New"/>
                <a:sym typeface="Courier New"/>
              </a:rPr>
              <a:t>npm test</a:t>
            </a:r>
            <a:r>
              <a:rPr lang="en" sz="2200"/>
              <a:t>  or   </a:t>
            </a:r>
            <a:r>
              <a:rPr lang="en" sz="1500">
                <a:solidFill>
                  <a:srgbClr val="F5F6F7"/>
                </a:solidFill>
                <a:highlight>
                  <a:srgbClr val="333437"/>
                </a:highlight>
                <a:latin typeface="Courier New"/>
                <a:ea typeface="Courier New"/>
                <a:cs typeface="Courier New"/>
                <a:sym typeface="Courier New"/>
              </a:rPr>
              <a:t>yarn test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462100"/>
            <a:ext cx="85206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test case will be executed and the result will be printed like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PASS  ./sum.test.js</a:t>
            </a:r>
            <a:endParaRPr sz="1500">
              <a:solidFill>
                <a:srgbClr val="EEEEEE"/>
              </a:solidFill>
              <a:highlight>
                <a:srgbClr val="2425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✓ &lt;&lt;description&gt;&gt; 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EEEEEE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5ms</a:t>
            </a:r>
            <a:r>
              <a:rPr lang="en" sz="1500">
                <a:solidFill>
                  <a:srgbClr val="D4D4D4"/>
                </a:solidFill>
                <a:highlight>
                  <a:srgbClr val="2425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