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54"/>
  </p:notesMasterIdLst>
  <p:sldIdLst>
    <p:sldId id="256" r:id="rId2"/>
    <p:sldId id="257" r:id="rId3"/>
    <p:sldId id="333" r:id="rId4"/>
    <p:sldId id="259" r:id="rId5"/>
    <p:sldId id="261" r:id="rId6"/>
    <p:sldId id="262" r:id="rId7"/>
    <p:sldId id="264" r:id="rId8"/>
    <p:sldId id="267" r:id="rId9"/>
    <p:sldId id="268" r:id="rId10"/>
    <p:sldId id="270" r:id="rId11"/>
    <p:sldId id="271" r:id="rId12"/>
    <p:sldId id="334" r:id="rId13"/>
    <p:sldId id="273" r:id="rId14"/>
    <p:sldId id="274" r:id="rId15"/>
    <p:sldId id="279" r:id="rId16"/>
    <p:sldId id="282" r:id="rId17"/>
    <p:sldId id="283" r:id="rId18"/>
    <p:sldId id="284" r:id="rId19"/>
    <p:sldId id="285" r:id="rId20"/>
    <p:sldId id="335" r:id="rId21"/>
    <p:sldId id="290" r:id="rId22"/>
    <p:sldId id="322" r:id="rId23"/>
    <p:sldId id="292" r:id="rId24"/>
    <p:sldId id="294" r:id="rId25"/>
    <p:sldId id="296" r:id="rId26"/>
    <p:sldId id="297" r:id="rId27"/>
    <p:sldId id="299" r:id="rId28"/>
    <p:sldId id="338" r:id="rId29"/>
    <p:sldId id="336" r:id="rId30"/>
    <p:sldId id="306" r:id="rId31"/>
    <p:sldId id="307" r:id="rId32"/>
    <p:sldId id="310" r:id="rId33"/>
    <p:sldId id="314" r:id="rId34"/>
    <p:sldId id="311" r:id="rId35"/>
    <p:sldId id="312" r:id="rId36"/>
    <p:sldId id="313" r:id="rId37"/>
    <p:sldId id="315" r:id="rId38"/>
    <p:sldId id="316" r:id="rId39"/>
    <p:sldId id="317" r:id="rId40"/>
    <p:sldId id="318" r:id="rId41"/>
    <p:sldId id="319" r:id="rId42"/>
    <p:sldId id="320" r:id="rId43"/>
    <p:sldId id="321" r:id="rId44"/>
    <p:sldId id="337" r:id="rId45"/>
    <p:sldId id="324" r:id="rId46"/>
    <p:sldId id="325" r:id="rId47"/>
    <p:sldId id="326" r:id="rId48"/>
    <p:sldId id="328" r:id="rId49"/>
    <p:sldId id="329" r:id="rId50"/>
    <p:sldId id="330" r:id="rId51"/>
    <p:sldId id="331" r:id="rId52"/>
    <p:sldId id="332" r:id="rId53"/>
  </p:sldIdLst>
  <p:sldSz cx="9144000" cy="5143500" type="screen16x9"/>
  <p:notesSz cx="6858000" cy="9144000"/>
  <p:embeddedFontLst>
    <p:embeddedFont>
      <p:font typeface="Robot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107" d="100"/>
          <a:sy n="107" d="100"/>
        </p:scale>
        <p:origin x="48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753732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 name="Google Shape;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163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847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27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605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439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194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018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557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818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49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80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755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44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489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523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2604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035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003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124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095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333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793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7698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01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626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980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939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557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143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6530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180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516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638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07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109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172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215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2576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1569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276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819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4521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930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176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461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129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92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4b3d47a9d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4b3d47a9d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7894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48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634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663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4afadeda8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4afadeda8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830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p:nvPr/>
        </p:nvSpPr>
        <p:spPr>
          <a:xfrm>
            <a:off x="-45225" y="-45225"/>
            <a:ext cx="9215400" cy="43974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57400" y="2438400"/>
            <a:ext cx="7641900" cy="6237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82925" y="2986525"/>
            <a:ext cx="7404300" cy="534900"/>
          </a:xfrm>
          <a:prstGeom prst="rect">
            <a:avLst/>
          </a:prstGeom>
        </p:spPr>
        <p:txBody>
          <a:bodyPr spcFirstLastPara="1" wrap="square" lIns="91425" tIns="91425" rIns="91425" bIns="91425" anchor="t" anchorCtr="0"/>
          <a:lstStyle>
            <a:lvl1pPr lvl="0">
              <a:lnSpc>
                <a:spcPct val="100000"/>
              </a:lnSpc>
              <a:spcBef>
                <a:spcPts val="0"/>
              </a:spcBef>
              <a:spcAft>
                <a:spcPts val="0"/>
              </a:spcAft>
              <a:buClr>
                <a:srgbClr val="FFFFFF"/>
              </a:buClr>
              <a:buSzPts val="2200"/>
              <a:buNone/>
              <a:defRPr sz="22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2">
            <a:alphaModFix/>
          </a:blip>
          <a:stretch>
            <a:fillRect/>
          </a:stretch>
        </p:blipFill>
        <p:spPr>
          <a:xfrm>
            <a:off x="7655825" y="65700"/>
            <a:ext cx="1247275" cy="6236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p:nvPr/>
        </p:nvSpPr>
        <p:spPr>
          <a:xfrm>
            <a:off x="0" y="0"/>
            <a:ext cx="9144000" cy="6855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311700" y="2925"/>
            <a:ext cx="8520600" cy="623700"/>
          </a:xfrm>
          <a:prstGeom prst="rect">
            <a:avLst/>
          </a:prstGeom>
        </p:spPr>
        <p:txBody>
          <a:bodyPr spcFirstLastPara="1" wrap="square" lIns="91425" tIns="91425" rIns="91425" bIns="91425" anchor="t" anchorCtr="0"/>
          <a:lstStyle>
            <a:lvl1pPr lvl="0">
              <a:spcBef>
                <a:spcPts val="0"/>
              </a:spcBef>
              <a:spcAft>
                <a:spcPts val="0"/>
              </a:spcAft>
              <a:buClr>
                <a:srgbClr val="FFFFFF"/>
              </a:buClr>
              <a:buSzPts val="30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3"/>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lstStyle>
            <a:lvl1pPr marL="457200" lvl="0" indent="-381000">
              <a:spcBef>
                <a:spcPts val="0"/>
              </a:spcBef>
              <a:spcAft>
                <a:spcPts val="0"/>
              </a:spcAft>
              <a:buSzPts val="2400"/>
              <a:buChar char="●"/>
              <a:defRPr/>
            </a:lvl1pPr>
            <a:lvl2pPr marL="914400" lvl="1" indent="-342900">
              <a:spcBef>
                <a:spcPts val="1600"/>
              </a:spcBef>
              <a:spcAft>
                <a:spcPts val="0"/>
              </a:spcAft>
              <a:buSzPts val="1800"/>
              <a:buChar char="○"/>
              <a:defRPr/>
            </a:lvl2pPr>
            <a:lvl3pPr marL="1371600" lvl="2" indent="-330200">
              <a:spcBef>
                <a:spcPts val="1600"/>
              </a:spcBef>
              <a:spcAft>
                <a:spcPts val="0"/>
              </a:spcAft>
              <a:buSzPts val="16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1" name="Google Shape;21;p3"/>
          <p:cNvPicPr preferRelativeResize="0"/>
          <p:nvPr/>
        </p:nvPicPr>
        <p:blipFill>
          <a:blip r:embed="rId2">
            <a:alphaModFix/>
          </a:blip>
          <a:stretch>
            <a:fillRect/>
          </a:stretch>
        </p:blipFill>
        <p:spPr>
          <a:xfrm>
            <a:off x="7655825" y="65700"/>
            <a:ext cx="1247275" cy="6236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p:nvPr/>
        </p:nvSpPr>
        <p:spPr>
          <a:xfrm>
            <a:off x="0" y="-45225"/>
            <a:ext cx="9170100" cy="41916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7883625" y="65700"/>
            <a:ext cx="1095675" cy="547825"/>
          </a:xfrm>
          <a:prstGeom prst="rect">
            <a:avLst/>
          </a:prstGeom>
          <a:noFill/>
          <a:ln>
            <a:noFill/>
          </a:ln>
        </p:spPr>
      </p:pic>
      <p:sp>
        <p:nvSpPr>
          <p:cNvPr id="12" name="Google Shape;12;p2"/>
          <p:cNvSpPr txBox="1"/>
          <p:nvPr/>
        </p:nvSpPr>
        <p:spPr>
          <a:xfrm>
            <a:off x="1025775" y="2311550"/>
            <a:ext cx="48156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endParaRPr>
          </a:p>
        </p:txBody>
      </p:sp>
    </p:spTree>
    <p:extLst>
      <p:ext uri="{BB962C8B-B14F-4D97-AF65-F5344CB8AC3E}">
        <p14:creationId xmlns:p14="http://schemas.microsoft.com/office/powerpoint/2010/main" val="318181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847675"/>
            <a:ext cx="8520600" cy="3416400"/>
          </a:xfrm>
          <a:prstGeom prst="rect">
            <a:avLst/>
          </a:prstGeom>
          <a:noFill/>
          <a:ln>
            <a:noFill/>
          </a:ln>
        </p:spPr>
        <p:txBody>
          <a:bodyPr spcFirstLastPara="1" wrap="square" lIns="91425" tIns="91425" rIns="91425" bIns="91425" anchor="t" anchorCtr="0"/>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30200">
              <a:lnSpc>
                <a:spcPct val="115000"/>
              </a:lnSpc>
              <a:spcBef>
                <a:spcPts val="16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5">
            <a:alphaModFix/>
          </a:blip>
          <a:stretch>
            <a:fillRect/>
          </a:stretch>
        </p:blipFill>
        <p:spPr>
          <a:xfrm>
            <a:off x="7496475" y="4740925"/>
            <a:ext cx="1247276" cy="2522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freertos.org/a00106.html" TargetMode="External"/><Relationship Id="rId7" Type="http://schemas.openxmlformats.org/officeDocument/2006/relationships/hyperlink" Target="https://www.aosabook.org/en/freertos.html"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s://www.freertos.org/a00111.html" TargetMode="External"/><Relationship Id="rId5" Type="http://schemas.openxmlformats.org/officeDocument/2006/relationships/hyperlink" Target="https://www.freertos.org/a00110.html" TargetMode="External"/><Relationship Id="rId4" Type="http://schemas.openxmlformats.org/officeDocument/2006/relationships/hyperlink" Target="https://www.freertos.org/a00017.html"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450219" y="2974184"/>
            <a:ext cx="7641900" cy="623700"/>
          </a:xfrm>
          <a:prstGeom prst="rect">
            <a:avLst/>
          </a:prstGeom>
        </p:spPr>
        <p:txBody>
          <a:bodyPr spcFirstLastPara="1" wrap="square" lIns="91425" tIns="91425" rIns="91425" bIns="91425" anchor="b" anchorCtr="0">
            <a:noAutofit/>
          </a:bodyPr>
          <a:lstStyle/>
          <a:p>
            <a:pPr lvl="0"/>
            <a:r>
              <a:rPr lang="en-US" sz="4400" b="1" dirty="0"/>
              <a:t>RTOS In A Nutshell</a:t>
            </a:r>
            <a:endParaRPr sz="4400" b="1" dirty="0"/>
          </a:p>
        </p:txBody>
      </p:sp>
      <p:sp>
        <p:nvSpPr>
          <p:cNvPr id="27" name="Google Shape;27;p4"/>
          <p:cNvSpPr txBox="1">
            <a:spLocks noGrp="1"/>
          </p:cNvSpPr>
          <p:nvPr>
            <p:ph type="subTitle" idx="1"/>
          </p:nvPr>
        </p:nvSpPr>
        <p:spPr>
          <a:xfrm>
            <a:off x="450219" y="3536601"/>
            <a:ext cx="7404300" cy="5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Khaled Hossameldein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8834"/>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Schedulers And </a:t>
            </a:r>
            <a:r>
              <a:rPr lang="en-US" sz="2800" b="1" dirty="0" err="1"/>
              <a:t>SysTick</a:t>
            </a:r>
            <a:endParaRPr lang="en-US" sz="2800" b="1" dirty="0"/>
          </a:p>
        </p:txBody>
      </p:sp>
      <p:sp>
        <p:nvSpPr>
          <p:cNvPr id="12" name="Google Shape;33;p5"/>
          <p:cNvSpPr txBox="1">
            <a:spLocks noGrp="1"/>
          </p:cNvSpPr>
          <p:nvPr>
            <p:ph type="body" idx="1"/>
          </p:nvPr>
        </p:nvSpPr>
        <p:spPr>
          <a:xfrm>
            <a:off x="504580" y="961973"/>
            <a:ext cx="7975051" cy="973983"/>
          </a:xfrm>
          <a:prstGeom prst="rect">
            <a:avLst/>
          </a:prstGeom>
        </p:spPr>
        <p:txBody>
          <a:bodyPr spcFirstLastPara="1" wrap="square" lIns="91425" tIns="91425" rIns="91425" bIns="91425" anchor="t" anchorCtr="0">
            <a:noAutofit/>
          </a:bodyPr>
          <a:lstStyle/>
          <a:p>
            <a:pPr marL="114300" lvl="0" indent="0">
              <a:lnSpc>
                <a:spcPct val="150000"/>
              </a:lnSpc>
              <a:buSzPts val="1800"/>
              <a:buNone/>
            </a:pPr>
            <a:r>
              <a:rPr lang="en-US" sz="1600" b="1" dirty="0">
                <a:solidFill>
                  <a:srgbClr val="FF0000"/>
                </a:solidFill>
              </a:rPr>
              <a:t>Scheduling</a:t>
            </a:r>
            <a:r>
              <a:rPr lang="en-US" sz="1600" dirty="0"/>
              <a:t> is the process which decides which task and process should be accessed and run at what time by the system resources.</a:t>
            </a:r>
          </a:p>
          <a:p>
            <a:pPr marL="685800" indent="-285750">
              <a:lnSpc>
                <a:spcPct val="150000"/>
              </a:lnSpc>
              <a:buSzPts val="1800"/>
            </a:pPr>
            <a:endParaRPr lang="fr-FR" sz="1600" dirty="0"/>
          </a:p>
          <a:p>
            <a:pPr marL="685800" indent="-285750">
              <a:lnSpc>
                <a:spcPct val="150000"/>
              </a:lnSpc>
              <a:buSzPts val="1800"/>
            </a:pPr>
            <a:endParaRPr lang="en-US" sz="1600" dirty="0"/>
          </a:p>
          <a:p>
            <a:pPr marL="400050" indent="0">
              <a:lnSpc>
                <a:spcPct val="150000"/>
              </a:lnSpc>
              <a:buSzPts val="1800"/>
              <a:buNone/>
            </a:pPr>
            <a:endParaRPr lang="en-US" sz="1600" dirty="0"/>
          </a:p>
          <a:p>
            <a:pPr marL="400050" indent="0">
              <a:lnSpc>
                <a:spcPct val="150000"/>
              </a:lnSpc>
              <a:buSzPts val="1800"/>
              <a:buNone/>
            </a:pPr>
            <a:endParaRPr lang="en-US" sz="1600" dirty="0"/>
          </a:p>
          <a:p>
            <a:pPr marL="685800" indent="-285750">
              <a:lnSpc>
                <a:spcPct val="150000"/>
              </a:lnSpc>
              <a:buSzPts val="1800"/>
            </a:pPr>
            <a:endParaRPr lang="en-US" sz="1600" b="1" dirty="0"/>
          </a:p>
          <a:p>
            <a:pPr marL="114300" indent="0">
              <a:lnSpc>
                <a:spcPct val="150000"/>
              </a:lnSpc>
              <a:buSzPts val="1800"/>
              <a:buNone/>
            </a:pPr>
            <a:endParaRPr lang="en-US" sz="1600" b="1" dirty="0"/>
          </a:p>
          <a:p>
            <a:pPr marL="114300" lvl="0" indent="0">
              <a:lnSpc>
                <a:spcPct val="150000"/>
              </a:lnSpc>
              <a:buSzPts val="1800"/>
              <a:buNone/>
            </a:pPr>
            <a:endParaRPr lang="en-US" sz="1600" b="1" dirty="0"/>
          </a:p>
          <a:p>
            <a:pPr marL="114300" lvl="0" indent="0">
              <a:lnSpc>
                <a:spcPct val="150000"/>
              </a:lnSpc>
              <a:buSzPts val="1800"/>
              <a:buNone/>
            </a:pPr>
            <a:endParaRPr sz="1600" b="1" dirty="0"/>
          </a:p>
        </p:txBody>
      </p:sp>
      <p:pic>
        <p:nvPicPr>
          <p:cNvPr id="2" name="Picture 1"/>
          <p:cNvPicPr>
            <a:picLocks noChangeAspect="1"/>
          </p:cNvPicPr>
          <p:nvPr/>
        </p:nvPicPr>
        <p:blipFill>
          <a:blip r:embed="rId3"/>
          <a:stretch>
            <a:fillRect/>
          </a:stretch>
        </p:blipFill>
        <p:spPr>
          <a:xfrm>
            <a:off x="1887164" y="2278379"/>
            <a:ext cx="5405175" cy="1952655"/>
          </a:xfrm>
          <a:prstGeom prst="rect">
            <a:avLst/>
          </a:prstGeom>
        </p:spPr>
      </p:pic>
    </p:spTree>
    <p:extLst>
      <p:ext uri="{BB962C8B-B14F-4D97-AF65-F5344CB8AC3E}">
        <p14:creationId xmlns:p14="http://schemas.microsoft.com/office/powerpoint/2010/main" val="59705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8834"/>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Schedulers And </a:t>
            </a:r>
            <a:r>
              <a:rPr lang="en-US" sz="2800" b="1" dirty="0" err="1"/>
              <a:t>SysTick</a:t>
            </a:r>
            <a:endParaRPr lang="en-US" sz="2800" b="1" dirty="0"/>
          </a:p>
        </p:txBody>
      </p:sp>
      <p:sp>
        <p:nvSpPr>
          <p:cNvPr id="12" name="Google Shape;33;p5"/>
          <p:cNvSpPr txBox="1">
            <a:spLocks noGrp="1"/>
          </p:cNvSpPr>
          <p:nvPr>
            <p:ph type="body" idx="1"/>
          </p:nvPr>
        </p:nvSpPr>
        <p:spPr>
          <a:xfrm>
            <a:off x="652224" y="955198"/>
            <a:ext cx="7839551" cy="1313867"/>
          </a:xfrm>
          <a:prstGeom prst="rect">
            <a:avLst/>
          </a:prstGeom>
        </p:spPr>
        <p:txBody>
          <a:bodyPr spcFirstLastPara="1" wrap="square" lIns="91425" tIns="91425" rIns="91425" bIns="91425" anchor="t" anchorCtr="0">
            <a:noAutofit/>
          </a:bodyPr>
          <a:lstStyle/>
          <a:p>
            <a:pPr marL="0" indent="0">
              <a:lnSpc>
                <a:spcPct val="150000"/>
              </a:lnSpc>
              <a:buSzPts val="1800"/>
              <a:buNone/>
            </a:pPr>
            <a:r>
              <a:rPr lang="en-US" sz="1600" b="1" dirty="0">
                <a:solidFill>
                  <a:srgbClr val="FF0000"/>
                </a:solidFill>
              </a:rPr>
              <a:t>The system tick </a:t>
            </a:r>
            <a:r>
              <a:rPr lang="en-US" sz="1600" dirty="0"/>
              <a:t>is the time unit that OS timers and delays are based on. The system tick is a scheduling event - i.e. it causes the scheduler to run and may cause a context switch.</a:t>
            </a:r>
          </a:p>
          <a:p>
            <a:pPr marL="400050" indent="0">
              <a:lnSpc>
                <a:spcPct val="150000"/>
              </a:lnSpc>
              <a:buSzPts val="1800"/>
              <a:buNone/>
            </a:pPr>
            <a:endParaRPr lang="en-US" sz="1600" dirty="0"/>
          </a:p>
          <a:p>
            <a:pPr marL="400050" indent="0">
              <a:lnSpc>
                <a:spcPct val="150000"/>
              </a:lnSpc>
              <a:buSzPts val="1800"/>
              <a:buNone/>
            </a:pPr>
            <a:endParaRPr lang="en-US" sz="1600" dirty="0"/>
          </a:p>
          <a:p>
            <a:pPr marL="685800" indent="-285750">
              <a:lnSpc>
                <a:spcPct val="150000"/>
              </a:lnSpc>
              <a:buSzPts val="1800"/>
            </a:pPr>
            <a:endParaRPr lang="en-US" sz="1600" b="1" dirty="0"/>
          </a:p>
          <a:p>
            <a:pPr marL="114300" indent="0">
              <a:lnSpc>
                <a:spcPct val="150000"/>
              </a:lnSpc>
              <a:buSzPts val="1800"/>
              <a:buNone/>
            </a:pPr>
            <a:endParaRPr lang="en-US" sz="1600" b="1" dirty="0"/>
          </a:p>
          <a:p>
            <a:pPr marL="114300" lvl="0" indent="0">
              <a:lnSpc>
                <a:spcPct val="150000"/>
              </a:lnSpc>
              <a:buSzPts val="1800"/>
              <a:buNone/>
            </a:pPr>
            <a:endParaRPr lang="en-US" sz="1600" b="1" dirty="0"/>
          </a:p>
          <a:p>
            <a:pPr marL="114300" lvl="0" indent="0">
              <a:lnSpc>
                <a:spcPct val="150000"/>
              </a:lnSpc>
              <a:buSzPts val="1800"/>
              <a:buNone/>
            </a:pPr>
            <a:endParaRPr sz="1600" b="1" dirty="0"/>
          </a:p>
        </p:txBody>
      </p:sp>
      <p:pic>
        <p:nvPicPr>
          <p:cNvPr id="6" name="Picture 5"/>
          <p:cNvPicPr>
            <a:picLocks noChangeAspect="1"/>
          </p:cNvPicPr>
          <p:nvPr/>
        </p:nvPicPr>
        <p:blipFill>
          <a:blip r:embed="rId3"/>
          <a:stretch>
            <a:fillRect/>
          </a:stretch>
        </p:blipFill>
        <p:spPr>
          <a:xfrm>
            <a:off x="1750878" y="2941868"/>
            <a:ext cx="5405175" cy="1952655"/>
          </a:xfrm>
          <a:prstGeom prst="rect">
            <a:avLst/>
          </a:prstGeom>
        </p:spPr>
      </p:pic>
      <p:cxnSp>
        <p:nvCxnSpPr>
          <p:cNvPr id="3" name="Straight Arrow Connector 2"/>
          <p:cNvCxnSpPr/>
          <p:nvPr/>
        </p:nvCxnSpPr>
        <p:spPr>
          <a:xfrm>
            <a:off x="2768600" y="2590800"/>
            <a:ext cx="0" cy="3510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691469" y="2563134"/>
            <a:ext cx="0" cy="3510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639736" y="2590800"/>
            <a:ext cx="0" cy="3510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5579536" y="2569335"/>
            <a:ext cx="0" cy="3510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519336" y="2567069"/>
            <a:ext cx="0" cy="35106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2522378" y="2275334"/>
            <a:ext cx="542136" cy="307777"/>
          </a:xfrm>
          <a:prstGeom prst="rect">
            <a:avLst/>
          </a:prstGeom>
        </p:spPr>
        <p:txBody>
          <a:bodyPr wrap="none">
            <a:spAutoFit/>
          </a:bodyPr>
          <a:lstStyle/>
          <a:p>
            <a:r>
              <a:rPr lang="en-US" b="1" dirty="0">
                <a:solidFill>
                  <a:srgbClr val="FF0000"/>
                </a:solidFill>
              </a:rPr>
              <a:t>Tick</a:t>
            </a:r>
            <a:endParaRPr lang="en-US" dirty="0"/>
          </a:p>
        </p:txBody>
      </p:sp>
      <p:sp>
        <p:nvSpPr>
          <p:cNvPr id="16" name="Rectangle 15"/>
          <p:cNvSpPr/>
          <p:nvPr/>
        </p:nvSpPr>
        <p:spPr>
          <a:xfrm>
            <a:off x="3420401" y="2271399"/>
            <a:ext cx="542136" cy="307777"/>
          </a:xfrm>
          <a:prstGeom prst="rect">
            <a:avLst/>
          </a:prstGeom>
        </p:spPr>
        <p:txBody>
          <a:bodyPr wrap="none">
            <a:spAutoFit/>
          </a:bodyPr>
          <a:lstStyle/>
          <a:p>
            <a:r>
              <a:rPr lang="en-US" b="1" dirty="0">
                <a:solidFill>
                  <a:srgbClr val="FF0000"/>
                </a:solidFill>
              </a:rPr>
              <a:t>Tick</a:t>
            </a:r>
            <a:endParaRPr lang="en-US" dirty="0"/>
          </a:p>
        </p:txBody>
      </p:sp>
      <p:sp>
        <p:nvSpPr>
          <p:cNvPr id="17" name="Rectangle 16"/>
          <p:cNvSpPr/>
          <p:nvPr/>
        </p:nvSpPr>
        <p:spPr>
          <a:xfrm>
            <a:off x="4343269" y="2271399"/>
            <a:ext cx="542136" cy="307777"/>
          </a:xfrm>
          <a:prstGeom prst="rect">
            <a:avLst/>
          </a:prstGeom>
        </p:spPr>
        <p:txBody>
          <a:bodyPr wrap="none">
            <a:spAutoFit/>
          </a:bodyPr>
          <a:lstStyle/>
          <a:p>
            <a:r>
              <a:rPr lang="en-US" b="1" dirty="0">
                <a:solidFill>
                  <a:srgbClr val="FF0000"/>
                </a:solidFill>
              </a:rPr>
              <a:t>Tick</a:t>
            </a:r>
            <a:endParaRPr lang="en-US" dirty="0"/>
          </a:p>
        </p:txBody>
      </p:sp>
      <p:sp>
        <p:nvSpPr>
          <p:cNvPr id="18" name="Rectangle 17"/>
          <p:cNvSpPr/>
          <p:nvPr/>
        </p:nvSpPr>
        <p:spPr>
          <a:xfrm>
            <a:off x="5308468" y="2267464"/>
            <a:ext cx="542136" cy="307777"/>
          </a:xfrm>
          <a:prstGeom prst="rect">
            <a:avLst/>
          </a:prstGeom>
        </p:spPr>
        <p:txBody>
          <a:bodyPr wrap="none">
            <a:spAutoFit/>
          </a:bodyPr>
          <a:lstStyle/>
          <a:p>
            <a:r>
              <a:rPr lang="en-US" b="1" dirty="0">
                <a:solidFill>
                  <a:srgbClr val="FF0000"/>
                </a:solidFill>
              </a:rPr>
              <a:t>Tick</a:t>
            </a:r>
            <a:endParaRPr lang="en-US" dirty="0"/>
          </a:p>
        </p:txBody>
      </p:sp>
      <p:sp>
        <p:nvSpPr>
          <p:cNvPr id="19" name="Rectangle 18"/>
          <p:cNvSpPr/>
          <p:nvPr/>
        </p:nvSpPr>
        <p:spPr>
          <a:xfrm>
            <a:off x="6248268" y="2267464"/>
            <a:ext cx="542136" cy="307777"/>
          </a:xfrm>
          <a:prstGeom prst="rect">
            <a:avLst/>
          </a:prstGeom>
        </p:spPr>
        <p:txBody>
          <a:bodyPr wrap="none">
            <a:spAutoFit/>
          </a:bodyPr>
          <a:lstStyle/>
          <a:p>
            <a:r>
              <a:rPr lang="en-US" b="1" dirty="0">
                <a:solidFill>
                  <a:srgbClr val="FF0000"/>
                </a:solidFill>
              </a:rPr>
              <a:t>Tick</a:t>
            </a:r>
            <a:endParaRPr lang="en-US" dirty="0"/>
          </a:p>
        </p:txBody>
      </p:sp>
    </p:spTree>
    <p:extLst>
      <p:ext uri="{BB962C8B-B14F-4D97-AF65-F5344CB8AC3E}">
        <p14:creationId xmlns:p14="http://schemas.microsoft.com/office/powerpoint/2010/main" val="341796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3864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Agenda</a:t>
            </a:r>
            <a:endParaRPr b="1" dirty="0"/>
          </a:p>
        </p:txBody>
      </p:sp>
      <p:sp>
        <p:nvSpPr>
          <p:cNvPr id="33" name="Google Shape;33;p5"/>
          <p:cNvSpPr txBox="1">
            <a:spLocks noGrp="1"/>
          </p:cNvSpPr>
          <p:nvPr>
            <p:ph type="body" idx="1"/>
          </p:nvPr>
        </p:nvSpPr>
        <p:spPr>
          <a:xfrm>
            <a:off x="225974" y="890537"/>
            <a:ext cx="5567607" cy="38304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1600" b="1" dirty="0"/>
              <a:t>Introduction To Real Time Operating Systems</a:t>
            </a:r>
          </a:p>
          <a:p>
            <a:pPr marL="342900" indent="-228600">
              <a:lnSpc>
                <a:spcPct val="150000"/>
              </a:lnSpc>
              <a:buSzPts val="1800"/>
            </a:pPr>
            <a:r>
              <a:rPr lang="en-US" sz="1600" b="1" dirty="0">
                <a:solidFill>
                  <a:srgbClr val="FF0000"/>
                </a:solidFill>
              </a:rPr>
              <a:t>Introduction To </a:t>
            </a:r>
            <a:r>
              <a:rPr lang="en-US" sz="1600" b="1" dirty="0" err="1">
                <a:solidFill>
                  <a:srgbClr val="FF0000"/>
                </a:solidFill>
              </a:rPr>
              <a:t>FreeRTOS</a:t>
            </a:r>
            <a:endParaRPr lang="en-US" sz="1600" b="1" dirty="0">
              <a:solidFill>
                <a:srgbClr val="FF0000"/>
              </a:solidFill>
            </a:endParaRPr>
          </a:p>
          <a:p>
            <a:pPr marL="804863" indent="-228600">
              <a:lnSpc>
                <a:spcPct val="150000"/>
              </a:lnSpc>
              <a:buSzPts val="1800"/>
              <a:buFont typeface="+mj-lt"/>
              <a:buAutoNum type="arabicPeriod"/>
            </a:pPr>
            <a:r>
              <a:rPr lang="en-US" sz="1200" b="1" dirty="0">
                <a:solidFill>
                  <a:srgbClr val="0070C0"/>
                </a:solidFill>
              </a:rPr>
              <a:t>What Is </a:t>
            </a:r>
            <a:r>
              <a:rPr lang="en-US" sz="1200" b="1" dirty="0" err="1">
                <a:solidFill>
                  <a:srgbClr val="0070C0"/>
                </a:solidFill>
              </a:rPr>
              <a:t>FreeRTOS</a:t>
            </a:r>
            <a:r>
              <a:rPr lang="en-US" sz="1200" b="1" dirty="0">
                <a:solidFill>
                  <a:srgbClr val="0070C0"/>
                </a:solidFill>
              </a:rPr>
              <a:t> ?</a:t>
            </a:r>
          </a:p>
          <a:p>
            <a:pPr marL="804863" indent="-228600">
              <a:lnSpc>
                <a:spcPct val="150000"/>
              </a:lnSpc>
              <a:buSzPts val="1800"/>
              <a:buFont typeface="+mj-lt"/>
              <a:buAutoNum type="arabicPeriod"/>
            </a:pPr>
            <a:r>
              <a:rPr lang="en-US" sz="1200" b="1" dirty="0" err="1">
                <a:solidFill>
                  <a:srgbClr val="0070C0"/>
                </a:solidFill>
              </a:rPr>
              <a:t>FreeRTOS</a:t>
            </a:r>
            <a:r>
              <a:rPr lang="en-US" sz="1200" b="1" dirty="0">
                <a:solidFill>
                  <a:srgbClr val="0070C0"/>
                </a:solidFill>
              </a:rPr>
              <a:t> Characteristics</a:t>
            </a:r>
          </a:p>
          <a:p>
            <a:pPr marL="804863" indent="-228600">
              <a:lnSpc>
                <a:spcPct val="150000"/>
              </a:lnSpc>
              <a:buSzPts val="1800"/>
              <a:buFont typeface="+mj-lt"/>
              <a:buAutoNum type="arabicPeriod"/>
            </a:pPr>
            <a:r>
              <a:rPr lang="en-US" sz="1200" b="1" dirty="0" err="1">
                <a:solidFill>
                  <a:srgbClr val="0070C0"/>
                </a:solidFill>
              </a:rPr>
              <a:t>FreeRTOS</a:t>
            </a:r>
            <a:r>
              <a:rPr lang="en-US" sz="1200" b="1" dirty="0">
                <a:solidFill>
                  <a:srgbClr val="0070C0"/>
                </a:solidFill>
              </a:rPr>
              <a:t> Layered Architecture</a:t>
            </a:r>
          </a:p>
          <a:p>
            <a:pPr marL="804863" indent="-228600">
              <a:lnSpc>
                <a:spcPct val="150000"/>
              </a:lnSpc>
              <a:buSzPts val="1800"/>
              <a:buFont typeface="+mj-lt"/>
              <a:buAutoNum type="arabicPeriod"/>
            </a:pPr>
            <a:r>
              <a:rPr lang="en-US" sz="1200" b="1" dirty="0">
                <a:solidFill>
                  <a:srgbClr val="0070C0"/>
                </a:solidFill>
              </a:rPr>
              <a:t>Porting </a:t>
            </a:r>
            <a:r>
              <a:rPr lang="en-US" sz="1200" b="1" dirty="0" err="1">
                <a:solidFill>
                  <a:srgbClr val="0070C0"/>
                </a:solidFill>
              </a:rPr>
              <a:t>FreeRTOS</a:t>
            </a:r>
            <a:endParaRPr lang="en-US" sz="1200" b="1" dirty="0">
              <a:solidFill>
                <a:srgbClr val="0070C0"/>
              </a:solidFill>
            </a:endParaRPr>
          </a:p>
          <a:p>
            <a:pPr marL="342900" indent="-228600">
              <a:lnSpc>
                <a:spcPct val="150000"/>
              </a:lnSpc>
              <a:buSzPts val="1800"/>
            </a:pPr>
            <a:r>
              <a:rPr lang="en-US" sz="1600" b="1" dirty="0" smtClean="0"/>
              <a:t>Tasks </a:t>
            </a:r>
            <a:r>
              <a:rPr lang="en-US" sz="1600" b="1" dirty="0"/>
              <a:t>In Depth</a:t>
            </a:r>
          </a:p>
          <a:p>
            <a:pPr marL="342900" indent="-228600">
              <a:lnSpc>
                <a:spcPct val="150000"/>
              </a:lnSpc>
              <a:buSzPts val="1800"/>
            </a:pPr>
            <a:r>
              <a:rPr lang="en-US" sz="1600" b="1" dirty="0"/>
              <a:t>How Tasks Synchronize And Communicate</a:t>
            </a:r>
          </a:p>
          <a:p>
            <a:pPr marL="342900" indent="-228600">
              <a:lnSpc>
                <a:spcPct val="150000"/>
              </a:lnSpc>
              <a:buSzPts val="1800"/>
            </a:pPr>
            <a:r>
              <a:rPr lang="en-US" sz="1600" b="1" dirty="0"/>
              <a:t>RTOS Main Problems</a:t>
            </a:r>
            <a:endParaRPr sz="1600" b="1" dirty="0"/>
          </a:p>
        </p:txBody>
      </p:sp>
      <p:pic>
        <p:nvPicPr>
          <p:cNvPr id="34" name="Google Shape;34;p5"/>
          <p:cNvPicPr preferRelativeResize="0"/>
          <p:nvPr/>
        </p:nvPicPr>
        <p:blipFill rotWithShape="1">
          <a:blip r:embed="rId3">
            <a:alphaModFix/>
          </a:blip>
          <a:srcRect l="8805" t="4661" r="11072" b="5692"/>
          <a:stretch/>
        </p:blipFill>
        <p:spPr>
          <a:xfrm rot="1380005">
            <a:off x="5889370" y="1187487"/>
            <a:ext cx="2737331" cy="3062528"/>
          </a:xfrm>
          <a:prstGeom prst="rect">
            <a:avLst/>
          </a:prstGeom>
          <a:noFill/>
          <a:ln>
            <a:noFill/>
          </a:ln>
        </p:spPr>
      </p:pic>
    </p:spTree>
    <p:extLst>
      <p:ext uri="{BB962C8B-B14F-4D97-AF65-F5344CB8AC3E}">
        <p14:creationId xmlns:p14="http://schemas.microsoft.com/office/powerpoint/2010/main" val="250756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What Is </a:t>
            </a:r>
            <a:r>
              <a:rPr lang="en-US" sz="2800" b="1" dirty="0" err="1"/>
              <a:t>FreeRTOS</a:t>
            </a:r>
            <a:r>
              <a:rPr lang="en-US" sz="2800" b="1" dirty="0"/>
              <a:t> ?</a:t>
            </a:r>
          </a:p>
        </p:txBody>
      </p:sp>
      <p:sp>
        <p:nvSpPr>
          <p:cNvPr id="12" name="Google Shape;33;p5"/>
          <p:cNvSpPr txBox="1">
            <a:spLocks noGrp="1"/>
          </p:cNvSpPr>
          <p:nvPr>
            <p:ph type="body" idx="1"/>
          </p:nvPr>
        </p:nvSpPr>
        <p:spPr>
          <a:xfrm>
            <a:off x="652224" y="1073733"/>
            <a:ext cx="7839551" cy="1313867"/>
          </a:xfrm>
          <a:prstGeom prst="rect">
            <a:avLst/>
          </a:prstGeom>
        </p:spPr>
        <p:txBody>
          <a:bodyPr spcFirstLastPara="1" wrap="square" lIns="91425" tIns="91425" rIns="91425" bIns="91425" anchor="t" anchorCtr="0">
            <a:noAutofit/>
          </a:bodyPr>
          <a:lstStyle/>
          <a:p>
            <a:pPr marL="0" indent="0">
              <a:lnSpc>
                <a:spcPct val="150000"/>
              </a:lnSpc>
              <a:buSzPts val="1800"/>
              <a:buNone/>
            </a:pPr>
            <a:r>
              <a:rPr lang="en-US" sz="1600" b="1" dirty="0" err="1">
                <a:solidFill>
                  <a:srgbClr val="FF0000"/>
                </a:solidFill>
              </a:rPr>
              <a:t>FreeRTOS</a:t>
            </a:r>
            <a:r>
              <a:rPr lang="en-US" sz="1600" dirty="0"/>
              <a:t> is an open source real-time operating system kernel for embedded devices that has been ported to 35 microcontroller platforms.</a:t>
            </a:r>
          </a:p>
          <a:p>
            <a:pPr marL="400050" indent="0">
              <a:lnSpc>
                <a:spcPct val="150000"/>
              </a:lnSpc>
              <a:buSzPts val="1800"/>
              <a:buNone/>
            </a:pPr>
            <a:endParaRPr lang="en-US" sz="1600" dirty="0"/>
          </a:p>
          <a:p>
            <a:pPr marL="685800" indent="-285750">
              <a:lnSpc>
                <a:spcPct val="150000"/>
              </a:lnSpc>
              <a:buSzPts val="1800"/>
            </a:pPr>
            <a:endParaRPr lang="en-US" sz="1600" b="1" dirty="0"/>
          </a:p>
          <a:p>
            <a:pPr marL="114300" indent="0">
              <a:lnSpc>
                <a:spcPct val="150000"/>
              </a:lnSpc>
              <a:buSzPts val="1800"/>
              <a:buNone/>
            </a:pPr>
            <a:endParaRPr lang="en-US" sz="1600" b="1" dirty="0"/>
          </a:p>
          <a:p>
            <a:pPr marL="114300" lvl="0" indent="0">
              <a:lnSpc>
                <a:spcPct val="150000"/>
              </a:lnSpc>
              <a:buSzPts val="1800"/>
              <a:buNone/>
            </a:pPr>
            <a:endParaRPr lang="en-US" sz="1600" b="1" dirty="0"/>
          </a:p>
          <a:p>
            <a:pPr marL="114300" lvl="0" indent="0">
              <a:lnSpc>
                <a:spcPct val="150000"/>
              </a:lnSpc>
              <a:buSzPts val="1800"/>
              <a:buNone/>
            </a:pPr>
            <a:endParaRPr sz="1600" b="1" dirty="0"/>
          </a:p>
        </p:txBody>
      </p:sp>
      <p:pic>
        <p:nvPicPr>
          <p:cNvPr id="9220" name="Picture 4" descr="Image result for FreeR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535" y="2395125"/>
            <a:ext cx="3933825" cy="1495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60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err="1"/>
              <a:t>FreeRTOS</a:t>
            </a:r>
            <a:r>
              <a:rPr lang="en-US" sz="2800" b="1" dirty="0"/>
              <a:t> Characteristics</a:t>
            </a:r>
          </a:p>
        </p:txBody>
      </p:sp>
      <p:sp>
        <p:nvSpPr>
          <p:cNvPr id="6" name="Google Shape;33;p5"/>
          <p:cNvSpPr txBox="1">
            <a:spLocks/>
          </p:cNvSpPr>
          <p:nvPr/>
        </p:nvSpPr>
        <p:spPr>
          <a:xfrm>
            <a:off x="504580" y="961973"/>
            <a:ext cx="7975051" cy="3988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4300" indent="0">
              <a:lnSpc>
                <a:spcPct val="150000"/>
              </a:lnSpc>
              <a:buSzPts val="1800"/>
              <a:buNone/>
            </a:pPr>
            <a:r>
              <a:rPr lang="en-US" sz="1600" b="1" dirty="0" err="1">
                <a:solidFill>
                  <a:srgbClr val="FF0000"/>
                </a:solidFill>
              </a:rPr>
              <a:t>FreeRTOS</a:t>
            </a:r>
            <a:r>
              <a:rPr lang="en-US" sz="1600" b="1" dirty="0">
                <a:solidFill>
                  <a:srgbClr val="FF0000"/>
                </a:solidFill>
              </a:rPr>
              <a:t> </a:t>
            </a:r>
            <a:r>
              <a:rPr lang="en-US" sz="1600" dirty="0"/>
              <a:t>is widely used in embedded applications due to:</a:t>
            </a:r>
          </a:p>
          <a:p>
            <a:pPr marL="685800" indent="-285750">
              <a:lnSpc>
                <a:spcPct val="150000"/>
              </a:lnSpc>
              <a:buSzPts val="1800"/>
            </a:pPr>
            <a:r>
              <a:rPr lang="en-US" sz="1600" dirty="0"/>
              <a:t>Open source.</a:t>
            </a:r>
          </a:p>
          <a:p>
            <a:pPr marL="685800" indent="-285750">
              <a:lnSpc>
                <a:spcPct val="150000"/>
              </a:lnSpc>
              <a:buSzPts val="1800"/>
            </a:pPr>
            <a:r>
              <a:rPr lang="en-US" sz="1600" dirty="0"/>
              <a:t>Excellent documentation and wide community.</a:t>
            </a:r>
          </a:p>
          <a:p>
            <a:pPr marL="685800" indent="-285750">
              <a:lnSpc>
                <a:spcPct val="150000"/>
              </a:lnSpc>
              <a:buSzPts val="1800"/>
            </a:pPr>
            <a:r>
              <a:rPr lang="en-US" sz="1600" dirty="0"/>
              <a:t>Ported on many architectures.</a:t>
            </a:r>
          </a:p>
          <a:p>
            <a:pPr marL="685800" indent="-285750">
              <a:lnSpc>
                <a:spcPct val="150000"/>
              </a:lnSpc>
              <a:buSzPts val="1800"/>
            </a:pPr>
            <a:r>
              <a:rPr lang="en-US" sz="1600" dirty="0"/>
              <a:t>Reliable.</a:t>
            </a:r>
          </a:p>
          <a:p>
            <a:pPr marL="685800" indent="-285750">
              <a:lnSpc>
                <a:spcPct val="150000"/>
              </a:lnSpc>
              <a:buSzPts val="1800"/>
            </a:pPr>
            <a:r>
              <a:rPr lang="en-US" sz="1600" dirty="0"/>
              <a:t>Flexible.</a:t>
            </a:r>
          </a:p>
          <a:p>
            <a:pPr marL="685800" indent="-285750">
              <a:lnSpc>
                <a:spcPct val="150000"/>
              </a:lnSpc>
              <a:buSzPts val="1800"/>
            </a:pPr>
            <a:r>
              <a:rPr lang="en-US" sz="1600" dirty="0"/>
              <a:t>Wide range of services.</a:t>
            </a:r>
          </a:p>
          <a:p>
            <a:pPr marL="685800" indent="-285750">
              <a:lnSpc>
                <a:spcPct val="150000"/>
              </a:lnSpc>
              <a:buSzPts val="1800"/>
            </a:pPr>
            <a:r>
              <a:rPr lang="en-US" sz="1600" dirty="0"/>
              <a:t>Low power consumption.</a:t>
            </a:r>
          </a:p>
          <a:p>
            <a:pPr marL="685800" indent="-285750">
              <a:lnSpc>
                <a:spcPct val="150000"/>
              </a:lnSpc>
              <a:buSzPts val="1800"/>
            </a:pPr>
            <a:r>
              <a:rPr lang="en-US" sz="1600" dirty="0"/>
              <a:t>Small in memory size. (less than 10KB)</a:t>
            </a:r>
          </a:p>
          <a:p>
            <a:pPr marL="685800" indent="-285750">
              <a:lnSpc>
                <a:spcPct val="150000"/>
              </a:lnSpc>
              <a:buSzPts val="1800"/>
            </a:pPr>
            <a:endParaRPr lang="en-US" sz="1600" dirty="0"/>
          </a:p>
          <a:p>
            <a:pPr marL="685800" indent="-285750">
              <a:lnSpc>
                <a:spcPct val="150000"/>
              </a:lnSpc>
              <a:buSzPts val="1800"/>
            </a:pPr>
            <a:endParaRPr lang="en-US" sz="1600" dirty="0"/>
          </a:p>
          <a:p>
            <a:pPr marL="400050" indent="0">
              <a:lnSpc>
                <a:spcPct val="150000"/>
              </a:lnSpc>
              <a:buSzPts val="1800"/>
              <a:buFont typeface="Roboto"/>
              <a:buNone/>
            </a:pPr>
            <a:endParaRPr lang="en-US" sz="1600" dirty="0"/>
          </a:p>
          <a:p>
            <a:pPr marL="400050" indent="0">
              <a:lnSpc>
                <a:spcPct val="150000"/>
              </a:lnSpc>
              <a:buSzPts val="1800"/>
              <a:buFont typeface="Roboto"/>
              <a:buNone/>
            </a:pPr>
            <a:endParaRPr lang="en-US" sz="1600" dirty="0"/>
          </a:p>
          <a:p>
            <a:pPr marL="685800" indent="-285750">
              <a:lnSpc>
                <a:spcPct val="150000"/>
              </a:lnSpc>
              <a:buSzPts val="1800"/>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p:txBody>
      </p:sp>
    </p:spTree>
    <p:extLst>
      <p:ext uri="{BB962C8B-B14F-4D97-AF65-F5344CB8AC3E}">
        <p14:creationId xmlns:p14="http://schemas.microsoft.com/office/powerpoint/2010/main" val="3381989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err="1"/>
              <a:t>FreeRTOS</a:t>
            </a:r>
            <a:r>
              <a:rPr lang="en-US" sz="2800" b="1" dirty="0"/>
              <a:t> Layered Architecture</a:t>
            </a:r>
          </a:p>
        </p:txBody>
      </p:sp>
      <p:sp>
        <p:nvSpPr>
          <p:cNvPr id="6" name="Google Shape;33;p5"/>
          <p:cNvSpPr txBox="1">
            <a:spLocks/>
          </p:cNvSpPr>
          <p:nvPr/>
        </p:nvSpPr>
        <p:spPr>
          <a:xfrm>
            <a:off x="504580" y="961973"/>
            <a:ext cx="7975051" cy="3988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4300" indent="0">
              <a:lnSpc>
                <a:spcPct val="150000"/>
              </a:lnSpc>
              <a:buSzPts val="1800"/>
              <a:buNone/>
            </a:pPr>
            <a:r>
              <a:rPr lang="en-US" sz="1600" b="1" dirty="0" err="1">
                <a:solidFill>
                  <a:srgbClr val="FF0000"/>
                </a:solidFill>
              </a:rPr>
              <a:t>FreeRTOS</a:t>
            </a:r>
            <a:r>
              <a:rPr lang="en-US" sz="1600" b="1" dirty="0">
                <a:solidFill>
                  <a:srgbClr val="FF0000"/>
                </a:solidFill>
              </a:rPr>
              <a:t> </a:t>
            </a:r>
            <a:r>
              <a:rPr lang="en-US" sz="1600" dirty="0"/>
              <a:t>software architecture is designed to ease the process of porting to a different hardware architecture.</a:t>
            </a:r>
          </a:p>
          <a:p>
            <a:pPr marL="685800" indent="-285750">
              <a:lnSpc>
                <a:spcPct val="150000"/>
              </a:lnSpc>
              <a:buSzPts val="1800"/>
            </a:pPr>
            <a:endParaRPr lang="en-US" sz="1600" dirty="0"/>
          </a:p>
          <a:p>
            <a:pPr marL="685800" indent="-285750">
              <a:lnSpc>
                <a:spcPct val="150000"/>
              </a:lnSpc>
              <a:buSzPts val="1800"/>
            </a:pPr>
            <a:endParaRPr lang="en-US" sz="1600" dirty="0"/>
          </a:p>
          <a:p>
            <a:pPr marL="400050" indent="0">
              <a:lnSpc>
                <a:spcPct val="150000"/>
              </a:lnSpc>
              <a:buSzPts val="1800"/>
              <a:buFont typeface="Roboto"/>
              <a:buNone/>
            </a:pPr>
            <a:endParaRPr lang="en-US" sz="1600" dirty="0"/>
          </a:p>
          <a:p>
            <a:pPr marL="400050" indent="0">
              <a:lnSpc>
                <a:spcPct val="150000"/>
              </a:lnSpc>
              <a:buSzPts val="1800"/>
              <a:buFont typeface="Roboto"/>
              <a:buNone/>
            </a:pPr>
            <a:endParaRPr lang="en-US" sz="1600" dirty="0"/>
          </a:p>
          <a:p>
            <a:pPr marL="685800" indent="-285750">
              <a:lnSpc>
                <a:spcPct val="150000"/>
              </a:lnSpc>
              <a:buSzPts val="1800"/>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p:txBody>
      </p:sp>
      <p:pic>
        <p:nvPicPr>
          <p:cNvPr id="10242" name="Picture 2" descr="https://www.aosabook.org/images/freertos/freertos-figures-lay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34" y="2008582"/>
            <a:ext cx="4528186" cy="254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Porting </a:t>
            </a:r>
            <a:r>
              <a:rPr lang="en-US" sz="2800" b="1" dirty="0" err="1"/>
              <a:t>FreeRTOS</a:t>
            </a:r>
            <a:endParaRPr lang="en-US" sz="2800" b="1" dirty="0"/>
          </a:p>
        </p:txBody>
      </p:sp>
      <p:sp>
        <p:nvSpPr>
          <p:cNvPr id="6" name="Google Shape;33;p5"/>
          <p:cNvSpPr txBox="1">
            <a:spLocks/>
          </p:cNvSpPr>
          <p:nvPr/>
        </p:nvSpPr>
        <p:spPr>
          <a:xfrm>
            <a:off x="504580" y="961973"/>
            <a:ext cx="7975051" cy="3988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4300" indent="0">
              <a:lnSpc>
                <a:spcPct val="150000"/>
              </a:lnSpc>
              <a:buSzPts val="1800"/>
              <a:buNone/>
            </a:pPr>
            <a:r>
              <a:rPr lang="en-US" sz="1600" b="1" dirty="0" err="1">
                <a:solidFill>
                  <a:srgbClr val="FF0000"/>
                </a:solidFill>
              </a:rPr>
              <a:t>FreeRTOS</a:t>
            </a:r>
            <a:r>
              <a:rPr lang="en-US" sz="1600" b="1" dirty="0">
                <a:solidFill>
                  <a:srgbClr val="FF0000"/>
                </a:solidFill>
              </a:rPr>
              <a:t> </a:t>
            </a:r>
            <a:r>
              <a:rPr lang="en-US" sz="1600" dirty="0"/>
              <a:t>can be ported to more than 35 architectures using one of the following methods:</a:t>
            </a:r>
          </a:p>
          <a:p>
            <a:pPr marL="630238" indent="-285750">
              <a:lnSpc>
                <a:spcPct val="150000"/>
              </a:lnSpc>
              <a:buSzPts val="1800"/>
            </a:pPr>
            <a:r>
              <a:rPr lang="en-US" sz="1600" b="1" dirty="0"/>
              <a:t>Method 1 : </a:t>
            </a:r>
            <a:r>
              <a:rPr lang="en-US" sz="1600" dirty="0"/>
              <a:t>Using a pre-defined and pre-configured demo project and modifying application layer and RTOS configuration in “</a:t>
            </a:r>
            <a:r>
              <a:rPr lang="en-US" sz="1600" dirty="0" err="1"/>
              <a:t>FreeRTOSConfig.h</a:t>
            </a:r>
            <a:r>
              <a:rPr lang="en-US" sz="1600" dirty="0"/>
              <a:t>” header file</a:t>
            </a:r>
            <a:endParaRPr lang="en-US" sz="1600" b="1" dirty="0"/>
          </a:p>
          <a:p>
            <a:pPr marL="630238" indent="-285750">
              <a:lnSpc>
                <a:spcPct val="150000"/>
              </a:lnSpc>
              <a:buSzPts val="1800"/>
            </a:pPr>
            <a:r>
              <a:rPr lang="en-US" sz="1600" b="1" dirty="0"/>
              <a:t>Method 2 : </a:t>
            </a:r>
            <a:r>
              <a:rPr lang="en-US" sz="1600" dirty="0"/>
              <a:t>Using source and header files directly from </a:t>
            </a:r>
            <a:r>
              <a:rPr lang="en-US" sz="1600" dirty="0" err="1"/>
              <a:t>FreeRTOS</a:t>
            </a:r>
            <a:r>
              <a:rPr lang="en-US" sz="1600" dirty="0"/>
              <a:t> official distribution and configuring project from scratch depending on target architecture</a:t>
            </a:r>
            <a:endParaRPr lang="en-US" sz="1600" b="1" dirty="0"/>
          </a:p>
          <a:p>
            <a:pPr marL="344488" indent="0">
              <a:lnSpc>
                <a:spcPct val="150000"/>
              </a:lnSpc>
              <a:buSzPts val="1800"/>
              <a:buNone/>
            </a:pPr>
            <a:endParaRPr lang="en-US" sz="1600" b="1" dirty="0"/>
          </a:p>
          <a:p>
            <a:pPr marL="685800" indent="-285750">
              <a:lnSpc>
                <a:spcPct val="150000"/>
              </a:lnSpc>
              <a:buSzPts val="1800"/>
            </a:pPr>
            <a:endParaRPr lang="en-US" sz="1600" dirty="0"/>
          </a:p>
          <a:p>
            <a:pPr marL="685800" indent="-285750">
              <a:lnSpc>
                <a:spcPct val="150000"/>
              </a:lnSpc>
              <a:buSzPts val="1800"/>
            </a:pPr>
            <a:endParaRPr lang="en-US" sz="1600" dirty="0"/>
          </a:p>
          <a:p>
            <a:pPr marL="400050" indent="0">
              <a:lnSpc>
                <a:spcPct val="150000"/>
              </a:lnSpc>
              <a:buSzPts val="1800"/>
              <a:buFont typeface="Roboto"/>
              <a:buNone/>
            </a:pPr>
            <a:endParaRPr lang="en-US" sz="1600" dirty="0"/>
          </a:p>
          <a:p>
            <a:pPr marL="400050" indent="0">
              <a:lnSpc>
                <a:spcPct val="150000"/>
              </a:lnSpc>
              <a:buSzPts val="1800"/>
              <a:buFont typeface="Roboto"/>
              <a:buNone/>
            </a:pPr>
            <a:endParaRPr lang="en-US" sz="1600" dirty="0"/>
          </a:p>
          <a:p>
            <a:pPr marL="685800" indent="-285750">
              <a:lnSpc>
                <a:spcPct val="150000"/>
              </a:lnSpc>
              <a:buSzPts val="1800"/>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p:txBody>
      </p:sp>
    </p:spTree>
    <p:extLst>
      <p:ext uri="{BB962C8B-B14F-4D97-AF65-F5344CB8AC3E}">
        <p14:creationId xmlns:p14="http://schemas.microsoft.com/office/powerpoint/2010/main" val="197848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Porting </a:t>
            </a:r>
            <a:r>
              <a:rPr lang="en-US" sz="2800" b="1" dirty="0" err="1"/>
              <a:t>FreeRTOS</a:t>
            </a:r>
            <a:endParaRPr lang="en-US" sz="2800" b="1" dirty="0"/>
          </a:p>
        </p:txBody>
      </p:sp>
      <p:sp>
        <p:nvSpPr>
          <p:cNvPr id="6" name="Google Shape;33;p5"/>
          <p:cNvSpPr txBox="1">
            <a:spLocks/>
          </p:cNvSpPr>
          <p:nvPr/>
        </p:nvSpPr>
        <p:spPr>
          <a:xfrm>
            <a:off x="504580" y="961973"/>
            <a:ext cx="7975051" cy="1710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4300" indent="0">
              <a:lnSpc>
                <a:spcPct val="150000"/>
              </a:lnSpc>
              <a:buSzPts val="1800"/>
              <a:buNone/>
            </a:pPr>
            <a:r>
              <a:rPr lang="en-US" sz="1600" b="1" dirty="0" err="1">
                <a:solidFill>
                  <a:srgbClr val="FF0000"/>
                </a:solidFill>
              </a:rPr>
              <a:t>FreeRTOS</a:t>
            </a:r>
            <a:r>
              <a:rPr lang="en-US" sz="1600" b="1" dirty="0">
                <a:solidFill>
                  <a:srgbClr val="FF0000"/>
                </a:solidFill>
              </a:rPr>
              <a:t> </a:t>
            </a:r>
            <a:r>
              <a:rPr lang="en-US" sz="1600" dirty="0"/>
              <a:t>official distribution contains a structured directory that includes all source and header files needed to port </a:t>
            </a:r>
            <a:r>
              <a:rPr lang="en-US" sz="1600" dirty="0" err="1"/>
              <a:t>FreeRTOS</a:t>
            </a:r>
            <a:r>
              <a:rPr lang="en-US" sz="1600" dirty="0"/>
              <a:t> on many architectures. From the top, the download is split into two sub directories; </a:t>
            </a:r>
            <a:r>
              <a:rPr lang="en-US" sz="1600" dirty="0" err="1"/>
              <a:t>FreeRTOS</a:t>
            </a:r>
            <a:r>
              <a:rPr lang="en-US" sz="1600" dirty="0"/>
              <a:t> and </a:t>
            </a:r>
            <a:r>
              <a:rPr lang="en-US" sz="1600" dirty="0" err="1"/>
              <a:t>FreeRTOS</a:t>
            </a:r>
            <a:r>
              <a:rPr lang="en-US" sz="1600" dirty="0"/>
              <a:t>-Plus. These are shown below:</a:t>
            </a:r>
          </a:p>
          <a:p>
            <a:pPr marL="400050" indent="0">
              <a:lnSpc>
                <a:spcPct val="150000"/>
              </a:lnSpc>
              <a:buSzPts val="1800"/>
              <a:buNone/>
            </a:pPr>
            <a:endParaRPr lang="en-US" sz="1600" dirty="0"/>
          </a:p>
          <a:p>
            <a:pPr marL="400050" indent="0">
              <a:lnSpc>
                <a:spcPct val="150000"/>
              </a:lnSpc>
              <a:buSzPts val="1800"/>
              <a:buFont typeface="Roboto"/>
              <a:buNone/>
            </a:pPr>
            <a:endParaRPr lang="en-US" sz="1600" dirty="0"/>
          </a:p>
          <a:p>
            <a:pPr marL="400050" indent="0">
              <a:lnSpc>
                <a:spcPct val="150000"/>
              </a:lnSpc>
              <a:buSzPts val="1800"/>
              <a:buFont typeface="Roboto"/>
              <a:buNone/>
            </a:pPr>
            <a:endParaRPr lang="en-US" sz="1600" dirty="0"/>
          </a:p>
          <a:p>
            <a:pPr marL="685800" indent="-285750">
              <a:lnSpc>
                <a:spcPct val="150000"/>
              </a:lnSpc>
              <a:buSzPts val="1800"/>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p:txBody>
      </p:sp>
      <p:pic>
        <p:nvPicPr>
          <p:cNvPr id="4" name="Picture 3"/>
          <p:cNvPicPr>
            <a:picLocks noChangeAspect="1"/>
          </p:cNvPicPr>
          <p:nvPr/>
        </p:nvPicPr>
        <p:blipFill>
          <a:blip r:embed="rId3"/>
          <a:stretch>
            <a:fillRect/>
          </a:stretch>
        </p:blipFill>
        <p:spPr>
          <a:xfrm>
            <a:off x="828008" y="2805399"/>
            <a:ext cx="7651623" cy="1058099"/>
          </a:xfrm>
          <a:prstGeom prst="rect">
            <a:avLst/>
          </a:prstGeom>
        </p:spPr>
      </p:pic>
    </p:spTree>
    <p:extLst>
      <p:ext uri="{BB962C8B-B14F-4D97-AF65-F5344CB8AC3E}">
        <p14:creationId xmlns:p14="http://schemas.microsoft.com/office/powerpoint/2010/main" val="108805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Porting </a:t>
            </a:r>
            <a:r>
              <a:rPr lang="en-US" sz="2800" b="1" dirty="0" err="1"/>
              <a:t>FreeRTOS</a:t>
            </a:r>
            <a:endParaRPr lang="en-US" sz="2800" b="1" dirty="0"/>
          </a:p>
        </p:txBody>
      </p:sp>
      <p:sp>
        <p:nvSpPr>
          <p:cNvPr id="6" name="Google Shape;33;p5"/>
          <p:cNvSpPr txBox="1">
            <a:spLocks/>
          </p:cNvSpPr>
          <p:nvPr/>
        </p:nvSpPr>
        <p:spPr>
          <a:xfrm>
            <a:off x="504580" y="961973"/>
            <a:ext cx="7975051" cy="1710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4300" indent="0">
              <a:lnSpc>
                <a:spcPct val="150000"/>
              </a:lnSpc>
              <a:buSzPts val="1800"/>
              <a:buNone/>
            </a:pPr>
            <a:r>
              <a:rPr lang="en-US" sz="1600" b="1" dirty="0" err="1">
                <a:solidFill>
                  <a:srgbClr val="FF0000"/>
                </a:solidFill>
              </a:rPr>
              <a:t>FreeRTOS</a:t>
            </a:r>
            <a:r>
              <a:rPr lang="en-US" sz="1600" dirty="0">
                <a:solidFill>
                  <a:srgbClr val="FF0000"/>
                </a:solidFill>
              </a:rPr>
              <a:t> </a:t>
            </a:r>
            <a:r>
              <a:rPr lang="en-US" sz="1600" dirty="0"/>
              <a:t>kernel source files and demo projects, are contained in a further two sub directories as shown below:</a:t>
            </a:r>
          </a:p>
          <a:p>
            <a:pPr marL="400050" indent="0">
              <a:lnSpc>
                <a:spcPct val="150000"/>
              </a:lnSpc>
              <a:buSzPts val="1800"/>
              <a:buFont typeface="Roboto"/>
              <a:buNone/>
            </a:pPr>
            <a:endParaRPr lang="en-US" sz="1600" dirty="0"/>
          </a:p>
          <a:p>
            <a:pPr marL="400050" indent="0">
              <a:lnSpc>
                <a:spcPct val="150000"/>
              </a:lnSpc>
              <a:buSzPts val="1800"/>
              <a:buFont typeface="Roboto"/>
              <a:buNone/>
            </a:pPr>
            <a:endParaRPr lang="en-US" sz="1600" dirty="0"/>
          </a:p>
          <a:p>
            <a:pPr marL="685800" indent="-285750">
              <a:lnSpc>
                <a:spcPct val="150000"/>
              </a:lnSpc>
              <a:buSzPts val="1800"/>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p:txBody>
      </p:sp>
      <p:pic>
        <p:nvPicPr>
          <p:cNvPr id="2" name="Picture 1"/>
          <p:cNvPicPr>
            <a:picLocks noChangeAspect="1"/>
          </p:cNvPicPr>
          <p:nvPr/>
        </p:nvPicPr>
        <p:blipFill>
          <a:blip r:embed="rId3"/>
          <a:stretch>
            <a:fillRect/>
          </a:stretch>
        </p:blipFill>
        <p:spPr>
          <a:xfrm>
            <a:off x="923290" y="1887537"/>
            <a:ext cx="6849074" cy="1363663"/>
          </a:xfrm>
          <a:prstGeom prst="rect">
            <a:avLst/>
          </a:prstGeom>
        </p:spPr>
      </p:pic>
      <p:sp>
        <p:nvSpPr>
          <p:cNvPr id="9" name="Google Shape;33;p5"/>
          <p:cNvSpPr txBox="1">
            <a:spLocks/>
          </p:cNvSpPr>
          <p:nvPr/>
        </p:nvSpPr>
        <p:spPr>
          <a:xfrm>
            <a:off x="504580" y="3251200"/>
            <a:ext cx="7975051" cy="1710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4300" indent="0">
              <a:lnSpc>
                <a:spcPct val="150000"/>
              </a:lnSpc>
              <a:buSzPts val="1800"/>
              <a:buNone/>
            </a:pPr>
            <a:r>
              <a:rPr lang="en-US" sz="1600" dirty="0"/>
              <a:t>The core RTOS code is contained in three files, which are called </a:t>
            </a:r>
            <a:r>
              <a:rPr lang="en-US" sz="1600" dirty="0" err="1"/>
              <a:t>called</a:t>
            </a:r>
            <a:r>
              <a:rPr lang="en-US" sz="1600" dirty="0"/>
              <a:t> </a:t>
            </a:r>
            <a:r>
              <a:rPr lang="en-US" sz="1600" dirty="0" err="1"/>
              <a:t>tasks.c</a:t>
            </a:r>
            <a:r>
              <a:rPr lang="en-US" sz="1600" dirty="0"/>
              <a:t>, </a:t>
            </a:r>
            <a:r>
              <a:rPr lang="en-US" sz="1600" dirty="0" err="1"/>
              <a:t>queue.c</a:t>
            </a:r>
            <a:r>
              <a:rPr lang="en-US" sz="1600" dirty="0"/>
              <a:t> and </a:t>
            </a:r>
            <a:r>
              <a:rPr lang="en-US" sz="1600" dirty="0" err="1"/>
              <a:t>list.c</a:t>
            </a:r>
            <a:r>
              <a:rPr lang="en-US" sz="1600" dirty="0"/>
              <a:t>. These three files are in the </a:t>
            </a:r>
            <a:r>
              <a:rPr lang="en-US" sz="1600" dirty="0" err="1"/>
              <a:t>FreeRTOS</a:t>
            </a:r>
            <a:r>
              <a:rPr lang="en-US" sz="1600" dirty="0"/>
              <a:t>/Source directory.</a:t>
            </a:r>
          </a:p>
          <a:p>
            <a:pPr marL="400050" indent="0">
              <a:lnSpc>
                <a:spcPct val="150000"/>
              </a:lnSpc>
              <a:buSzPts val="1800"/>
              <a:buFont typeface="Roboto"/>
              <a:buNone/>
            </a:pPr>
            <a:endParaRPr lang="en-US" sz="1600" dirty="0"/>
          </a:p>
          <a:p>
            <a:pPr marL="400050" indent="0">
              <a:lnSpc>
                <a:spcPct val="150000"/>
              </a:lnSpc>
              <a:buSzPts val="1800"/>
              <a:buFont typeface="Roboto"/>
              <a:buNone/>
            </a:pPr>
            <a:endParaRPr lang="en-US" sz="1600" dirty="0"/>
          </a:p>
          <a:p>
            <a:pPr marL="685800" indent="-285750">
              <a:lnSpc>
                <a:spcPct val="150000"/>
              </a:lnSpc>
              <a:buSzPts val="1800"/>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p:txBody>
      </p:sp>
    </p:spTree>
    <p:extLst>
      <p:ext uri="{BB962C8B-B14F-4D97-AF65-F5344CB8AC3E}">
        <p14:creationId xmlns:p14="http://schemas.microsoft.com/office/powerpoint/2010/main" val="199274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Porting </a:t>
            </a:r>
            <a:r>
              <a:rPr lang="en-US" sz="2800" b="1" dirty="0" err="1"/>
              <a:t>FreeRTOS</a:t>
            </a:r>
            <a:endParaRPr lang="en-US" sz="2800" b="1" dirty="0"/>
          </a:p>
        </p:txBody>
      </p:sp>
      <p:sp>
        <p:nvSpPr>
          <p:cNvPr id="6" name="Google Shape;33;p5"/>
          <p:cNvSpPr txBox="1">
            <a:spLocks/>
          </p:cNvSpPr>
          <p:nvPr/>
        </p:nvSpPr>
        <p:spPr>
          <a:xfrm>
            <a:off x="504580" y="961973"/>
            <a:ext cx="8131420" cy="17101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dirty="0"/>
              <a:t>Each supported processor architecture requires a small amount of architecture specific RTOS code. This is the RTOS portable layer, and it is located in the </a:t>
            </a:r>
            <a:r>
              <a:rPr lang="en-US" sz="1600" dirty="0" err="1"/>
              <a:t>FreeRTOS</a:t>
            </a:r>
            <a:r>
              <a:rPr lang="en-US" sz="1600" dirty="0"/>
              <a:t>/Source/Portable/[compiler]/[architecture] sub directories, where [compiler] and [architecture] are the compiler used to create the port, and the architecture on which the port runs, respectively.</a:t>
            </a:r>
          </a:p>
          <a:p>
            <a:pPr marL="400050" indent="0">
              <a:lnSpc>
                <a:spcPct val="150000"/>
              </a:lnSpc>
              <a:buSzPts val="1800"/>
              <a:buFont typeface="Roboto"/>
              <a:buNone/>
            </a:pPr>
            <a:endParaRPr lang="en-US" sz="1600" dirty="0"/>
          </a:p>
          <a:p>
            <a:pPr marL="400050" indent="0">
              <a:lnSpc>
                <a:spcPct val="150000"/>
              </a:lnSpc>
              <a:buSzPts val="1800"/>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p:txBody>
      </p:sp>
      <p:sp>
        <p:nvSpPr>
          <p:cNvPr id="10" name="Google Shape;33;p5"/>
          <p:cNvSpPr txBox="1">
            <a:spLocks/>
          </p:cNvSpPr>
          <p:nvPr/>
        </p:nvSpPr>
        <p:spPr>
          <a:xfrm>
            <a:off x="504580" y="3169920"/>
            <a:ext cx="8131420" cy="1513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dirty="0"/>
              <a:t>The sample heap allocation schemes are also located in the portable layer. The various sample </a:t>
            </a:r>
            <a:r>
              <a:rPr lang="en-US" sz="1600" dirty="0" err="1"/>
              <a:t>heap_x.c</a:t>
            </a:r>
            <a:r>
              <a:rPr lang="en-US" sz="1600" dirty="0"/>
              <a:t> files are located in the </a:t>
            </a:r>
            <a:r>
              <a:rPr lang="en-US" sz="1600" dirty="0" err="1"/>
              <a:t>FreeRTOS</a:t>
            </a:r>
            <a:r>
              <a:rPr lang="en-US" sz="1600" dirty="0"/>
              <a:t>/Source/portable/</a:t>
            </a:r>
            <a:r>
              <a:rPr lang="en-US" sz="1600" dirty="0" err="1"/>
              <a:t>MemMang</a:t>
            </a:r>
            <a:r>
              <a:rPr lang="en-US" sz="1600" dirty="0"/>
              <a:t> directory.</a:t>
            </a:r>
            <a:endParaRPr lang="en-US" sz="1600" b="1" dirty="0"/>
          </a:p>
        </p:txBody>
      </p:sp>
    </p:spTree>
    <p:extLst>
      <p:ext uri="{BB962C8B-B14F-4D97-AF65-F5344CB8AC3E}">
        <p14:creationId xmlns:p14="http://schemas.microsoft.com/office/powerpoint/2010/main" val="353956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3864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Agenda</a:t>
            </a:r>
            <a:endParaRPr b="1" dirty="0"/>
          </a:p>
        </p:txBody>
      </p:sp>
      <p:sp>
        <p:nvSpPr>
          <p:cNvPr id="33" name="Google Shape;33;p5"/>
          <p:cNvSpPr txBox="1">
            <a:spLocks noGrp="1"/>
          </p:cNvSpPr>
          <p:nvPr>
            <p:ph type="body" idx="1"/>
          </p:nvPr>
        </p:nvSpPr>
        <p:spPr>
          <a:xfrm>
            <a:off x="225974" y="890537"/>
            <a:ext cx="5567607" cy="38304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1600" b="1" dirty="0"/>
              <a:t>Introduction To Real Time Operating Systems</a:t>
            </a:r>
          </a:p>
          <a:p>
            <a:pPr marL="342900" indent="-228600">
              <a:lnSpc>
                <a:spcPct val="150000"/>
              </a:lnSpc>
              <a:buSzPts val="1800"/>
            </a:pPr>
            <a:r>
              <a:rPr lang="en-US" sz="1600" b="1" dirty="0"/>
              <a:t>Introduction To </a:t>
            </a:r>
            <a:r>
              <a:rPr lang="en-US" sz="1600" b="1" dirty="0" err="1"/>
              <a:t>FreeRTOS</a:t>
            </a:r>
            <a:endParaRPr lang="en-US" sz="1600" b="1" dirty="0"/>
          </a:p>
          <a:p>
            <a:pPr marL="342900" indent="-228600">
              <a:lnSpc>
                <a:spcPct val="150000"/>
              </a:lnSpc>
              <a:buSzPts val="1800"/>
            </a:pPr>
            <a:r>
              <a:rPr lang="en-US" sz="1600" b="1" dirty="0"/>
              <a:t>Tasks In Depth</a:t>
            </a:r>
          </a:p>
          <a:p>
            <a:pPr marL="342900" indent="-228600">
              <a:lnSpc>
                <a:spcPct val="150000"/>
              </a:lnSpc>
              <a:buSzPts val="1800"/>
            </a:pPr>
            <a:r>
              <a:rPr lang="en-US" sz="1600" b="1" dirty="0"/>
              <a:t>How Tasks Synchronize And Communicate</a:t>
            </a:r>
          </a:p>
          <a:p>
            <a:pPr marL="342900" indent="-228600">
              <a:lnSpc>
                <a:spcPct val="150000"/>
              </a:lnSpc>
              <a:buSzPts val="1800"/>
            </a:pPr>
            <a:r>
              <a:rPr lang="en-US" sz="1600" b="1" dirty="0"/>
              <a:t>RTOS Main Problems</a:t>
            </a:r>
            <a:endParaRPr sz="1600" b="1" dirty="0"/>
          </a:p>
        </p:txBody>
      </p:sp>
      <p:pic>
        <p:nvPicPr>
          <p:cNvPr id="34" name="Google Shape;34;p5"/>
          <p:cNvPicPr preferRelativeResize="0"/>
          <p:nvPr/>
        </p:nvPicPr>
        <p:blipFill rotWithShape="1">
          <a:blip r:embed="rId3">
            <a:alphaModFix/>
          </a:blip>
          <a:srcRect l="8805" t="4661" r="11072" b="5692"/>
          <a:stretch/>
        </p:blipFill>
        <p:spPr>
          <a:xfrm rot="1380005">
            <a:off x="5889370" y="1187487"/>
            <a:ext cx="2737331" cy="30625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3864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Agenda</a:t>
            </a:r>
            <a:endParaRPr b="1" dirty="0"/>
          </a:p>
        </p:txBody>
      </p:sp>
      <p:sp>
        <p:nvSpPr>
          <p:cNvPr id="33" name="Google Shape;33;p5"/>
          <p:cNvSpPr txBox="1">
            <a:spLocks noGrp="1"/>
          </p:cNvSpPr>
          <p:nvPr>
            <p:ph type="body" idx="1"/>
          </p:nvPr>
        </p:nvSpPr>
        <p:spPr>
          <a:xfrm>
            <a:off x="225974" y="890537"/>
            <a:ext cx="5567607" cy="38304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1600" b="1" dirty="0"/>
              <a:t>Introduction To Real Time Operating Systems</a:t>
            </a:r>
          </a:p>
          <a:p>
            <a:pPr marL="342900" indent="-228600">
              <a:lnSpc>
                <a:spcPct val="150000"/>
              </a:lnSpc>
              <a:buSzPts val="1800"/>
            </a:pPr>
            <a:r>
              <a:rPr lang="en-US" sz="1600" b="1" dirty="0"/>
              <a:t>Introduction To </a:t>
            </a:r>
            <a:r>
              <a:rPr lang="en-US" sz="1600" b="1" dirty="0" err="1"/>
              <a:t>FreeRTOS</a:t>
            </a:r>
            <a:endParaRPr lang="en-US" sz="1600" b="1" dirty="0"/>
          </a:p>
          <a:p>
            <a:pPr marL="342900" indent="-228600">
              <a:lnSpc>
                <a:spcPct val="150000"/>
              </a:lnSpc>
              <a:buSzPts val="1800"/>
            </a:pPr>
            <a:r>
              <a:rPr lang="en-US" sz="1600" b="1" dirty="0">
                <a:solidFill>
                  <a:srgbClr val="FF0000"/>
                </a:solidFill>
              </a:rPr>
              <a:t>Tasks In Depth</a:t>
            </a:r>
          </a:p>
          <a:p>
            <a:pPr marL="804863" indent="-228600">
              <a:lnSpc>
                <a:spcPct val="150000"/>
              </a:lnSpc>
              <a:buSzPts val="1800"/>
              <a:buFont typeface="+mj-lt"/>
              <a:buAutoNum type="arabicPeriod"/>
            </a:pPr>
            <a:r>
              <a:rPr lang="en-US" sz="1200" b="1" dirty="0">
                <a:solidFill>
                  <a:srgbClr val="0070C0"/>
                </a:solidFill>
              </a:rPr>
              <a:t>Task Structure</a:t>
            </a:r>
          </a:p>
          <a:p>
            <a:pPr marL="804863" indent="-228600">
              <a:lnSpc>
                <a:spcPct val="150000"/>
              </a:lnSpc>
              <a:buSzPts val="1800"/>
              <a:buFont typeface="+mj-lt"/>
              <a:buAutoNum type="arabicPeriod"/>
            </a:pPr>
            <a:r>
              <a:rPr lang="en-US" sz="1200" b="1" dirty="0">
                <a:solidFill>
                  <a:srgbClr val="0070C0"/>
                </a:solidFill>
              </a:rPr>
              <a:t>Task States</a:t>
            </a:r>
          </a:p>
          <a:p>
            <a:pPr marL="804863" indent="-228600">
              <a:lnSpc>
                <a:spcPct val="150000"/>
              </a:lnSpc>
              <a:buSzPts val="1800"/>
              <a:buFont typeface="+mj-lt"/>
              <a:buAutoNum type="arabicPeriod"/>
            </a:pPr>
            <a:r>
              <a:rPr lang="en-US" sz="1200" b="1" dirty="0">
                <a:solidFill>
                  <a:srgbClr val="0070C0"/>
                </a:solidFill>
              </a:rPr>
              <a:t>Task TCB</a:t>
            </a:r>
          </a:p>
          <a:p>
            <a:pPr marL="804863" indent="-228600">
              <a:lnSpc>
                <a:spcPct val="150000"/>
              </a:lnSpc>
              <a:buSzPts val="1800"/>
              <a:buFont typeface="+mj-lt"/>
              <a:buAutoNum type="arabicPeriod"/>
            </a:pPr>
            <a:r>
              <a:rPr lang="en-US" sz="1200" b="1" dirty="0">
                <a:solidFill>
                  <a:srgbClr val="0070C0"/>
                </a:solidFill>
              </a:rPr>
              <a:t>Context </a:t>
            </a:r>
            <a:r>
              <a:rPr lang="en-US" sz="1200" b="1" dirty="0" smtClean="0">
                <a:solidFill>
                  <a:srgbClr val="0070C0"/>
                </a:solidFill>
              </a:rPr>
              <a:t>Switching</a:t>
            </a:r>
          </a:p>
          <a:p>
            <a:pPr marL="804863" indent="-228600">
              <a:lnSpc>
                <a:spcPct val="150000"/>
              </a:lnSpc>
              <a:buSzPts val="1800"/>
              <a:buFont typeface="+mj-lt"/>
              <a:buAutoNum type="arabicPeriod"/>
            </a:pPr>
            <a:r>
              <a:rPr lang="en-US" sz="1200" b="1" dirty="0">
                <a:solidFill>
                  <a:srgbClr val="0070C0"/>
                </a:solidFill>
              </a:rPr>
              <a:t>Create A Task In </a:t>
            </a:r>
            <a:r>
              <a:rPr lang="en-US" sz="1200" b="1" dirty="0" err="1" smtClean="0">
                <a:solidFill>
                  <a:srgbClr val="0070C0"/>
                </a:solidFill>
              </a:rPr>
              <a:t>FreeRTOS</a:t>
            </a:r>
            <a:endParaRPr lang="en-US" sz="1200" b="1" dirty="0">
              <a:solidFill>
                <a:srgbClr val="0070C0"/>
              </a:solidFill>
            </a:endParaRPr>
          </a:p>
          <a:p>
            <a:pPr marL="342900" indent="-228600">
              <a:lnSpc>
                <a:spcPct val="150000"/>
              </a:lnSpc>
              <a:buSzPts val="1800"/>
            </a:pPr>
            <a:r>
              <a:rPr lang="en-US" sz="1600" b="1" dirty="0"/>
              <a:t>How Tasks Synchronize And Communicate</a:t>
            </a:r>
          </a:p>
          <a:p>
            <a:pPr marL="342900" indent="-228600">
              <a:lnSpc>
                <a:spcPct val="150000"/>
              </a:lnSpc>
              <a:buSzPts val="1800"/>
            </a:pPr>
            <a:r>
              <a:rPr lang="en-US" sz="1600" b="1" dirty="0"/>
              <a:t>RTOS Main Problems</a:t>
            </a:r>
            <a:endParaRPr sz="1600" b="1" dirty="0"/>
          </a:p>
        </p:txBody>
      </p:sp>
      <p:pic>
        <p:nvPicPr>
          <p:cNvPr id="34" name="Google Shape;34;p5"/>
          <p:cNvPicPr preferRelativeResize="0"/>
          <p:nvPr/>
        </p:nvPicPr>
        <p:blipFill rotWithShape="1">
          <a:blip r:embed="rId3">
            <a:alphaModFix/>
          </a:blip>
          <a:srcRect l="8805" t="4661" r="11072" b="5692"/>
          <a:stretch/>
        </p:blipFill>
        <p:spPr>
          <a:xfrm rot="1380005">
            <a:off x="5889370" y="1187487"/>
            <a:ext cx="2737331" cy="3062528"/>
          </a:xfrm>
          <a:prstGeom prst="rect">
            <a:avLst/>
          </a:prstGeom>
          <a:noFill/>
          <a:ln>
            <a:noFill/>
          </a:ln>
        </p:spPr>
      </p:pic>
    </p:spTree>
    <p:extLst>
      <p:ext uri="{BB962C8B-B14F-4D97-AF65-F5344CB8AC3E}">
        <p14:creationId xmlns:p14="http://schemas.microsoft.com/office/powerpoint/2010/main" val="580757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Structure</a:t>
            </a:r>
          </a:p>
        </p:txBody>
      </p:sp>
      <p:sp>
        <p:nvSpPr>
          <p:cNvPr id="6" name="Google Shape;33;p5"/>
          <p:cNvSpPr txBox="1">
            <a:spLocks/>
          </p:cNvSpPr>
          <p:nvPr/>
        </p:nvSpPr>
        <p:spPr>
          <a:xfrm>
            <a:off x="504580" y="961973"/>
            <a:ext cx="8131420" cy="13740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dirty="0"/>
              <a:t>A </a:t>
            </a:r>
            <a:r>
              <a:rPr lang="en-US" sz="1600" b="1" dirty="0">
                <a:solidFill>
                  <a:srgbClr val="FF0000"/>
                </a:solidFill>
              </a:rPr>
              <a:t>task</a:t>
            </a:r>
            <a:r>
              <a:rPr lang="en-US" sz="1600" dirty="0"/>
              <a:t> is a set of program instructions that are loaded in memory. They are normally implemented as an infinite loop, and must never attempt to return or exit from their implementing function. Tasks can however delete themselves. A task should have the following structure:</a:t>
            </a:r>
          </a:p>
          <a:p>
            <a:pPr marL="111125" indent="0" algn="just">
              <a:lnSpc>
                <a:spcPct val="150000"/>
              </a:lnSpc>
              <a:buSzPts val="1800"/>
              <a:buNone/>
            </a:pPr>
            <a:endParaRPr lang="en-US" sz="1600" b="1" dirty="0"/>
          </a:p>
        </p:txBody>
      </p:sp>
      <p:pic>
        <p:nvPicPr>
          <p:cNvPr id="2" name="Picture 1"/>
          <p:cNvPicPr>
            <a:picLocks noChangeAspect="1"/>
          </p:cNvPicPr>
          <p:nvPr/>
        </p:nvPicPr>
        <p:blipFill>
          <a:blip r:embed="rId3"/>
          <a:stretch>
            <a:fillRect/>
          </a:stretch>
        </p:blipFill>
        <p:spPr>
          <a:xfrm>
            <a:off x="1343024" y="2511157"/>
            <a:ext cx="5976937" cy="2533119"/>
          </a:xfrm>
          <a:prstGeom prst="rect">
            <a:avLst/>
          </a:prstGeom>
        </p:spPr>
      </p:pic>
    </p:spTree>
    <p:extLst>
      <p:ext uri="{BB962C8B-B14F-4D97-AF65-F5344CB8AC3E}">
        <p14:creationId xmlns:p14="http://schemas.microsoft.com/office/powerpoint/2010/main" val="3546858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Structure</a:t>
            </a:r>
          </a:p>
        </p:txBody>
      </p:sp>
      <p:sp>
        <p:nvSpPr>
          <p:cNvPr id="6" name="Google Shape;33;p5"/>
          <p:cNvSpPr txBox="1">
            <a:spLocks/>
          </p:cNvSpPr>
          <p:nvPr/>
        </p:nvSpPr>
        <p:spPr>
          <a:xfrm>
            <a:off x="504580" y="961973"/>
            <a:ext cx="8131420" cy="1895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dirty="0"/>
              <a:t>The most common task types used in embedded systems are :</a:t>
            </a:r>
          </a:p>
          <a:p>
            <a:pPr marL="630238" indent="-285750">
              <a:lnSpc>
                <a:spcPct val="150000"/>
              </a:lnSpc>
              <a:buSzPts val="1800"/>
            </a:pPr>
            <a:r>
              <a:rPr lang="en-US" sz="1600" dirty="0"/>
              <a:t>Initialization task</a:t>
            </a:r>
          </a:p>
          <a:p>
            <a:pPr marL="630238" indent="-285750">
              <a:lnSpc>
                <a:spcPct val="150000"/>
              </a:lnSpc>
              <a:buSzPts val="1800"/>
            </a:pPr>
            <a:r>
              <a:rPr lang="en-US" sz="1600" dirty="0"/>
              <a:t>Cyclic task</a:t>
            </a:r>
          </a:p>
          <a:p>
            <a:pPr marL="630238" indent="-285750">
              <a:lnSpc>
                <a:spcPct val="150000"/>
              </a:lnSpc>
              <a:buSzPts val="1800"/>
            </a:pPr>
            <a:r>
              <a:rPr lang="en-US" sz="1600" dirty="0"/>
              <a:t>Event-based task</a:t>
            </a:r>
          </a:p>
          <a:p>
            <a:pPr marL="630238" indent="-285750">
              <a:lnSpc>
                <a:spcPct val="150000"/>
              </a:lnSpc>
              <a:buSzPts val="1800"/>
            </a:pPr>
            <a:r>
              <a:rPr lang="en-US" sz="1600" dirty="0"/>
              <a:t>Interrupt-based task</a:t>
            </a:r>
          </a:p>
          <a:p>
            <a:pPr marL="630238" indent="-285750">
              <a:lnSpc>
                <a:spcPct val="150000"/>
              </a:lnSpc>
              <a:buSzPts val="1800"/>
            </a:pPr>
            <a:endParaRPr lang="en-US" sz="1600" b="1" dirty="0"/>
          </a:p>
          <a:p>
            <a:pPr marL="111125" indent="0" algn="just">
              <a:lnSpc>
                <a:spcPct val="150000"/>
              </a:lnSpc>
              <a:buSzPts val="1800"/>
              <a:buNone/>
            </a:pPr>
            <a:endParaRPr lang="en-US" sz="1600" b="1" dirty="0"/>
          </a:p>
        </p:txBody>
      </p:sp>
    </p:spTree>
    <p:extLst>
      <p:ext uri="{BB962C8B-B14F-4D97-AF65-F5344CB8AC3E}">
        <p14:creationId xmlns:p14="http://schemas.microsoft.com/office/powerpoint/2010/main" val="173606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331960" y="889381"/>
            <a:ext cx="4197678" cy="3825975"/>
          </a:xfrm>
          <a:prstGeom prst="rect">
            <a:avLst/>
          </a:prstGeom>
        </p:spPr>
      </p:pic>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States</a:t>
            </a:r>
          </a:p>
        </p:txBody>
      </p:sp>
      <p:sp>
        <p:nvSpPr>
          <p:cNvPr id="6" name="Google Shape;33;p5"/>
          <p:cNvSpPr txBox="1">
            <a:spLocks/>
          </p:cNvSpPr>
          <p:nvPr/>
        </p:nvSpPr>
        <p:spPr>
          <a:xfrm>
            <a:off x="504580" y="961974"/>
            <a:ext cx="4888951" cy="3445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A task</a:t>
            </a:r>
            <a:r>
              <a:rPr lang="en-US" sz="1600" dirty="0">
                <a:solidFill>
                  <a:srgbClr val="FF0000"/>
                </a:solidFill>
              </a:rPr>
              <a:t> </a:t>
            </a:r>
            <a:r>
              <a:rPr lang="en-US" sz="1600" dirty="0"/>
              <a:t>can exist in one of the following states:</a:t>
            </a:r>
          </a:p>
          <a:p>
            <a:pPr marL="630238" indent="-285750">
              <a:lnSpc>
                <a:spcPct val="150000"/>
              </a:lnSpc>
              <a:buSzPts val="1800"/>
            </a:pPr>
            <a:r>
              <a:rPr lang="en-US" sz="1600" dirty="0"/>
              <a:t>Ready</a:t>
            </a:r>
          </a:p>
          <a:p>
            <a:pPr marL="630238" indent="-285750">
              <a:lnSpc>
                <a:spcPct val="150000"/>
              </a:lnSpc>
              <a:buSzPts val="1800"/>
            </a:pPr>
            <a:r>
              <a:rPr lang="en-US" sz="1600" dirty="0"/>
              <a:t>Running</a:t>
            </a:r>
          </a:p>
          <a:p>
            <a:pPr marL="630238" indent="-285750">
              <a:lnSpc>
                <a:spcPct val="150000"/>
              </a:lnSpc>
              <a:buSzPts val="1800"/>
            </a:pPr>
            <a:r>
              <a:rPr lang="en-US" sz="1600" dirty="0"/>
              <a:t>Suspended</a:t>
            </a:r>
          </a:p>
          <a:p>
            <a:pPr marL="630238" indent="-285750">
              <a:lnSpc>
                <a:spcPct val="150000"/>
              </a:lnSpc>
              <a:buSzPts val="1800"/>
            </a:pPr>
            <a:r>
              <a:rPr lang="en-US" sz="1600" dirty="0"/>
              <a:t>Blocked</a:t>
            </a:r>
          </a:p>
          <a:p>
            <a:pPr marL="111125" indent="0" algn="just">
              <a:lnSpc>
                <a:spcPct val="150000"/>
              </a:lnSpc>
              <a:buSzPts val="1800"/>
              <a:buNone/>
            </a:pPr>
            <a:endParaRPr lang="en-US" sz="1600" b="1" dirty="0"/>
          </a:p>
        </p:txBody>
      </p:sp>
    </p:spTree>
    <p:extLst>
      <p:ext uri="{BB962C8B-B14F-4D97-AF65-F5344CB8AC3E}">
        <p14:creationId xmlns:p14="http://schemas.microsoft.com/office/powerpoint/2010/main" val="2834812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TCB</a:t>
            </a:r>
          </a:p>
        </p:txBody>
      </p:sp>
      <p:sp>
        <p:nvSpPr>
          <p:cNvPr id="6" name="Google Shape;33;p5"/>
          <p:cNvSpPr txBox="1">
            <a:spLocks/>
          </p:cNvSpPr>
          <p:nvPr/>
        </p:nvSpPr>
        <p:spPr>
          <a:xfrm>
            <a:off x="504580" y="961974"/>
            <a:ext cx="8117926" cy="34457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A task control block (TCB) </a:t>
            </a:r>
            <a:r>
              <a:rPr lang="en-US" sz="1600" dirty="0"/>
              <a:t>is a data structure used by kernels to maintain information about a task. Each task requires its own TCB and the user assigns the TCB in user memory space (RAM). It includes mainly the following data:</a:t>
            </a:r>
          </a:p>
          <a:p>
            <a:pPr marL="630238" indent="-285750">
              <a:lnSpc>
                <a:spcPct val="150000"/>
              </a:lnSpc>
              <a:buSzPts val="1800"/>
            </a:pPr>
            <a:r>
              <a:rPr lang="en-US" sz="1400" dirty="0"/>
              <a:t>Program counter</a:t>
            </a:r>
          </a:p>
          <a:p>
            <a:pPr marL="630238" indent="-285750">
              <a:lnSpc>
                <a:spcPct val="150000"/>
              </a:lnSpc>
              <a:buSzPts val="1800"/>
            </a:pPr>
            <a:r>
              <a:rPr lang="en-US" sz="1400" dirty="0"/>
              <a:t>Stack pointer</a:t>
            </a:r>
          </a:p>
          <a:p>
            <a:pPr marL="630238" indent="-285750">
              <a:lnSpc>
                <a:spcPct val="150000"/>
              </a:lnSpc>
              <a:buSzPts val="1800"/>
            </a:pPr>
            <a:r>
              <a:rPr lang="en-US" sz="1400" dirty="0"/>
              <a:t>Task ID</a:t>
            </a:r>
          </a:p>
          <a:p>
            <a:pPr marL="630238" indent="-285750">
              <a:lnSpc>
                <a:spcPct val="150000"/>
              </a:lnSpc>
              <a:buSzPts val="1800"/>
            </a:pPr>
            <a:r>
              <a:rPr lang="en-US" sz="1400" dirty="0"/>
              <a:t>Task priority</a:t>
            </a:r>
          </a:p>
          <a:p>
            <a:pPr marL="630238" indent="-285750">
              <a:lnSpc>
                <a:spcPct val="150000"/>
              </a:lnSpc>
              <a:buSzPts val="1800"/>
            </a:pPr>
            <a:r>
              <a:rPr lang="en-US" sz="1400" dirty="0"/>
              <a:t>Task name</a:t>
            </a:r>
          </a:p>
          <a:p>
            <a:pPr marL="630238" indent="-285750">
              <a:lnSpc>
                <a:spcPct val="150000"/>
              </a:lnSpc>
              <a:buSzPts val="1800"/>
            </a:pPr>
            <a:r>
              <a:rPr lang="en-US" sz="1400" dirty="0"/>
              <a:t>CPU registers</a:t>
            </a:r>
          </a:p>
          <a:p>
            <a:pPr marL="630238" indent="-285750">
              <a:lnSpc>
                <a:spcPct val="150000"/>
              </a:lnSpc>
              <a:buSzPts val="1800"/>
            </a:pPr>
            <a:r>
              <a:rPr lang="en-US" sz="1400" dirty="0"/>
              <a:t>Etc..</a:t>
            </a:r>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spTree>
    <p:extLst>
      <p:ext uri="{BB962C8B-B14F-4D97-AF65-F5344CB8AC3E}">
        <p14:creationId xmlns:p14="http://schemas.microsoft.com/office/powerpoint/2010/main" val="105006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Context Switching</a:t>
            </a:r>
          </a:p>
        </p:txBody>
      </p:sp>
      <p:sp>
        <p:nvSpPr>
          <p:cNvPr id="6" name="Google Shape;33;p5"/>
          <p:cNvSpPr txBox="1">
            <a:spLocks/>
          </p:cNvSpPr>
          <p:nvPr/>
        </p:nvSpPr>
        <p:spPr>
          <a:xfrm>
            <a:off x="504580" y="961974"/>
            <a:ext cx="8117926" cy="9073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Context switching </a:t>
            </a:r>
            <a:r>
              <a:rPr lang="en-US" sz="1600" dirty="0"/>
              <a:t>is the process of saving the context of a task being suspended and restoring the context of a task being resumed .</a:t>
            </a:r>
          </a:p>
          <a:p>
            <a:pPr marL="111125" indent="0" algn="just">
              <a:lnSpc>
                <a:spcPct val="150000"/>
              </a:lnSpc>
              <a:buSzPts val="1800"/>
              <a:buNone/>
            </a:pPr>
            <a:endParaRPr lang="en-US" sz="1600" b="1"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60" t="3351"/>
          <a:stretch/>
        </p:blipFill>
        <p:spPr>
          <a:xfrm>
            <a:off x="2514598" y="1869355"/>
            <a:ext cx="3764449" cy="2922543"/>
          </a:xfrm>
          <a:prstGeom prst="rect">
            <a:avLst/>
          </a:prstGeom>
        </p:spPr>
      </p:pic>
    </p:spTree>
    <p:extLst>
      <p:ext uri="{BB962C8B-B14F-4D97-AF65-F5344CB8AC3E}">
        <p14:creationId xmlns:p14="http://schemas.microsoft.com/office/powerpoint/2010/main" val="666075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Context Switching</a:t>
            </a:r>
          </a:p>
        </p:txBody>
      </p:sp>
      <p:pic>
        <p:nvPicPr>
          <p:cNvPr id="7" name="Picture 6"/>
          <p:cNvPicPr>
            <a:picLocks noChangeAspect="1"/>
          </p:cNvPicPr>
          <p:nvPr/>
        </p:nvPicPr>
        <p:blipFill>
          <a:blip r:embed="rId3"/>
          <a:stretch>
            <a:fillRect/>
          </a:stretch>
        </p:blipFill>
        <p:spPr>
          <a:xfrm>
            <a:off x="2272398" y="1050696"/>
            <a:ext cx="450114" cy="537232"/>
          </a:xfrm>
          <a:prstGeom prst="rect">
            <a:avLst/>
          </a:pr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1945" t="5587"/>
          <a:stretch/>
        </p:blipFill>
        <p:spPr>
          <a:xfrm>
            <a:off x="2133368" y="1050696"/>
            <a:ext cx="4877264" cy="3735543"/>
          </a:xfrm>
          <a:prstGeom prst="rect">
            <a:avLst/>
          </a:prstGeom>
        </p:spPr>
      </p:pic>
    </p:spTree>
    <p:extLst>
      <p:ext uri="{BB962C8B-B14F-4D97-AF65-F5344CB8AC3E}">
        <p14:creationId xmlns:p14="http://schemas.microsoft.com/office/powerpoint/2010/main" val="3105136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Context Switching</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802" t="549" r="-3802" b="-549"/>
          <a:stretch/>
        </p:blipFill>
        <p:spPr>
          <a:xfrm>
            <a:off x="2169269" y="1112370"/>
            <a:ext cx="4917331" cy="3585237"/>
          </a:xfrm>
          <a:prstGeom prst="rect">
            <a:avLst/>
          </a:prstGeom>
        </p:spPr>
      </p:pic>
    </p:spTree>
    <p:extLst>
      <p:ext uri="{BB962C8B-B14F-4D97-AF65-F5344CB8AC3E}">
        <p14:creationId xmlns:p14="http://schemas.microsoft.com/office/powerpoint/2010/main" val="2823206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Create A Task In </a:t>
            </a:r>
            <a:r>
              <a:rPr lang="en-US" sz="2800" b="1" dirty="0" err="1"/>
              <a:t>FreeRTOS</a:t>
            </a:r>
            <a:endParaRPr lang="en-US" sz="2800" b="1" dirty="0"/>
          </a:p>
        </p:txBody>
      </p:sp>
      <p:sp>
        <p:nvSpPr>
          <p:cNvPr id="6" name="Google Shape;33;p5"/>
          <p:cNvSpPr txBox="1">
            <a:spLocks/>
          </p:cNvSpPr>
          <p:nvPr/>
        </p:nvSpPr>
        <p:spPr>
          <a:xfrm>
            <a:off x="504580" y="961973"/>
            <a:ext cx="8131420" cy="36886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dirty="0"/>
              <a:t>The open source </a:t>
            </a:r>
            <a:r>
              <a:rPr lang="en-US" sz="1600" dirty="0" err="1"/>
              <a:t>FreeRTOS</a:t>
            </a:r>
            <a:r>
              <a:rPr lang="en-US" sz="1600" dirty="0"/>
              <a:t> provides many APIs to create, configure, and manipulate tasks. Lets talk about </a:t>
            </a:r>
            <a:r>
              <a:rPr lang="en-US" sz="1600" b="1" dirty="0" err="1"/>
              <a:t>xTaskCreate</a:t>
            </a:r>
            <a:r>
              <a:rPr lang="en-US" sz="1600" b="1" dirty="0"/>
              <a:t> </a:t>
            </a:r>
            <a:r>
              <a:rPr lang="en-US" sz="1600" dirty="0"/>
              <a:t>API which receives the following parameters:</a:t>
            </a:r>
            <a:endParaRPr lang="en-US" sz="1400" dirty="0"/>
          </a:p>
          <a:p>
            <a:pPr marL="630238" indent="-285750">
              <a:lnSpc>
                <a:spcPct val="150000"/>
              </a:lnSpc>
              <a:buSzPts val="1800"/>
            </a:pPr>
            <a:r>
              <a:rPr lang="en-US" sz="1400" b="1" dirty="0" err="1"/>
              <a:t>pvTaskCode</a:t>
            </a:r>
            <a:r>
              <a:rPr lang="en-US" sz="1400" dirty="0"/>
              <a:t> </a:t>
            </a:r>
            <a:r>
              <a:rPr lang="en-US" sz="1400" b="1" dirty="0"/>
              <a:t>: </a:t>
            </a:r>
            <a:r>
              <a:rPr lang="en-US" sz="1400" dirty="0"/>
              <a:t>Pointer to the task entry function</a:t>
            </a:r>
          </a:p>
          <a:p>
            <a:pPr marL="630238" indent="-285750">
              <a:lnSpc>
                <a:spcPct val="150000"/>
              </a:lnSpc>
              <a:buSzPts val="1800"/>
            </a:pPr>
            <a:r>
              <a:rPr lang="en-US" sz="1400" b="1" dirty="0" err="1"/>
              <a:t>pcName</a:t>
            </a:r>
            <a:r>
              <a:rPr lang="en-US" sz="1400" dirty="0"/>
              <a:t> </a:t>
            </a:r>
            <a:r>
              <a:rPr lang="en-US" sz="1400" b="1" dirty="0"/>
              <a:t>: </a:t>
            </a:r>
            <a:r>
              <a:rPr lang="en-US" sz="1400" dirty="0"/>
              <a:t>A descriptive name for the task</a:t>
            </a:r>
          </a:p>
          <a:p>
            <a:pPr marL="630238" indent="-285750">
              <a:lnSpc>
                <a:spcPct val="150000"/>
              </a:lnSpc>
              <a:buSzPts val="1800"/>
            </a:pPr>
            <a:r>
              <a:rPr lang="en-US" sz="1400" b="1" dirty="0" err="1"/>
              <a:t>usStackDepth</a:t>
            </a:r>
            <a:r>
              <a:rPr lang="en-US" sz="1400" dirty="0"/>
              <a:t> : The number of words (not bytes!) to allocate for use as the task's stack</a:t>
            </a:r>
          </a:p>
          <a:p>
            <a:pPr marL="630238" indent="-285750">
              <a:lnSpc>
                <a:spcPct val="150000"/>
              </a:lnSpc>
              <a:buSzPts val="1800"/>
            </a:pPr>
            <a:r>
              <a:rPr lang="en-US" sz="1400" b="1" dirty="0" err="1"/>
              <a:t>pvParameters</a:t>
            </a:r>
            <a:r>
              <a:rPr lang="en-US" sz="1400" dirty="0"/>
              <a:t> : A value that will passed into the created task as the task's parameter</a:t>
            </a:r>
          </a:p>
          <a:p>
            <a:pPr marL="630238" indent="-285750">
              <a:lnSpc>
                <a:spcPct val="150000"/>
              </a:lnSpc>
              <a:buSzPts val="1800"/>
            </a:pPr>
            <a:r>
              <a:rPr lang="en-US" sz="1400" b="1" dirty="0" err="1"/>
              <a:t>uxPriority</a:t>
            </a:r>
            <a:r>
              <a:rPr lang="en-US" sz="1400" dirty="0"/>
              <a:t> : The priority at which the created task will execute</a:t>
            </a:r>
          </a:p>
          <a:p>
            <a:pPr marL="630238" indent="-285750">
              <a:lnSpc>
                <a:spcPct val="150000"/>
              </a:lnSpc>
              <a:buSzPts val="1800"/>
            </a:pPr>
            <a:r>
              <a:rPr lang="en-US" sz="1400" b="1" dirty="0" err="1"/>
              <a:t>pxCreatedTask</a:t>
            </a:r>
            <a:r>
              <a:rPr lang="en-US" sz="1400" dirty="0"/>
              <a:t> : Used to pass a handle to the created task out of the </a:t>
            </a:r>
            <a:r>
              <a:rPr lang="en-US" sz="1400" dirty="0" err="1"/>
              <a:t>xTaskCreate</a:t>
            </a:r>
            <a:r>
              <a:rPr lang="en-US" sz="1400" dirty="0"/>
              <a:t>() function</a:t>
            </a:r>
          </a:p>
          <a:p>
            <a:pPr marL="630238" indent="-285750">
              <a:lnSpc>
                <a:spcPct val="150000"/>
              </a:lnSpc>
              <a:buSzPts val="1800"/>
            </a:pPr>
            <a:endParaRPr lang="en-US" sz="1600" dirty="0"/>
          </a:p>
          <a:p>
            <a:pPr marL="400050" indent="0">
              <a:lnSpc>
                <a:spcPct val="150000"/>
              </a:lnSpc>
              <a:buSzPts val="1800"/>
              <a:buFont typeface="Roboto"/>
              <a:buNone/>
            </a:pPr>
            <a:endParaRPr lang="en-US" sz="1600" dirty="0"/>
          </a:p>
          <a:p>
            <a:pPr marL="400050" indent="0">
              <a:lnSpc>
                <a:spcPct val="150000"/>
              </a:lnSpc>
              <a:buSzPts val="1800"/>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a:p>
            <a:pPr marL="114300" indent="0">
              <a:lnSpc>
                <a:spcPct val="150000"/>
              </a:lnSpc>
              <a:buSzPts val="1800"/>
              <a:buFont typeface="Roboto"/>
              <a:buNone/>
            </a:pPr>
            <a:endParaRPr lang="en-US" sz="1600" b="1" dirty="0"/>
          </a:p>
        </p:txBody>
      </p:sp>
    </p:spTree>
    <p:extLst>
      <p:ext uri="{BB962C8B-B14F-4D97-AF65-F5344CB8AC3E}">
        <p14:creationId xmlns:p14="http://schemas.microsoft.com/office/powerpoint/2010/main" val="15592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3864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Agenda</a:t>
            </a:r>
            <a:endParaRPr b="1" dirty="0"/>
          </a:p>
        </p:txBody>
      </p:sp>
      <p:sp>
        <p:nvSpPr>
          <p:cNvPr id="33" name="Google Shape;33;p5"/>
          <p:cNvSpPr txBox="1">
            <a:spLocks noGrp="1"/>
          </p:cNvSpPr>
          <p:nvPr>
            <p:ph type="body" idx="1"/>
          </p:nvPr>
        </p:nvSpPr>
        <p:spPr>
          <a:xfrm>
            <a:off x="225974" y="890537"/>
            <a:ext cx="5567607" cy="38304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1600" b="1" dirty="0"/>
              <a:t>Introduction To Real Time Operating Systems</a:t>
            </a:r>
          </a:p>
          <a:p>
            <a:pPr marL="342900" indent="-228600">
              <a:lnSpc>
                <a:spcPct val="150000"/>
              </a:lnSpc>
              <a:buSzPts val="1800"/>
            </a:pPr>
            <a:r>
              <a:rPr lang="en-US" sz="1600" b="1" dirty="0"/>
              <a:t>Introduction To </a:t>
            </a:r>
            <a:r>
              <a:rPr lang="en-US" sz="1600" b="1" dirty="0" err="1"/>
              <a:t>FreeRTOS</a:t>
            </a:r>
            <a:endParaRPr lang="en-US" sz="1600" b="1" dirty="0"/>
          </a:p>
          <a:p>
            <a:pPr marL="342900" indent="-228600">
              <a:lnSpc>
                <a:spcPct val="150000"/>
              </a:lnSpc>
              <a:buSzPts val="1800"/>
            </a:pPr>
            <a:r>
              <a:rPr lang="en-US" sz="1600" b="1" dirty="0"/>
              <a:t>Tasks In Depth</a:t>
            </a:r>
          </a:p>
          <a:p>
            <a:pPr marL="342900" indent="-228600">
              <a:lnSpc>
                <a:spcPct val="150000"/>
              </a:lnSpc>
              <a:buSzPts val="1800"/>
            </a:pPr>
            <a:r>
              <a:rPr lang="en-US" sz="1600" b="1" dirty="0">
                <a:solidFill>
                  <a:srgbClr val="FF0000"/>
                </a:solidFill>
              </a:rPr>
              <a:t>How Tasks Synchronize And Communicate</a:t>
            </a:r>
          </a:p>
          <a:p>
            <a:pPr marL="804863" indent="-228600">
              <a:lnSpc>
                <a:spcPct val="150000"/>
              </a:lnSpc>
              <a:buSzPts val="1800"/>
              <a:buFont typeface="+mj-lt"/>
              <a:buAutoNum type="arabicPeriod"/>
            </a:pPr>
            <a:r>
              <a:rPr lang="en-US" sz="1200" b="1" dirty="0">
                <a:solidFill>
                  <a:srgbClr val="0070C0"/>
                </a:solidFill>
              </a:rPr>
              <a:t>Task Synchronization. (Semaphores – </a:t>
            </a:r>
            <a:r>
              <a:rPr lang="en-US" sz="1200" b="1" dirty="0" err="1">
                <a:solidFill>
                  <a:srgbClr val="0070C0"/>
                </a:solidFill>
              </a:rPr>
              <a:t>Mutex</a:t>
            </a:r>
            <a:r>
              <a:rPr lang="en-US" sz="1200" b="1" dirty="0">
                <a:solidFill>
                  <a:srgbClr val="0070C0"/>
                </a:solidFill>
              </a:rPr>
              <a:t> – Event flags)</a:t>
            </a:r>
          </a:p>
          <a:p>
            <a:pPr marL="804863" indent="-228600">
              <a:lnSpc>
                <a:spcPct val="150000"/>
              </a:lnSpc>
              <a:buSzPts val="1800"/>
              <a:buFont typeface="+mj-lt"/>
              <a:buAutoNum type="arabicPeriod"/>
            </a:pPr>
            <a:r>
              <a:rPr lang="en-US" sz="1200" b="1" dirty="0">
                <a:solidFill>
                  <a:srgbClr val="0070C0"/>
                </a:solidFill>
              </a:rPr>
              <a:t>Task Inter-Communication. (Messages  Queues – Mailbox )</a:t>
            </a:r>
          </a:p>
          <a:p>
            <a:pPr marL="342900" indent="-228600">
              <a:lnSpc>
                <a:spcPct val="150000"/>
              </a:lnSpc>
              <a:buSzPts val="1800"/>
            </a:pPr>
            <a:r>
              <a:rPr lang="en-US" sz="1600" b="1" dirty="0"/>
              <a:t>RTOS Main Problems</a:t>
            </a:r>
            <a:endParaRPr sz="1600" b="1" dirty="0"/>
          </a:p>
        </p:txBody>
      </p:sp>
      <p:pic>
        <p:nvPicPr>
          <p:cNvPr id="34" name="Google Shape;34;p5"/>
          <p:cNvPicPr preferRelativeResize="0"/>
          <p:nvPr/>
        </p:nvPicPr>
        <p:blipFill rotWithShape="1">
          <a:blip r:embed="rId3">
            <a:alphaModFix/>
          </a:blip>
          <a:srcRect l="8805" t="4661" r="11072" b="5692"/>
          <a:stretch/>
        </p:blipFill>
        <p:spPr>
          <a:xfrm rot="1380005">
            <a:off x="5889370" y="1187487"/>
            <a:ext cx="2737331" cy="3062528"/>
          </a:xfrm>
          <a:prstGeom prst="rect">
            <a:avLst/>
          </a:prstGeom>
          <a:noFill/>
          <a:ln>
            <a:noFill/>
          </a:ln>
        </p:spPr>
      </p:pic>
    </p:spTree>
    <p:extLst>
      <p:ext uri="{BB962C8B-B14F-4D97-AF65-F5344CB8AC3E}">
        <p14:creationId xmlns:p14="http://schemas.microsoft.com/office/powerpoint/2010/main" val="375784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3864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Agenda</a:t>
            </a:r>
            <a:endParaRPr b="1" dirty="0"/>
          </a:p>
        </p:txBody>
      </p:sp>
      <p:sp>
        <p:nvSpPr>
          <p:cNvPr id="33" name="Google Shape;33;p5"/>
          <p:cNvSpPr txBox="1">
            <a:spLocks noGrp="1"/>
          </p:cNvSpPr>
          <p:nvPr>
            <p:ph type="body" idx="1"/>
          </p:nvPr>
        </p:nvSpPr>
        <p:spPr>
          <a:xfrm>
            <a:off x="225974" y="890537"/>
            <a:ext cx="5567607" cy="38304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1600" b="1" dirty="0">
                <a:solidFill>
                  <a:srgbClr val="FF0000"/>
                </a:solidFill>
              </a:rPr>
              <a:t>Introduction To Real Time Operating Systems</a:t>
            </a:r>
          </a:p>
          <a:p>
            <a:pPr marL="804863" indent="-342900">
              <a:lnSpc>
                <a:spcPct val="150000"/>
              </a:lnSpc>
              <a:buSzPts val="1800"/>
              <a:buFont typeface="+mj-lt"/>
              <a:buAutoNum type="arabicPeriod"/>
            </a:pPr>
            <a:r>
              <a:rPr lang="en-US" sz="1200" b="1" dirty="0">
                <a:solidFill>
                  <a:srgbClr val="0070C0"/>
                </a:solidFill>
              </a:rPr>
              <a:t>What Is Real-Time Systems ?</a:t>
            </a:r>
          </a:p>
          <a:p>
            <a:pPr marL="804863" indent="-342900">
              <a:lnSpc>
                <a:spcPct val="150000"/>
              </a:lnSpc>
              <a:buSzPts val="1800"/>
              <a:buFont typeface="+mj-lt"/>
              <a:buAutoNum type="arabicPeriod"/>
            </a:pPr>
            <a:r>
              <a:rPr lang="en-US" sz="1200" b="1" dirty="0">
                <a:solidFill>
                  <a:srgbClr val="0070C0"/>
                </a:solidFill>
              </a:rPr>
              <a:t>Difference Between GPOS And RTOS</a:t>
            </a:r>
          </a:p>
          <a:p>
            <a:pPr marL="804863" indent="-342900">
              <a:lnSpc>
                <a:spcPct val="150000"/>
              </a:lnSpc>
              <a:buSzPts val="1800"/>
              <a:buFont typeface="+mj-lt"/>
              <a:buAutoNum type="arabicPeriod"/>
            </a:pPr>
            <a:r>
              <a:rPr lang="en-US" sz="1200" b="1" dirty="0">
                <a:solidFill>
                  <a:srgbClr val="0070C0"/>
                </a:solidFill>
              </a:rPr>
              <a:t>RTOS In Software Layered Architecture</a:t>
            </a:r>
          </a:p>
          <a:p>
            <a:pPr marL="804863" indent="-342900">
              <a:lnSpc>
                <a:spcPct val="150000"/>
              </a:lnSpc>
              <a:buSzPts val="1800"/>
              <a:buFont typeface="+mj-lt"/>
              <a:buAutoNum type="arabicPeriod"/>
            </a:pPr>
            <a:r>
              <a:rPr lang="en-US" sz="1200" b="1" dirty="0">
                <a:solidFill>
                  <a:srgbClr val="0070C0"/>
                </a:solidFill>
              </a:rPr>
              <a:t>RTOS Components And Terminologies</a:t>
            </a:r>
          </a:p>
          <a:p>
            <a:pPr marL="804863" indent="-342900">
              <a:lnSpc>
                <a:spcPct val="150000"/>
              </a:lnSpc>
              <a:buSzPts val="1800"/>
              <a:buFont typeface="+mj-lt"/>
              <a:buAutoNum type="arabicPeriod"/>
            </a:pPr>
            <a:r>
              <a:rPr lang="en-US" sz="1200" b="1" dirty="0">
                <a:solidFill>
                  <a:srgbClr val="0070C0"/>
                </a:solidFill>
              </a:rPr>
              <a:t>Schedulers And </a:t>
            </a:r>
            <a:r>
              <a:rPr lang="en-US" sz="1200" b="1" dirty="0" err="1">
                <a:solidFill>
                  <a:srgbClr val="0070C0"/>
                </a:solidFill>
              </a:rPr>
              <a:t>SysTick</a:t>
            </a:r>
            <a:endParaRPr lang="en-US" sz="1200" b="1" dirty="0">
              <a:solidFill>
                <a:srgbClr val="0070C0"/>
              </a:solidFill>
            </a:endParaRPr>
          </a:p>
          <a:p>
            <a:pPr marL="342900" indent="-228600">
              <a:lnSpc>
                <a:spcPct val="150000"/>
              </a:lnSpc>
              <a:buSzPts val="1800"/>
            </a:pPr>
            <a:r>
              <a:rPr lang="en-US" sz="1600" b="1" dirty="0"/>
              <a:t>Introduction To </a:t>
            </a:r>
            <a:r>
              <a:rPr lang="en-US" sz="1600" b="1" dirty="0" err="1"/>
              <a:t>FreeRTOS</a:t>
            </a:r>
            <a:endParaRPr lang="en-US" sz="1600" b="1" dirty="0"/>
          </a:p>
          <a:p>
            <a:pPr marL="342900" indent="-228600">
              <a:lnSpc>
                <a:spcPct val="150000"/>
              </a:lnSpc>
              <a:buSzPts val="1800"/>
            </a:pPr>
            <a:r>
              <a:rPr lang="en-US" sz="1600" b="1" dirty="0"/>
              <a:t>Tasks In Depth</a:t>
            </a:r>
          </a:p>
          <a:p>
            <a:pPr marL="342900" indent="-228600">
              <a:lnSpc>
                <a:spcPct val="150000"/>
              </a:lnSpc>
              <a:buSzPts val="1800"/>
            </a:pPr>
            <a:r>
              <a:rPr lang="en-US" sz="1600" b="1" dirty="0"/>
              <a:t>How Tasks Synchronize And Communicate</a:t>
            </a:r>
          </a:p>
          <a:p>
            <a:pPr marL="342900" indent="-228600">
              <a:lnSpc>
                <a:spcPct val="150000"/>
              </a:lnSpc>
              <a:buSzPts val="1800"/>
            </a:pPr>
            <a:r>
              <a:rPr lang="en-US" sz="1600" b="1" dirty="0"/>
              <a:t>RTOS Main Problems</a:t>
            </a:r>
            <a:endParaRPr sz="1600" b="1" dirty="0"/>
          </a:p>
        </p:txBody>
      </p:sp>
      <p:pic>
        <p:nvPicPr>
          <p:cNvPr id="34" name="Google Shape;34;p5"/>
          <p:cNvPicPr preferRelativeResize="0"/>
          <p:nvPr/>
        </p:nvPicPr>
        <p:blipFill rotWithShape="1">
          <a:blip r:embed="rId3">
            <a:alphaModFix/>
          </a:blip>
          <a:srcRect l="8805" t="4661" r="11072" b="5692"/>
          <a:stretch/>
        </p:blipFill>
        <p:spPr>
          <a:xfrm rot="1380005">
            <a:off x="5889370" y="1187487"/>
            <a:ext cx="2737331" cy="3062528"/>
          </a:xfrm>
          <a:prstGeom prst="rect">
            <a:avLst/>
          </a:prstGeom>
          <a:noFill/>
          <a:ln>
            <a:noFill/>
          </a:ln>
        </p:spPr>
      </p:pic>
    </p:spTree>
    <p:extLst>
      <p:ext uri="{BB962C8B-B14F-4D97-AF65-F5344CB8AC3E}">
        <p14:creationId xmlns:p14="http://schemas.microsoft.com/office/powerpoint/2010/main" val="667086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 </a:t>
            </a:r>
          </a:p>
        </p:txBody>
      </p:sp>
      <p:sp>
        <p:nvSpPr>
          <p:cNvPr id="6" name="Google Shape;33;p5"/>
          <p:cNvSpPr txBox="1">
            <a:spLocks/>
          </p:cNvSpPr>
          <p:nvPr/>
        </p:nvSpPr>
        <p:spPr>
          <a:xfrm>
            <a:off x="504580" y="961974"/>
            <a:ext cx="8117926" cy="9073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dirty="0"/>
              <a:t>In a multitasking environment, you sometimes need to synchronize the order of operations between two or more tasks. For example, some tasks may need the results of another task before executing, Also synchronizing access to shared memory. RTOS uses the following methods to achieve tasks synchronization:</a:t>
            </a:r>
          </a:p>
          <a:p>
            <a:pPr marL="630238" indent="-285750">
              <a:lnSpc>
                <a:spcPct val="150000"/>
              </a:lnSpc>
              <a:buSzPts val="1800"/>
            </a:pPr>
            <a:r>
              <a:rPr lang="en-US" sz="1600" dirty="0"/>
              <a:t>Semaphore</a:t>
            </a:r>
          </a:p>
          <a:p>
            <a:pPr marL="630238" indent="-285750">
              <a:lnSpc>
                <a:spcPct val="150000"/>
              </a:lnSpc>
              <a:buSzPts val="1800"/>
            </a:pPr>
            <a:r>
              <a:rPr lang="en-US" sz="1600" dirty="0" err="1"/>
              <a:t>Mutex</a:t>
            </a:r>
            <a:endParaRPr lang="en-US" sz="1600" dirty="0"/>
          </a:p>
          <a:p>
            <a:pPr marL="630238" indent="-285750">
              <a:lnSpc>
                <a:spcPct val="150000"/>
              </a:lnSpc>
              <a:buSzPts val="1800"/>
            </a:pPr>
            <a:r>
              <a:rPr lang="en-US" sz="1600" dirty="0"/>
              <a:t>Event flag</a:t>
            </a:r>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spTree>
    <p:extLst>
      <p:ext uri="{BB962C8B-B14F-4D97-AF65-F5344CB8AC3E}">
        <p14:creationId xmlns:p14="http://schemas.microsoft.com/office/powerpoint/2010/main" val="3751137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 </a:t>
            </a:r>
          </a:p>
        </p:txBody>
      </p:sp>
      <p:sp>
        <p:nvSpPr>
          <p:cNvPr id="6"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A semaphore </a:t>
            </a:r>
            <a:r>
              <a:rPr lang="en-US" sz="1600" dirty="0"/>
              <a:t>is a variable or abstract data type used to control access to a common resource by multiple processes in a concurrent system such as a multitasking operating system. There are two types of semaphores:</a:t>
            </a:r>
          </a:p>
          <a:p>
            <a:pPr marL="630238" indent="-285750">
              <a:lnSpc>
                <a:spcPct val="150000"/>
              </a:lnSpc>
              <a:buSzPts val="1800"/>
            </a:pPr>
            <a:r>
              <a:rPr lang="en-US" sz="1600" dirty="0"/>
              <a:t>Counting semaphore</a:t>
            </a:r>
          </a:p>
          <a:p>
            <a:pPr marL="630238" indent="-285750">
              <a:lnSpc>
                <a:spcPct val="150000"/>
              </a:lnSpc>
              <a:buSzPts val="1800"/>
            </a:pPr>
            <a:r>
              <a:rPr lang="en-US" sz="1600" dirty="0"/>
              <a:t>Binary semaphore</a:t>
            </a:r>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spTree>
    <p:extLst>
      <p:ext uri="{BB962C8B-B14F-4D97-AF65-F5344CB8AC3E}">
        <p14:creationId xmlns:p14="http://schemas.microsoft.com/office/powerpoint/2010/main" val="3877294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 </a:t>
            </a:r>
          </a:p>
        </p:txBody>
      </p:sp>
      <p:pic>
        <p:nvPicPr>
          <p:cNvPr id="4" name="Picture 2" descr="Semaph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064" y="1681708"/>
            <a:ext cx="5373196" cy="3205601"/>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Examples On Counting Semaphores:</a:t>
            </a:r>
            <a:endParaRPr lang="en-US" sz="1600" b="1" dirty="0"/>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spTree>
    <p:extLst>
      <p:ext uri="{BB962C8B-B14F-4D97-AF65-F5344CB8AC3E}">
        <p14:creationId xmlns:p14="http://schemas.microsoft.com/office/powerpoint/2010/main" val="1139749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a:t>
            </a:r>
          </a:p>
        </p:txBody>
      </p:sp>
      <p:pic>
        <p:nvPicPr>
          <p:cNvPr id="36868" name="Picture 4" descr="Tutorialwing operating system semaphore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128" y="1610711"/>
            <a:ext cx="7499743" cy="226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975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 </a:t>
            </a:r>
          </a:p>
        </p:txBody>
      </p:sp>
      <p:sp>
        <p:nvSpPr>
          <p:cNvPr id="5"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Example On Binary Semaphores:</a:t>
            </a:r>
            <a:endParaRPr lang="en-US" sz="1600" b="1" dirty="0"/>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pic>
        <p:nvPicPr>
          <p:cNvPr id="33794" name="Picture 2" descr="Image result for Binary semaphore example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06" y="1558212"/>
            <a:ext cx="7543800"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8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 </a:t>
            </a:r>
          </a:p>
        </p:txBody>
      </p:sp>
      <p:sp>
        <p:nvSpPr>
          <p:cNvPr id="6"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err="1">
                <a:solidFill>
                  <a:srgbClr val="FF0000"/>
                </a:solidFill>
              </a:rPr>
              <a:t>Mutex</a:t>
            </a:r>
            <a:r>
              <a:rPr lang="en-US" sz="1600" dirty="0">
                <a:solidFill>
                  <a:srgbClr val="FF0000"/>
                </a:solidFill>
              </a:rPr>
              <a:t> </a:t>
            </a:r>
            <a:r>
              <a:rPr lang="en-US" sz="1600" dirty="0"/>
              <a:t>is a synchronization mechanism for enforcing limits on access to a resource in an environment where there are many threads of execution. A lock is designed to enforce a mutual exclusion concurrency control policy.</a:t>
            </a:r>
          </a:p>
          <a:p>
            <a:pPr marL="111125" indent="0" algn="just">
              <a:lnSpc>
                <a:spcPct val="150000"/>
              </a:lnSpc>
              <a:buSzPts val="1800"/>
              <a:buNone/>
            </a:pPr>
            <a:endParaRPr lang="en-US" sz="1600" b="1" dirty="0"/>
          </a:p>
        </p:txBody>
      </p:sp>
    </p:spTree>
    <p:extLst>
      <p:ext uri="{BB962C8B-B14F-4D97-AF65-F5344CB8AC3E}">
        <p14:creationId xmlns:p14="http://schemas.microsoft.com/office/powerpoint/2010/main" val="2817700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 </a:t>
            </a:r>
          </a:p>
        </p:txBody>
      </p:sp>
      <p:sp>
        <p:nvSpPr>
          <p:cNvPr id="5"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Example On </a:t>
            </a:r>
            <a:r>
              <a:rPr lang="en-US" sz="1600" b="1" dirty="0" err="1">
                <a:solidFill>
                  <a:srgbClr val="FF0000"/>
                </a:solidFill>
              </a:rPr>
              <a:t>Mutex</a:t>
            </a:r>
            <a:r>
              <a:rPr lang="en-US" sz="1600" b="1" dirty="0">
                <a:solidFill>
                  <a:srgbClr val="FF0000"/>
                </a:solidFill>
              </a:rPr>
              <a:t>:</a:t>
            </a:r>
            <a:endParaRPr lang="en-US" sz="1600" b="1" dirty="0"/>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pic>
        <p:nvPicPr>
          <p:cNvPr id="34818" name="Picture 2" descr="Tutorialwing operating system Mutex example in operating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334" y="1820971"/>
            <a:ext cx="6444294" cy="228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454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 </a:t>
            </a:r>
          </a:p>
        </p:txBody>
      </p:sp>
      <p:sp>
        <p:nvSpPr>
          <p:cNvPr id="5" name="Google Shape;33;p5"/>
          <p:cNvSpPr txBox="1">
            <a:spLocks/>
          </p:cNvSpPr>
          <p:nvPr/>
        </p:nvSpPr>
        <p:spPr>
          <a:xfrm>
            <a:off x="504580" y="961974"/>
            <a:ext cx="8117926" cy="441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err="1">
                <a:solidFill>
                  <a:srgbClr val="FF0000"/>
                </a:solidFill>
              </a:rPr>
              <a:t>Mutex</a:t>
            </a:r>
            <a:r>
              <a:rPr lang="en-US" sz="1600" b="1" dirty="0">
                <a:solidFill>
                  <a:srgbClr val="FF0000"/>
                </a:solidFill>
              </a:rPr>
              <a:t> Vs. Binary Semaphore:</a:t>
            </a:r>
            <a:endParaRPr lang="en-US" sz="1600" b="1" dirty="0"/>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graphicFrame>
        <p:nvGraphicFramePr>
          <p:cNvPr id="2" name="Table 1"/>
          <p:cNvGraphicFramePr>
            <a:graphicFrameLocks noGrp="1"/>
          </p:cNvGraphicFramePr>
          <p:nvPr>
            <p:extLst>
              <p:ext uri="{D42A27DB-BD31-4B8C-83A1-F6EECF244321}">
                <p14:modId xmlns:p14="http://schemas.microsoft.com/office/powerpoint/2010/main" val="523480616"/>
              </p:ext>
            </p:extLst>
          </p:nvPr>
        </p:nvGraphicFramePr>
        <p:xfrm>
          <a:off x="1119438" y="1548742"/>
          <a:ext cx="6861610" cy="3109967"/>
        </p:xfrm>
        <a:graphic>
          <a:graphicData uri="http://schemas.openxmlformats.org/drawingml/2006/table">
            <a:tbl>
              <a:tblPr firstRow="1" bandRow="1">
                <a:tableStyleId>{7DF18680-E054-41AD-8BC1-D1AEF772440D}</a:tableStyleId>
              </a:tblPr>
              <a:tblGrid>
                <a:gridCol w="3430805">
                  <a:extLst>
                    <a:ext uri="{9D8B030D-6E8A-4147-A177-3AD203B41FA5}">
                      <a16:colId xmlns="" xmlns:a16="http://schemas.microsoft.com/office/drawing/2014/main" val="20000"/>
                    </a:ext>
                  </a:extLst>
                </a:gridCol>
                <a:gridCol w="3430805">
                  <a:extLst>
                    <a:ext uri="{9D8B030D-6E8A-4147-A177-3AD203B41FA5}">
                      <a16:colId xmlns="" xmlns:a16="http://schemas.microsoft.com/office/drawing/2014/main" val="20001"/>
                    </a:ext>
                  </a:extLst>
                </a:gridCol>
              </a:tblGrid>
              <a:tr h="537980">
                <a:tc>
                  <a:txBody>
                    <a:bodyPr/>
                    <a:lstStyle/>
                    <a:p>
                      <a:pPr algn="ctr"/>
                      <a:r>
                        <a:rPr lang="en-US" sz="2000" dirty="0"/>
                        <a:t>Semaphore</a:t>
                      </a:r>
                    </a:p>
                  </a:txBody>
                  <a:tcPr/>
                </a:tc>
                <a:tc>
                  <a:txBody>
                    <a:bodyPr/>
                    <a:lstStyle/>
                    <a:p>
                      <a:pPr algn="ctr"/>
                      <a:r>
                        <a:rPr lang="en-US" sz="2000" dirty="0" err="1"/>
                        <a:t>Mutex</a:t>
                      </a:r>
                      <a:endParaRPr lang="en-US" sz="2000" dirty="0"/>
                    </a:p>
                  </a:txBody>
                  <a:tcPr/>
                </a:tc>
                <a:extLst>
                  <a:ext uri="{0D108BD9-81ED-4DB2-BD59-A6C34878D82A}">
                    <a16:rowId xmlns="" xmlns:a16="http://schemas.microsoft.com/office/drawing/2014/main" val="10000"/>
                  </a:ext>
                </a:extLst>
              </a:tr>
              <a:tr h="537980">
                <a:tc>
                  <a:txBody>
                    <a:bodyPr/>
                    <a:lstStyle/>
                    <a:p>
                      <a:r>
                        <a:rPr lang="en-US" sz="1200" b="0" i="0" u="none" strike="noStrike" cap="none" dirty="0">
                          <a:solidFill>
                            <a:schemeClr val="dk1"/>
                          </a:solidFill>
                          <a:effectLst/>
                          <a:latin typeface="+mn-lt"/>
                          <a:ea typeface="+mn-ea"/>
                          <a:cs typeface="+mn-cs"/>
                          <a:sym typeface="Arial"/>
                        </a:rPr>
                        <a:t>Semaphore is a signaling mechanism.</a:t>
                      </a:r>
                      <a:endParaRPr lang="en-US" sz="1200" dirty="0"/>
                    </a:p>
                  </a:txBody>
                  <a:tcPr/>
                </a:tc>
                <a:tc>
                  <a:txBody>
                    <a:bodyPr/>
                    <a:lstStyle/>
                    <a:p>
                      <a:r>
                        <a:rPr lang="en-US" sz="1200" b="0" i="0" u="none" strike="noStrike" cap="none" dirty="0" err="1">
                          <a:solidFill>
                            <a:schemeClr val="dk1"/>
                          </a:solidFill>
                          <a:effectLst/>
                          <a:latin typeface="+mn-lt"/>
                          <a:ea typeface="+mn-ea"/>
                          <a:cs typeface="+mn-cs"/>
                          <a:sym typeface="Arial"/>
                        </a:rPr>
                        <a:t>Mutex</a:t>
                      </a:r>
                      <a:r>
                        <a:rPr lang="en-US" sz="1200" b="0" i="0" u="none" strike="noStrike" cap="none" dirty="0">
                          <a:solidFill>
                            <a:schemeClr val="dk1"/>
                          </a:solidFill>
                          <a:effectLst/>
                          <a:latin typeface="+mn-lt"/>
                          <a:ea typeface="+mn-ea"/>
                          <a:cs typeface="+mn-cs"/>
                          <a:sym typeface="Arial"/>
                        </a:rPr>
                        <a:t> is a locking mechanism.</a:t>
                      </a:r>
                      <a:endParaRPr lang="en-US" sz="1200" dirty="0"/>
                    </a:p>
                  </a:txBody>
                  <a:tcPr/>
                </a:tc>
                <a:extLst>
                  <a:ext uri="{0D108BD9-81ED-4DB2-BD59-A6C34878D82A}">
                    <a16:rowId xmlns="" xmlns:a16="http://schemas.microsoft.com/office/drawing/2014/main" val="10001"/>
                  </a:ext>
                </a:extLst>
              </a:tr>
              <a:tr h="663263">
                <a:tc>
                  <a:txBody>
                    <a:bodyPr/>
                    <a:lstStyle/>
                    <a:p>
                      <a:r>
                        <a:rPr lang="en-US" sz="1200" b="0" i="0" u="none" strike="noStrike" cap="none" dirty="0">
                          <a:solidFill>
                            <a:schemeClr val="dk1"/>
                          </a:solidFill>
                          <a:effectLst/>
                          <a:latin typeface="+mn-lt"/>
                          <a:ea typeface="+mn-ea"/>
                          <a:cs typeface="+mn-cs"/>
                          <a:sym typeface="Arial"/>
                        </a:rPr>
                        <a:t>Semaphore allow multiple program threads to access a finite instance of resources.</a:t>
                      </a:r>
                      <a:endParaRPr lang="en-US" sz="1200" dirty="0"/>
                    </a:p>
                  </a:txBody>
                  <a:tcPr/>
                </a:tc>
                <a:tc>
                  <a:txBody>
                    <a:bodyPr/>
                    <a:lstStyle/>
                    <a:p>
                      <a:r>
                        <a:rPr lang="en-US" sz="1200" dirty="0" err="1"/>
                        <a:t>Mutex</a:t>
                      </a:r>
                      <a:r>
                        <a:rPr lang="en-US" sz="1200" dirty="0"/>
                        <a:t> allow multiple program thread to access a single resource but not simultaneously.</a:t>
                      </a:r>
                    </a:p>
                  </a:txBody>
                  <a:tcPr/>
                </a:tc>
                <a:extLst>
                  <a:ext uri="{0D108BD9-81ED-4DB2-BD59-A6C34878D82A}">
                    <a16:rowId xmlns="" xmlns:a16="http://schemas.microsoft.com/office/drawing/2014/main" val="10002"/>
                  </a:ext>
                </a:extLst>
              </a:tr>
              <a:tr h="663263">
                <a:tc>
                  <a:txBody>
                    <a:bodyPr/>
                    <a:lstStyle/>
                    <a:p>
                      <a:r>
                        <a:rPr lang="en-US" sz="1200" dirty="0"/>
                        <a:t>Semaphore value can be changed by any process acquiring or releasing the resource.</a:t>
                      </a:r>
                    </a:p>
                  </a:txBody>
                  <a:tcPr/>
                </a:tc>
                <a:tc>
                  <a:txBody>
                    <a:bodyPr/>
                    <a:lstStyle/>
                    <a:p>
                      <a:r>
                        <a:rPr lang="en-US" sz="1200" dirty="0" err="1"/>
                        <a:t>Mutex</a:t>
                      </a:r>
                      <a:r>
                        <a:rPr lang="en-US" sz="1200" dirty="0"/>
                        <a:t> object lock is released only by the process that has acquired the lock on it.</a:t>
                      </a:r>
                    </a:p>
                  </a:txBody>
                  <a:tcPr/>
                </a:tc>
                <a:extLst>
                  <a:ext uri="{0D108BD9-81ED-4DB2-BD59-A6C34878D82A}">
                    <a16:rowId xmlns="" xmlns:a16="http://schemas.microsoft.com/office/drawing/2014/main" val="10003"/>
                  </a:ext>
                </a:extLst>
              </a:tr>
              <a:tr h="707481">
                <a:tc>
                  <a:txBody>
                    <a:bodyPr/>
                    <a:lstStyle/>
                    <a:p>
                      <a:pPr algn="l" fontAlgn="t"/>
                      <a:r>
                        <a:rPr lang="en-US" sz="1200" dirty="0">
                          <a:effectLst/>
                        </a:rPr>
                        <a:t>Semaphore can be categorized into counting semaphore and binary semaphore.</a:t>
                      </a:r>
                    </a:p>
                  </a:txBody>
                  <a:tcPr marL="60960" marR="60960" marT="60960" marB="60960"/>
                </a:tc>
                <a:tc>
                  <a:txBody>
                    <a:bodyPr/>
                    <a:lstStyle/>
                    <a:p>
                      <a:r>
                        <a:rPr lang="en-US" sz="1200" dirty="0" err="1"/>
                        <a:t>Mutex</a:t>
                      </a:r>
                      <a:r>
                        <a:rPr lang="en-US" sz="1200" dirty="0"/>
                        <a:t> is not categorized further.</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381661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 </a:t>
            </a:r>
          </a:p>
        </p:txBody>
      </p:sp>
      <p:sp>
        <p:nvSpPr>
          <p:cNvPr id="6"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Event Flags </a:t>
            </a:r>
            <a:r>
              <a:rPr lang="en-US" sz="1600" dirty="0"/>
              <a:t>are used when a task needs to synchronize with the occurrence of multiple events. The task can be synchronized when any of the events have occurred, which is called disjunctive synchronization (logical OR). A task can also be synchronized when all events have occurred, which is called conjunctive synchronization (logical AND).</a:t>
            </a:r>
            <a:endParaRPr lang="en-US" sz="1600" b="1" dirty="0"/>
          </a:p>
        </p:txBody>
      </p:sp>
    </p:spTree>
    <p:extLst>
      <p:ext uri="{BB962C8B-B14F-4D97-AF65-F5344CB8AC3E}">
        <p14:creationId xmlns:p14="http://schemas.microsoft.com/office/powerpoint/2010/main" val="2675605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Synchronization </a:t>
            </a:r>
          </a:p>
        </p:txBody>
      </p:sp>
      <p:sp>
        <p:nvSpPr>
          <p:cNvPr id="5"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Example On Event Flags:</a:t>
            </a:r>
            <a:endParaRPr lang="en-US" sz="1600" b="1" dirty="0"/>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pic>
        <p:nvPicPr>
          <p:cNvPr id="3789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547618"/>
            <a:ext cx="5641974" cy="3173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01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cxnSp>
        <p:nvCxnSpPr>
          <p:cNvPr id="16" name="Straight Arrow Connector 15"/>
          <p:cNvCxnSpPr>
            <a:stCxn id="2" idx="2"/>
            <a:endCxn id="8" idx="0"/>
          </p:cNvCxnSpPr>
          <p:nvPr/>
        </p:nvCxnSpPr>
        <p:spPr>
          <a:xfrm flipH="1">
            <a:off x="3208734" y="2843212"/>
            <a:ext cx="1047627" cy="75683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2" idx="2"/>
            <a:endCxn id="7" idx="0"/>
          </p:cNvCxnSpPr>
          <p:nvPr/>
        </p:nvCxnSpPr>
        <p:spPr>
          <a:xfrm>
            <a:off x="4256361" y="2843212"/>
            <a:ext cx="1107404" cy="756834"/>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Google Shape;32;p5"/>
          <p:cNvSpPr txBox="1">
            <a:spLocks noGrp="1"/>
          </p:cNvSpPr>
          <p:nvPr>
            <p:ph type="title"/>
          </p:nvPr>
        </p:nvSpPr>
        <p:spPr>
          <a:xfrm>
            <a:off x="311700" y="-104235"/>
            <a:ext cx="8520600" cy="623700"/>
          </a:xfrm>
          <a:prstGeom prst="rect">
            <a:avLst/>
          </a:prstGeom>
        </p:spPr>
        <p:txBody>
          <a:bodyPr spcFirstLastPara="1" wrap="square" lIns="91425" tIns="91425" rIns="91425" bIns="91425" anchor="t" anchorCtr="0">
            <a:noAutofit/>
          </a:bodyPr>
          <a:lstStyle/>
          <a:p>
            <a:pPr marL="114300" lvl="0">
              <a:lnSpc>
                <a:spcPct val="150000"/>
              </a:lnSpc>
              <a:buSzPts val="1800"/>
            </a:pPr>
            <a:r>
              <a:rPr lang="en-US" sz="3200" b="1" dirty="0">
                <a:solidFill>
                  <a:schemeClr val="bg1"/>
                </a:solidFill>
              </a:rPr>
              <a:t>What Is Real-Time Systems ?</a:t>
            </a:r>
          </a:p>
        </p:txBody>
      </p:sp>
      <p:sp>
        <p:nvSpPr>
          <p:cNvPr id="33" name="Google Shape;33;p5"/>
          <p:cNvSpPr txBox="1">
            <a:spLocks noGrp="1"/>
          </p:cNvSpPr>
          <p:nvPr>
            <p:ph type="body" idx="1"/>
          </p:nvPr>
        </p:nvSpPr>
        <p:spPr>
          <a:xfrm>
            <a:off x="504580" y="961974"/>
            <a:ext cx="7975051" cy="1381176"/>
          </a:xfrm>
          <a:prstGeom prst="rect">
            <a:avLst/>
          </a:prstGeom>
        </p:spPr>
        <p:txBody>
          <a:bodyPr spcFirstLastPara="1" wrap="square" lIns="91425" tIns="91425" rIns="91425" bIns="91425" anchor="t" anchorCtr="0">
            <a:noAutofit/>
          </a:bodyPr>
          <a:lstStyle/>
          <a:p>
            <a:pPr marL="114300" lvl="0" indent="0">
              <a:lnSpc>
                <a:spcPct val="150000"/>
              </a:lnSpc>
              <a:buSzPts val="1800"/>
              <a:buNone/>
            </a:pPr>
            <a:r>
              <a:rPr lang="en-US" sz="1600" b="1" dirty="0">
                <a:solidFill>
                  <a:srgbClr val="FF0000"/>
                </a:solidFill>
              </a:rPr>
              <a:t>Real Time System </a:t>
            </a:r>
            <a:r>
              <a:rPr lang="en-US" sz="1600" dirty="0"/>
              <a:t>is a system where the correct functioning of the system depends on the results produced by the system and the time at which these results are produced.</a:t>
            </a:r>
            <a:endParaRPr sz="1600" b="1" dirty="0"/>
          </a:p>
        </p:txBody>
      </p:sp>
      <p:sp>
        <p:nvSpPr>
          <p:cNvPr id="2" name="Rectangle 1"/>
          <p:cNvSpPr/>
          <p:nvPr/>
        </p:nvSpPr>
        <p:spPr>
          <a:xfrm>
            <a:off x="3424114" y="2471737"/>
            <a:ext cx="1664494" cy="371475"/>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Real-time system</a:t>
            </a:r>
          </a:p>
        </p:txBody>
      </p:sp>
      <p:sp>
        <p:nvSpPr>
          <p:cNvPr id="7" name="Rectangle 6"/>
          <p:cNvSpPr/>
          <p:nvPr/>
        </p:nvSpPr>
        <p:spPr>
          <a:xfrm>
            <a:off x="4531518" y="3600046"/>
            <a:ext cx="1664494" cy="371475"/>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Soft real-time</a:t>
            </a:r>
          </a:p>
        </p:txBody>
      </p:sp>
      <p:sp>
        <p:nvSpPr>
          <p:cNvPr id="8" name="Rectangle 7"/>
          <p:cNvSpPr/>
          <p:nvPr/>
        </p:nvSpPr>
        <p:spPr>
          <a:xfrm>
            <a:off x="2376487" y="3600046"/>
            <a:ext cx="1664494" cy="371475"/>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Hard real-time</a:t>
            </a:r>
          </a:p>
        </p:txBody>
      </p:sp>
    </p:spTree>
    <p:extLst>
      <p:ext uri="{BB962C8B-B14F-4D97-AF65-F5344CB8AC3E}">
        <p14:creationId xmlns:p14="http://schemas.microsoft.com/office/powerpoint/2010/main" val="4197216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Inter-Communication </a:t>
            </a:r>
          </a:p>
        </p:txBody>
      </p:sp>
      <p:sp>
        <p:nvSpPr>
          <p:cNvPr id="6"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A message queue </a:t>
            </a:r>
            <a:r>
              <a:rPr lang="en-US" sz="1600" dirty="0"/>
              <a:t>is a number of buffers of a fixed or maximum size that is controlled by the RTOS and also a queue for tasks that are waiting for messages. The size and the number of buffers are specified when the message queue is created.</a:t>
            </a:r>
            <a:endParaRPr lang="en-US" sz="1600" b="1" dirty="0"/>
          </a:p>
        </p:txBody>
      </p:sp>
    </p:spTree>
    <p:extLst>
      <p:ext uri="{BB962C8B-B14F-4D97-AF65-F5344CB8AC3E}">
        <p14:creationId xmlns:p14="http://schemas.microsoft.com/office/powerpoint/2010/main" val="31460738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Inter-Communication </a:t>
            </a:r>
          </a:p>
        </p:txBody>
      </p:sp>
      <p:sp>
        <p:nvSpPr>
          <p:cNvPr id="5"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Example On Message Queue:</a:t>
            </a:r>
            <a:endParaRPr lang="en-US" sz="1600" b="1" dirty="0"/>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pic>
        <p:nvPicPr>
          <p:cNvPr id="40962" name="Picture 2" descr="Image result for Message Queue example R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4" y="1504950"/>
            <a:ext cx="6569075" cy="3315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961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Inter-Communication </a:t>
            </a:r>
          </a:p>
        </p:txBody>
      </p:sp>
      <p:sp>
        <p:nvSpPr>
          <p:cNvPr id="6" name="Google Shape;33;p5"/>
          <p:cNvSpPr txBox="1">
            <a:spLocks/>
          </p:cNvSpPr>
          <p:nvPr/>
        </p:nvSpPr>
        <p:spPr>
          <a:xfrm>
            <a:off x="513037" y="990549"/>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A mailbox </a:t>
            </a:r>
            <a:r>
              <a:rPr lang="en-US" sz="1600" dirty="0"/>
              <a:t>is simply a storage location, big enough to hold a single variable of type </a:t>
            </a:r>
            <a:r>
              <a:rPr lang="en-US" sz="1600" b="1" dirty="0"/>
              <a:t>ADDR</a:t>
            </a:r>
            <a:r>
              <a:rPr lang="en-US" sz="1600" dirty="0"/>
              <a:t>, access to which is controlled so that it may be safely utilized by multiple tasks. One task can write to a mailbox. It is then full, and no task can send to it until a task does a read on the mailbox or the mailbox is reset. Trying to send to a full mailbox or read from an empty one may result in an error or task suspension</a:t>
            </a:r>
            <a:endParaRPr lang="en-US" sz="1600" b="1" dirty="0"/>
          </a:p>
        </p:txBody>
      </p:sp>
    </p:spTree>
    <p:extLst>
      <p:ext uri="{BB962C8B-B14F-4D97-AF65-F5344CB8AC3E}">
        <p14:creationId xmlns:p14="http://schemas.microsoft.com/office/powerpoint/2010/main" val="1392137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Task Inter-Communication </a:t>
            </a:r>
          </a:p>
        </p:txBody>
      </p:sp>
      <p:sp>
        <p:nvSpPr>
          <p:cNvPr id="5" name="Google Shape;33;p5"/>
          <p:cNvSpPr txBox="1">
            <a:spLocks/>
          </p:cNvSpPr>
          <p:nvPr/>
        </p:nvSpPr>
        <p:spPr>
          <a:xfrm>
            <a:off x="504580" y="961974"/>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Example On Mailbox:</a:t>
            </a:r>
            <a:endParaRPr lang="en-US" sz="1600" b="1" dirty="0"/>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pic>
        <p:nvPicPr>
          <p:cNvPr id="43010" name="Picture 2" descr="Image result for Mailbox example R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362" y="1621359"/>
            <a:ext cx="5444438" cy="3118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65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3864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Agenda</a:t>
            </a:r>
            <a:endParaRPr b="1" dirty="0"/>
          </a:p>
        </p:txBody>
      </p:sp>
      <p:sp>
        <p:nvSpPr>
          <p:cNvPr id="33" name="Google Shape;33;p5"/>
          <p:cNvSpPr txBox="1">
            <a:spLocks noGrp="1"/>
          </p:cNvSpPr>
          <p:nvPr>
            <p:ph type="body" idx="1"/>
          </p:nvPr>
        </p:nvSpPr>
        <p:spPr>
          <a:xfrm>
            <a:off x="225974" y="890537"/>
            <a:ext cx="5567607" cy="38304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1600" b="1" dirty="0"/>
              <a:t>Introduction To Real Time Operating Systems</a:t>
            </a:r>
          </a:p>
          <a:p>
            <a:pPr marL="342900" indent="-228600">
              <a:lnSpc>
                <a:spcPct val="150000"/>
              </a:lnSpc>
              <a:buSzPts val="1800"/>
            </a:pPr>
            <a:r>
              <a:rPr lang="en-US" sz="1600" b="1" dirty="0"/>
              <a:t>Introduction To </a:t>
            </a:r>
            <a:r>
              <a:rPr lang="en-US" sz="1600" b="1" dirty="0" err="1"/>
              <a:t>FreeRTOS</a:t>
            </a:r>
            <a:endParaRPr lang="en-US" sz="1600" b="1" dirty="0"/>
          </a:p>
          <a:p>
            <a:pPr marL="342900" indent="-228600">
              <a:lnSpc>
                <a:spcPct val="150000"/>
              </a:lnSpc>
              <a:buSzPts val="1800"/>
            </a:pPr>
            <a:r>
              <a:rPr lang="en-US" sz="1600" b="1" dirty="0"/>
              <a:t>Tasks In Depth</a:t>
            </a:r>
          </a:p>
          <a:p>
            <a:pPr marL="342900" indent="-228600">
              <a:lnSpc>
                <a:spcPct val="150000"/>
              </a:lnSpc>
              <a:buSzPts val="1800"/>
            </a:pPr>
            <a:r>
              <a:rPr lang="en-US" sz="1600" b="1" dirty="0"/>
              <a:t>How Tasks Synchronize And Communicate</a:t>
            </a:r>
          </a:p>
          <a:p>
            <a:pPr marL="342900" indent="-228600">
              <a:lnSpc>
                <a:spcPct val="150000"/>
              </a:lnSpc>
              <a:buSzPts val="1800"/>
            </a:pPr>
            <a:r>
              <a:rPr lang="en-US" sz="1600" b="1" dirty="0">
                <a:solidFill>
                  <a:srgbClr val="FF0000"/>
                </a:solidFill>
              </a:rPr>
              <a:t>RTOS Main Problems</a:t>
            </a:r>
          </a:p>
          <a:p>
            <a:pPr marL="804863" indent="-228600">
              <a:lnSpc>
                <a:spcPct val="150000"/>
              </a:lnSpc>
              <a:buSzPts val="1800"/>
              <a:buFont typeface="+mj-lt"/>
              <a:buAutoNum type="arabicPeriod"/>
            </a:pPr>
            <a:r>
              <a:rPr lang="en-US" sz="1200" b="1" dirty="0">
                <a:solidFill>
                  <a:srgbClr val="0070C0"/>
                </a:solidFill>
              </a:rPr>
              <a:t>Priority Inversion And Inheritance</a:t>
            </a:r>
          </a:p>
          <a:p>
            <a:pPr marL="804863" indent="-228600">
              <a:lnSpc>
                <a:spcPct val="150000"/>
              </a:lnSpc>
              <a:buSzPts val="1800"/>
              <a:buFont typeface="+mj-lt"/>
              <a:buAutoNum type="arabicPeriod"/>
            </a:pPr>
            <a:r>
              <a:rPr lang="en-US" sz="1200" b="1" dirty="0" err="1">
                <a:solidFill>
                  <a:srgbClr val="0070C0"/>
                </a:solidFill>
              </a:rPr>
              <a:t>DeadLocks</a:t>
            </a:r>
            <a:endParaRPr sz="1200" b="1" dirty="0">
              <a:solidFill>
                <a:srgbClr val="0070C0"/>
              </a:solidFill>
            </a:endParaRPr>
          </a:p>
        </p:txBody>
      </p:sp>
      <p:pic>
        <p:nvPicPr>
          <p:cNvPr id="34" name="Google Shape;34;p5"/>
          <p:cNvPicPr preferRelativeResize="0"/>
          <p:nvPr/>
        </p:nvPicPr>
        <p:blipFill rotWithShape="1">
          <a:blip r:embed="rId3">
            <a:alphaModFix/>
          </a:blip>
          <a:srcRect l="8805" t="4661" r="11072" b="5692"/>
          <a:stretch/>
        </p:blipFill>
        <p:spPr>
          <a:xfrm rot="1380005">
            <a:off x="5889370" y="1187487"/>
            <a:ext cx="2737331" cy="3062528"/>
          </a:xfrm>
          <a:prstGeom prst="rect">
            <a:avLst/>
          </a:prstGeom>
          <a:noFill/>
          <a:ln>
            <a:noFill/>
          </a:ln>
        </p:spPr>
      </p:pic>
    </p:spTree>
    <p:extLst>
      <p:ext uri="{BB962C8B-B14F-4D97-AF65-F5344CB8AC3E}">
        <p14:creationId xmlns:p14="http://schemas.microsoft.com/office/powerpoint/2010/main" val="2189441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Priority Inversion And Inheritance</a:t>
            </a:r>
          </a:p>
        </p:txBody>
      </p:sp>
      <p:sp>
        <p:nvSpPr>
          <p:cNvPr id="6" name="Google Shape;33;p5"/>
          <p:cNvSpPr txBox="1">
            <a:spLocks/>
          </p:cNvSpPr>
          <p:nvPr/>
        </p:nvSpPr>
        <p:spPr>
          <a:xfrm>
            <a:off x="513037" y="990549"/>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Priority inversion </a:t>
            </a:r>
            <a:r>
              <a:rPr lang="en-US" sz="1600" dirty="0"/>
              <a:t>is a scenario in scheduling in which a high priority task is indirectly preempted by a lower priority task effectively inverting the relative priorities of the two tasks.</a:t>
            </a:r>
            <a:endParaRPr lang="en-US" sz="1600" b="1" dirty="0"/>
          </a:p>
        </p:txBody>
      </p:sp>
    </p:spTree>
    <p:extLst>
      <p:ext uri="{BB962C8B-B14F-4D97-AF65-F5344CB8AC3E}">
        <p14:creationId xmlns:p14="http://schemas.microsoft.com/office/powerpoint/2010/main" val="1848782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1026" name="Picture 2" descr="Image result for priority inver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431" y="951338"/>
            <a:ext cx="5653304" cy="4192162"/>
          </a:xfrm>
          <a:prstGeom prst="rect">
            <a:avLst/>
          </a:prstGeom>
          <a:noFill/>
          <a:extLst>
            <a:ext uri="{909E8E84-426E-40DD-AFC4-6F175D3DCCD1}">
              <a14:hiddenFill xmlns:a14="http://schemas.microsoft.com/office/drawing/2010/main">
                <a:solidFill>
                  <a:srgbClr val="FFFFFF"/>
                </a:solidFill>
              </a14:hiddenFill>
            </a:ext>
          </a:extLst>
        </p:spPr>
      </p:pic>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Priority Inversion And Inheritance</a:t>
            </a:r>
          </a:p>
        </p:txBody>
      </p:sp>
      <p:sp>
        <p:nvSpPr>
          <p:cNvPr id="5" name="Google Shape;33;p5"/>
          <p:cNvSpPr txBox="1">
            <a:spLocks/>
          </p:cNvSpPr>
          <p:nvPr/>
        </p:nvSpPr>
        <p:spPr>
          <a:xfrm>
            <a:off x="390280" y="669079"/>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Example On Priority Inversion:</a:t>
            </a:r>
            <a:endParaRPr lang="en-US" sz="1600" b="1" dirty="0"/>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spTree>
    <p:extLst>
      <p:ext uri="{BB962C8B-B14F-4D97-AF65-F5344CB8AC3E}">
        <p14:creationId xmlns:p14="http://schemas.microsoft.com/office/powerpoint/2010/main" val="4044905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Priority Inversion And Inheritance</a:t>
            </a:r>
          </a:p>
        </p:txBody>
      </p:sp>
      <p:sp>
        <p:nvSpPr>
          <p:cNvPr id="6" name="Google Shape;33;p5"/>
          <p:cNvSpPr txBox="1">
            <a:spLocks/>
          </p:cNvSpPr>
          <p:nvPr/>
        </p:nvSpPr>
        <p:spPr>
          <a:xfrm>
            <a:off x="513037" y="990549"/>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Priority inheritance </a:t>
            </a:r>
            <a:r>
              <a:rPr lang="en-US" sz="1600" dirty="0"/>
              <a:t>is the solution of </a:t>
            </a:r>
            <a:r>
              <a:rPr lang="en-US" sz="1600" b="1" dirty="0">
                <a:solidFill>
                  <a:srgbClr val="FF0000"/>
                </a:solidFill>
              </a:rPr>
              <a:t>priority inversion </a:t>
            </a:r>
            <a:r>
              <a:rPr lang="en-US" sz="1600" dirty="0"/>
              <a:t>problem, Its that when a job blocks one or more high-priority jobs, it ignores its original priority assignment and executes its critical section at an elevated priority level.</a:t>
            </a:r>
            <a:endParaRPr lang="en-US" sz="1600" b="1" dirty="0"/>
          </a:p>
        </p:txBody>
      </p:sp>
    </p:spTree>
    <p:extLst>
      <p:ext uri="{BB962C8B-B14F-4D97-AF65-F5344CB8AC3E}">
        <p14:creationId xmlns:p14="http://schemas.microsoft.com/office/powerpoint/2010/main" val="1668658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Deadlocks</a:t>
            </a:r>
          </a:p>
        </p:txBody>
      </p:sp>
      <p:sp>
        <p:nvSpPr>
          <p:cNvPr id="6" name="Google Shape;33;p5"/>
          <p:cNvSpPr txBox="1">
            <a:spLocks/>
          </p:cNvSpPr>
          <p:nvPr/>
        </p:nvSpPr>
        <p:spPr>
          <a:xfrm>
            <a:off x="513037" y="990549"/>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A deadlock </a:t>
            </a:r>
            <a:r>
              <a:rPr lang="en-US" sz="1600" dirty="0"/>
              <a:t>occurs when a process or thread enters a waiting state because a requested system resource is held by another waiting process, which in turn is waiting for another resource held by another waiting process. If a process is unable to change its state indefinitely because the resources requested by it are being used by another waiting process, then the system is said to be in a deadlock</a:t>
            </a:r>
            <a:endParaRPr lang="en-US" sz="1600" b="1" dirty="0"/>
          </a:p>
        </p:txBody>
      </p:sp>
    </p:spTree>
    <p:extLst>
      <p:ext uri="{BB962C8B-B14F-4D97-AF65-F5344CB8AC3E}">
        <p14:creationId xmlns:p14="http://schemas.microsoft.com/office/powerpoint/2010/main" val="2972322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Deadlocks</a:t>
            </a:r>
          </a:p>
        </p:txBody>
      </p:sp>
      <p:sp>
        <p:nvSpPr>
          <p:cNvPr id="5" name="Google Shape;33;p5"/>
          <p:cNvSpPr txBox="1">
            <a:spLocks/>
          </p:cNvSpPr>
          <p:nvPr/>
        </p:nvSpPr>
        <p:spPr>
          <a:xfrm>
            <a:off x="390280" y="669079"/>
            <a:ext cx="8117926" cy="2309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Example On Deadlock:</a:t>
            </a:r>
            <a:endParaRPr lang="en-US" sz="1600" b="1" dirty="0"/>
          </a:p>
          <a:p>
            <a:pPr marL="111125" indent="0" algn="just">
              <a:lnSpc>
                <a:spcPct val="150000"/>
              </a:lnSpc>
              <a:buSzPts val="1800"/>
              <a:buNone/>
            </a:pPr>
            <a:endParaRPr lang="en-US" sz="1600" dirty="0"/>
          </a:p>
          <a:p>
            <a:pPr marL="111125" indent="0" algn="just">
              <a:lnSpc>
                <a:spcPct val="150000"/>
              </a:lnSpc>
              <a:buSzPts val="1800"/>
              <a:buNone/>
            </a:pPr>
            <a:endParaRPr lang="en-US" sz="1600" b="1" dirty="0"/>
          </a:p>
        </p:txBody>
      </p:sp>
      <p:pic>
        <p:nvPicPr>
          <p:cNvPr id="3074" name="Picture 2" descr="Image result for deadlock in R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067" y="1410770"/>
            <a:ext cx="4085157" cy="3135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4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5343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Difference Between GPOS and RTOS</a:t>
            </a:r>
          </a:p>
        </p:txBody>
      </p:sp>
      <p:sp>
        <p:nvSpPr>
          <p:cNvPr id="12" name="Google Shape;33;p5"/>
          <p:cNvSpPr txBox="1">
            <a:spLocks noGrp="1"/>
          </p:cNvSpPr>
          <p:nvPr>
            <p:ph type="body" idx="1"/>
          </p:nvPr>
        </p:nvSpPr>
        <p:spPr>
          <a:xfrm>
            <a:off x="504580" y="961973"/>
            <a:ext cx="7975051" cy="3988645"/>
          </a:xfrm>
          <a:prstGeom prst="rect">
            <a:avLst/>
          </a:prstGeom>
        </p:spPr>
        <p:txBody>
          <a:bodyPr spcFirstLastPara="1" wrap="square" lIns="91425" tIns="91425" rIns="91425" bIns="91425" anchor="t" anchorCtr="0">
            <a:noAutofit/>
          </a:bodyPr>
          <a:lstStyle/>
          <a:p>
            <a:pPr marL="114300" lvl="0" indent="0">
              <a:lnSpc>
                <a:spcPct val="150000"/>
              </a:lnSpc>
              <a:buSzPts val="1800"/>
              <a:buNone/>
            </a:pPr>
            <a:r>
              <a:rPr lang="en-US" sz="1600" b="1" dirty="0">
                <a:solidFill>
                  <a:srgbClr val="FF0000"/>
                </a:solidFill>
              </a:rPr>
              <a:t>Real-Time Operating Systems:</a:t>
            </a:r>
          </a:p>
          <a:p>
            <a:pPr marL="685800" indent="-285750">
              <a:lnSpc>
                <a:spcPct val="150000"/>
              </a:lnSpc>
              <a:buSzPts val="1800"/>
            </a:pPr>
            <a:r>
              <a:rPr lang="en-US" sz="1600" dirty="0"/>
              <a:t>Deterministic : No random execution pattern</a:t>
            </a:r>
          </a:p>
          <a:p>
            <a:pPr marL="685800" indent="-285750">
              <a:lnSpc>
                <a:spcPct val="150000"/>
              </a:lnSpc>
              <a:buSzPts val="1800"/>
            </a:pPr>
            <a:r>
              <a:rPr lang="en-US" sz="1600" dirty="0"/>
              <a:t>Predictable response times</a:t>
            </a:r>
          </a:p>
          <a:p>
            <a:pPr marL="685800" indent="-285750">
              <a:lnSpc>
                <a:spcPct val="150000"/>
              </a:lnSpc>
              <a:buSzPts val="1800"/>
            </a:pPr>
            <a:r>
              <a:rPr lang="en-US" sz="1600" dirty="0"/>
              <a:t>Time bound</a:t>
            </a:r>
          </a:p>
          <a:p>
            <a:pPr marL="685800" indent="-285750">
              <a:lnSpc>
                <a:spcPct val="150000"/>
              </a:lnSpc>
              <a:buSzPts val="1800"/>
            </a:pPr>
            <a:r>
              <a:rPr lang="en-US" sz="1600" dirty="0"/>
              <a:t>Preemptive kernel</a:t>
            </a:r>
          </a:p>
          <a:p>
            <a:pPr marL="685800" indent="-285750">
              <a:lnSpc>
                <a:spcPct val="150000"/>
              </a:lnSpc>
              <a:buSzPts val="1800"/>
            </a:pPr>
            <a:r>
              <a:rPr lang="en-US" sz="1600" dirty="0"/>
              <a:t>Priority based scheduling</a:t>
            </a:r>
          </a:p>
          <a:p>
            <a:pPr marL="685800" indent="-285750">
              <a:lnSpc>
                <a:spcPct val="150000"/>
              </a:lnSpc>
              <a:buSzPts val="1800"/>
            </a:pPr>
            <a:r>
              <a:rPr lang="en-US" sz="1600" dirty="0"/>
              <a:t>It works under worst case assumptions</a:t>
            </a:r>
          </a:p>
          <a:p>
            <a:pPr marL="685800" indent="-285750">
              <a:lnSpc>
                <a:spcPct val="150000"/>
              </a:lnSpc>
              <a:buSzPts val="1800"/>
            </a:pPr>
            <a:r>
              <a:rPr lang="en-US" sz="1600" dirty="0"/>
              <a:t>Limited memory resources</a:t>
            </a:r>
          </a:p>
          <a:p>
            <a:pPr marL="400050" indent="0">
              <a:lnSpc>
                <a:spcPct val="150000"/>
              </a:lnSpc>
              <a:buSzPts val="1800"/>
              <a:buNone/>
            </a:pPr>
            <a:endParaRPr lang="en-US" sz="1600" b="1" dirty="0"/>
          </a:p>
          <a:p>
            <a:pPr marL="114300" indent="0">
              <a:lnSpc>
                <a:spcPct val="150000"/>
              </a:lnSpc>
              <a:buSzPts val="1800"/>
              <a:buNone/>
            </a:pPr>
            <a:endParaRPr lang="en-US" sz="1600" b="1" dirty="0"/>
          </a:p>
          <a:p>
            <a:pPr marL="114300" lvl="0" indent="0">
              <a:lnSpc>
                <a:spcPct val="150000"/>
              </a:lnSpc>
              <a:buSzPts val="1800"/>
              <a:buNone/>
            </a:pPr>
            <a:endParaRPr lang="en-US" sz="1600" b="1" dirty="0"/>
          </a:p>
          <a:p>
            <a:pPr marL="114300" lvl="0" indent="0">
              <a:lnSpc>
                <a:spcPct val="150000"/>
              </a:lnSpc>
              <a:buSzPts val="1800"/>
              <a:buNone/>
            </a:pPr>
            <a:endParaRPr sz="1600" b="1" dirty="0"/>
          </a:p>
        </p:txBody>
      </p:sp>
    </p:spTree>
    <p:extLst>
      <p:ext uri="{BB962C8B-B14F-4D97-AF65-F5344CB8AC3E}">
        <p14:creationId xmlns:p14="http://schemas.microsoft.com/office/powerpoint/2010/main" val="3830795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375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Deadlocks</a:t>
            </a:r>
          </a:p>
        </p:txBody>
      </p:sp>
      <p:sp>
        <p:nvSpPr>
          <p:cNvPr id="6" name="Google Shape;33;p5"/>
          <p:cNvSpPr txBox="1">
            <a:spLocks/>
          </p:cNvSpPr>
          <p:nvPr/>
        </p:nvSpPr>
        <p:spPr>
          <a:xfrm>
            <a:off x="513037" y="990549"/>
            <a:ext cx="8117926" cy="3402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1125" indent="0" algn="just">
              <a:lnSpc>
                <a:spcPct val="150000"/>
              </a:lnSpc>
              <a:buSzPts val="1800"/>
              <a:buNone/>
            </a:pPr>
            <a:r>
              <a:rPr lang="en-US" sz="1600" b="1" dirty="0">
                <a:solidFill>
                  <a:srgbClr val="FF0000"/>
                </a:solidFill>
              </a:rPr>
              <a:t>A deadlock </a:t>
            </a:r>
            <a:r>
              <a:rPr lang="en-US" sz="1600" dirty="0"/>
              <a:t>can arise if and only if all of the following conditions hold simultaneously in a system :</a:t>
            </a:r>
          </a:p>
          <a:p>
            <a:pPr marL="630238" indent="-285750">
              <a:lnSpc>
                <a:spcPct val="150000"/>
              </a:lnSpc>
              <a:buSzPts val="1800"/>
            </a:pPr>
            <a:r>
              <a:rPr lang="en-US" sz="1600" dirty="0"/>
              <a:t>Mutual exclusion</a:t>
            </a:r>
          </a:p>
          <a:p>
            <a:pPr marL="630238" indent="-285750">
              <a:lnSpc>
                <a:spcPct val="150000"/>
              </a:lnSpc>
              <a:buSzPts val="1800"/>
            </a:pPr>
            <a:r>
              <a:rPr lang="en-US" sz="1600" b="1" dirty="0"/>
              <a:t>Hold and wait or resource holding: </a:t>
            </a:r>
            <a:r>
              <a:rPr lang="en-US" sz="1600" dirty="0"/>
              <a:t>a process is currently holding at least one resource and requesting additional resources which are being held by other processes</a:t>
            </a:r>
          </a:p>
          <a:p>
            <a:pPr marL="630238" indent="-285750">
              <a:lnSpc>
                <a:spcPct val="150000"/>
              </a:lnSpc>
              <a:buSzPts val="1800"/>
            </a:pPr>
            <a:r>
              <a:rPr lang="en-US" sz="1600" b="1" dirty="0"/>
              <a:t>No preemption: </a:t>
            </a:r>
            <a:r>
              <a:rPr lang="en-US" sz="1600" dirty="0"/>
              <a:t>a resource can be released only voluntarily by the process holding it</a:t>
            </a:r>
          </a:p>
          <a:p>
            <a:pPr marL="630238" indent="-285750">
              <a:lnSpc>
                <a:spcPct val="150000"/>
              </a:lnSpc>
              <a:buSzPts val="1800"/>
            </a:pPr>
            <a:r>
              <a:rPr lang="en-US" sz="1600" b="1" dirty="0"/>
              <a:t>Circular wait: </a:t>
            </a:r>
            <a:r>
              <a:rPr lang="en-US" sz="1600" dirty="0"/>
              <a:t>each process must be waiting for a resource which is being held by another process</a:t>
            </a:r>
          </a:p>
          <a:p>
            <a:pPr marL="111125" indent="0" algn="just">
              <a:lnSpc>
                <a:spcPct val="150000"/>
              </a:lnSpc>
              <a:buSzPts val="1800"/>
              <a:buNone/>
            </a:pPr>
            <a:endParaRPr lang="en-US" sz="1600" b="1" dirty="0"/>
          </a:p>
        </p:txBody>
      </p:sp>
    </p:spTree>
    <p:extLst>
      <p:ext uri="{BB962C8B-B14F-4D97-AF65-F5344CB8AC3E}">
        <p14:creationId xmlns:p14="http://schemas.microsoft.com/office/powerpoint/2010/main" val="1914613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38035"/>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400" b="1" dirty="0"/>
              <a:t>Important </a:t>
            </a:r>
            <a:r>
              <a:rPr lang="en-US" sz="2400" b="1" dirty="0" err="1"/>
              <a:t>FreeRTOS</a:t>
            </a:r>
            <a:r>
              <a:rPr lang="en-US" sz="2400" b="1" dirty="0"/>
              <a:t> Links</a:t>
            </a:r>
          </a:p>
        </p:txBody>
      </p:sp>
      <p:sp>
        <p:nvSpPr>
          <p:cNvPr id="6" name="Google Shape;33;p5"/>
          <p:cNvSpPr txBox="1">
            <a:spLocks/>
          </p:cNvSpPr>
          <p:nvPr/>
        </p:nvSpPr>
        <p:spPr>
          <a:xfrm>
            <a:off x="311700" y="976262"/>
            <a:ext cx="8319263" cy="3910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dk2"/>
              </a:buClr>
              <a:buSzPts val="2400"/>
              <a:buFont typeface="Roboto"/>
              <a:buChar char="●"/>
              <a:defRPr sz="2400" b="0" i="0" u="none" strike="noStrike" cap="none">
                <a:solidFill>
                  <a:schemeClr val="dk2"/>
                </a:solidFill>
                <a:latin typeface="Roboto"/>
                <a:ea typeface="Roboto"/>
                <a:cs typeface="Roboto"/>
                <a:sym typeface="Roboto"/>
              </a:defRPr>
            </a:lvl1pPr>
            <a:lvl2pPr marL="914400" marR="0" lvl="1" indent="-342900" algn="l" rtl="0">
              <a:lnSpc>
                <a:spcPct val="115000"/>
              </a:lnSpc>
              <a:spcBef>
                <a:spcPts val="160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2"/>
              </a:buClr>
              <a:buSzPts val="1600"/>
              <a:buFont typeface="Roboto"/>
              <a:buChar char="■"/>
              <a:defRPr sz="16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396875" indent="-285750" algn="just">
              <a:lnSpc>
                <a:spcPct val="150000"/>
              </a:lnSpc>
              <a:buSzPts val="1800"/>
            </a:pPr>
            <a:r>
              <a:rPr lang="en-US" sz="1400" b="1" dirty="0" err="1"/>
              <a:t>FreeRTOS</a:t>
            </a:r>
            <a:r>
              <a:rPr lang="en-US" sz="1400" b="1" dirty="0"/>
              <a:t> API documentation : </a:t>
            </a:r>
            <a:r>
              <a:rPr lang="en-US" sz="1400" b="1" dirty="0">
                <a:solidFill>
                  <a:srgbClr val="0070C0"/>
                </a:solidFill>
                <a:hlinkClick r:id="rId3"/>
              </a:rPr>
              <a:t>https://www.freertos.org/a00106.html</a:t>
            </a:r>
            <a:endParaRPr lang="en-US" sz="1400" b="1" dirty="0">
              <a:solidFill>
                <a:srgbClr val="0070C0"/>
              </a:solidFill>
            </a:endParaRPr>
          </a:p>
          <a:p>
            <a:pPr marL="396875" indent="-285750" algn="just">
              <a:lnSpc>
                <a:spcPct val="150000"/>
              </a:lnSpc>
              <a:buSzPts val="1800"/>
            </a:pPr>
            <a:r>
              <a:rPr lang="en-US" sz="1400" b="1" dirty="0" err="1"/>
              <a:t>FreeRTOS</a:t>
            </a:r>
            <a:r>
              <a:rPr lang="en-US" sz="1400" b="1" dirty="0"/>
              <a:t> directory structure : </a:t>
            </a:r>
            <a:r>
              <a:rPr lang="en-US" sz="1400" b="1" dirty="0">
                <a:solidFill>
                  <a:srgbClr val="0070C0"/>
                </a:solidFill>
                <a:hlinkClick r:id="rId4"/>
              </a:rPr>
              <a:t>https://www.freertos.org/a00017.html</a:t>
            </a:r>
            <a:endParaRPr lang="en-US" sz="1400" b="1" dirty="0">
              <a:solidFill>
                <a:srgbClr val="0070C0"/>
              </a:solidFill>
            </a:endParaRPr>
          </a:p>
          <a:p>
            <a:pPr marL="396875" indent="-285750" algn="just">
              <a:lnSpc>
                <a:spcPct val="150000"/>
              </a:lnSpc>
              <a:buSzPts val="1800"/>
            </a:pPr>
            <a:r>
              <a:rPr lang="en-US" sz="1400" b="1" dirty="0" err="1"/>
              <a:t>FreeRTOS</a:t>
            </a:r>
            <a:r>
              <a:rPr lang="en-US" sz="1400" b="1" dirty="0"/>
              <a:t> configuration file : </a:t>
            </a:r>
            <a:r>
              <a:rPr lang="en-US" sz="1400" b="1" dirty="0">
                <a:solidFill>
                  <a:srgbClr val="0070C0"/>
                </a:solidFill>
                <a:hlinkClick r:id="rId5"/>
              </a:rPr>
              <a:t>https://www.freertos.org/a00110.html</a:t>
            </a:r>
            <a:endParaRPr lang="en-US" sz="1400" b="1" dirty="0">
              <a:solidFill>
                <a:srgbClr val="0070C0"/>
              </a:solidFill>
            </a:endParaRPr>
          </a:p>
          <a:p>
            <a:pPr marL="396875" indent="-285750" algn="just">
              <a:lnSpc>
                <a:spcPct val="150000"/>
              </a:lnSpc>
              <a:buSzPts val="1800"/>
            </a:pPr>
            <a:r>
              <a:rPr lang="en-US" sz="1400" b="1" dirty="0" err="1"/>
              <a:t>FreeRTOS</a:t>
            </a:r>
            <a:r>
              <a:rPr lang="en-US" sz="1400" b="1" dirty="0"/>
              <a:t> memory management : </a:t>
            </a:r>
            <a:r>
              <a:rPr lang="en-US" sz="1400" b="1" dirty="0">
                <a:solidFill>
                  <a:srgbClr val="0070C0"/>
                </a:solidFill>
                <a:hlinkClick r:id="rId6"/>
              </a:rPr>
              <a:t>https://www.freertos.org/a00111.html</a:t>
            </a:r>
            <a:endParaRPr lang="en-US" sz="1400" b="1" dirty="0">
              <a:solidFill>
                <a:srgbClr val="0070C0"/>
              </a:solidFill>
            </a:endParaRPr>
          </a:p>
          <a:p>
            <a:pPr marL="396875" indent="-285750" algn="just">
              <a:lnSpc>
                <a:spcPct val="150000"/>
              </a:lnSpc>
              <a:buSzPts val="1800"/>
            </a:pPr>
            <a:r>
              <a:rPr lang="en-US" sz="1400" b="1" dirty="0"/>
              <a:t>How </a:t>
            </a:r>
            <a:r>
              <a:rPr lang="en-US" sz="1400" b="1" dirty="0" err="1"/>
              <a:t>FreeRTOS</a:t>
            </a:r>
            <a:r>
              <a:rPr lang="en-US" sz="1400" b="1" dirty="0"/>
              <a:t> works (article) : </a:t>
            </a:r>
            <a:r>
              <a:rPr lang="en-US" sz="1400" b="1" dirty="0">
                <a:solidFill>
                  <a:srgbClr val="0070C0"/>
                </a:solidFill>
                <a:hlinkClick r:id="rId7"/>
              </a:rPr>
              <a:t>https://www.aosabook.org/en/freertos.html</a:t>
            </a:r>
            <a:endParaRPr lang="en-US" sz="1400" b="1" dirty="0">
              <a:solidFill>
                <a:srgbClr val="0070C0"/>
              </a:solidFill>
            </a:endParaRPr>
          </a:p>
          <a:p>
            <a:pPr marL="396875" indent="-285750" algn="just">
              <a:lnSpc>
                <a:spcPct val="150000"/>
              </a:lnSpc>
              <a:buSzPts val="1800"/>
            </a:pPr>
            <a:endParaRPr lang="en-US" sz="1400" b="1" dirty="0">
              <a:solidFill>
                <a:srgbClr val="0070C0"/>
              </a:solidFill>
            </a:endParaRPr>
          </a:p>
          <a:p>
            <a:pPr marL="111125" indent="0" algn="just">
              <a:lnSpc>
                <a:spcPct val="150000"/>
              </a:lnSpc>
              <a:buSzPts val="1800"/>
              <a:buNone/>
            </a:pPr>
            <a:endParaRPr lang="en-US" sz="1400" b="1" dirty="0"/>
          </a:p>
          <a:p>
            <a:pPr marL="111125" indent="0" algn="just">
              <a:lnSpc>
                <a:spcPct val="150000"/>
              </a:lnSpc>
              <a:buSzPts val="1800"/>
              <a:buNone/>
            </a:pPr>
            <a:endParaRPr lang="en-US" sz="1400" b="1" dirty="0">
              <a:solidFill>
                <a:srgbClr val="0070C0"/>
              </a:solidFill>
            </a:endParaRPr>
          </a:p>
          <a:p>
            <a:pPr marL="111125" indent="0" algn="just">
              <a:lnSpc>
                <a:spcPct val="150000"/>
              </a:lnSpc>
              <a:buSzPts val="1800"/>
              <a:buNone/>
            </a:pPr>
            <a:endParaRPr lang="en-US" sz="1400" b="1" dirty="0"/>
          </a:p>
        </p:txBody>
      </p:sp>
      <p:pic>
        <p:nvPicPr>
          <p:cNvPr id="4" name="Picture 4" descr="Image result for FreeRTO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9779" y="3338488"/>
            <a:ext cx="3583103" cy="1362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54820" y="2417862"/>
            <a:ext cx="284052"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846239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p:nvPr/>
        </p:nvSpPr>
        <p:spPr>
          <a:xfrm>
            <a:off x="0" y="0"/>
            <a:ext cx="9170400" cy="4146300"/>
          </a:xfrm>
          <a:prstGeom prst="rect">
            <a:avLst/>
          </a:prstGeom>
          <a:solidFill>
            <a:srgbClr val="0B5394"/>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p:nvPr/>
        </p:nvSpPr>
        <p:spPr>
          <a:xfrm>
            <a:off x="551100" y="3031000"/>
            <a:ext cx="5637000" cy="7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b="1" dirty="0">
                <a:solidFill>
                  <a:srgbClr val="FFFFFF"/>
                </a:solidFill>
              </a:rPr>
              <a:t>THANK YOU</a:t>
            </a:r>
            <a:endParaRPr sz="3600" b="1" dirty="0">
              <a:solidFill>
                <a:srgbClr val="FFFFFF"/>
              </a:solidFill>
            </a:endParaRPr>
          </a:p>
        </p:txBody>
      </p:sp>
    </p:spTree>
    <p:extLst>
      <p:ext uri="{BB962C8B-B14F-4D97-AF65-F5344CB8AC3E}">
        <p14:creationId xmlns:p14="http://schemas.microsoft.com/office/powerpoint/2010/main" val="105796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87301"/>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Difference Between GPOS and RTOS</a:t>
            </a:r>
          </a:p>
        </p:txBody>
      </p:sp>
      <p:sp>
        <p:nvSpPr>
          <p:cNvPr id="12" name="Google Shape;33;p5"/>
          <p:cNvSpPr txBox="1">
            <a:spLocks noGrp="1"/>
          </p:cNvSpPr>
          <p:nvPr>
            <p:ph type="body" idx="1"/>
          </p:nvPr>
        </p:nvSpPr>
        <p:spPr>
          <a:xfrm>
            <a:off x="504580" y="961973"/>
            <a:ext cx="7975051" cy="3988645"/>
          </a:xfrm>
          <a:prstGeom prst="rect">
            <a:avLst/>
          </a:prstGeom>
        </p:spPr>
        <p:txBody>
          <a:bodyPr spcFirstLastPara="1" wrap="square" lIns="91425" tIns="91425" rIns="91425" bIns="91425" anchor="t" anchorCtr="0">
            <a:noAutofit/>
          </a:bodyPr>
          <a:lstStyle/>
          <a:p>
            <a:pPr marL="114300" lvl="0" indent="0">
              <a:lnSpc>
                <a:spcPct val="150000"/>
              </a:lnSpc>
              <a:buSzPts val="1800"/>
              <a:buNone/>
            </a:pPr>
            <a:r>
              <a:rPr lang="en-US" sz="1600" b="1" dirty="0">
                <a:solidFill>
                  <a:srgbClr val="FF0000"/>
                </a:solidFill>
              </a:rPr>
              <a:t>General Purpose Operating Systems:</a:t>
            </a:r>
          </a:p>
          <a:p>
            <a:pPr marL="685800" indent="-285750">
              <a:lnSpc>
                <a:spcPct val="150000"/>
              </a:lnSpc>
              <a:buSzPts val="1800"/>
            </a:pPr>
            <a:r>
              <a:rPr lang="en-US" sz="1600" dirty="0"/>
              <a:t>Not Deterministic : random execution pattern</a:t>
            </a:r>
          </a:p>
          <a:p>
            <a:pPr marL="685800" indent="-285750">
              <a:lnSpc>
                <a:spcPct val="150000"/>
              </a:lnSpc>
              <a:buSzPts val="1800"/>
            </a:pPr>
            <a:r>
              <a:rPr lang="en-US" sz="1600" dirty="0"/>
              <a:t>Un-predictable response times</a:t>
            </a:r>
          </a:p>
          <a:p>
            <a:pPr marL="685800" indent="-285750">
              <a:lnSpc>
                <a:spcPct val="150000"/>
              </a:lnSpc>
              <a:buSzPts val="1800"/>
            </a:pPr>
            <a:r>
              <a:rPr lang="en-US" sz="1600" dirty="0"/>
              <a:t>No time bound</a:t>
            </a:r>
          </a:p>
          <a:p>
            <a:pPr marL="685800" indent="-285750">
              <a:lnSpc>
                <a:spcPct val="150000"/>
              </a:lnSpc>
              <a:buSzPts val="1800"/>
            </a:pPr>
            <a:r>
              <a:rPr lang="en-US" sz="1600" dirty="0"/>
              <a:t>Non-Preemptive kernel</a:t>
            </a:r>
          </a:p>
          <a:p>
            <a:pPr marL="685800" indent="-285750">
              <a:lnSpc>
                <a:spcPct val="150000"/>
              </a:lnSpc>
              <a:buSzPts val="1800"/>
            </a:pPr>
            <a:r>
              <a:rPr lang="en-US" sz="1600" dirty="0"/>
              <a:t>Priorities are dynamically adjusted</a:t>
            </a:r>
          </a:p>
          <a:p>
            <a:pPr marL="685800" indent="-285750">
              <a:lnSpc>
                <a:spcPct val="150000"/>
              </a:lnSpc>
              <a:buSzPts val="1800"/>
            </a:pPr>
            <a:r>
              <a:rPr lang="en-US" sz="1600" dirty="0"/>
              <a:t>Unlimited memory resources</a:t>
            </a:r>
          </a:p>
          <a:p>
            <a:pPr marL="400050" indent="0">
              <a:lnSpc>
                <a:spcPct val="150000"/>
              </a:lnSpc>
              <a:buSzPts val="1800"/>
              <a:buNone/>
            </a:pPr>
            <a:endParaRPr lang="en-US" sz="1600" b="1" dirty="0"/>
          </a:p>
          <a:p>
            <a:pPr marL="114300" indent="0">
              <a:lnSpc>
                <a:spcPct val="150000"/>
              </a:lnSpc>
              <a:buSzPts val="1800"/>
              <a:buNone/>
            </a:pPr>
            <a:endParaRPr lang="en-US" sz="1600" b="1" dirty="0"/>
          </a:p>
          <a:p>
            <a:pPr marL="114300" lvl="0" indent="0">
              <a:lnSpc>
                <a:spcPct val="150000"/>
              </a:lnSpc>
              <a:buSzPts val="1800"/>
              <a:buNone/>
            </a:pPr>
            <a:endParaRPr lang="en-US" sz="1600" b="1" dirty="0"/>
          </a:p>
          <a:p>
            <a:pPr marL="114300" lvl="0" indent="0">
              <a:lnSpc>
                <a:spcPct val="150000"/>
              </a:lnSpc>
              <a:buSzPts val="1800"/>
              <a:buNone/>
            </a:pPr>
            <a:endParaRPr sz="1600" b="1" dirty="0"/>
          </a:p>
        </p:txBody>
      </p:sp>
    </p:spTree>
    <p:extLst>
      <p:ext uri="{BB962C8B-B14F-4D97-AF65-F5344CB8AC3E}">
        <p14:creationId xmlns:p14="http://schemas.microsoft.com/office/powerpoint/2010/main" val="200320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8834"/>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RTOS In Software Layered Architecture</a:t>
            </a:r>
          </a:p>
        </p:txBody>
      </p:sp>
      <p:grpSp>
        <p:nvGrpSpPr>
          <p:cNvPr id="3" name="Group 2"/>
          <p:cNvGrpSpPr/>
          <p:nvPr/>
        </p:nvGrpSpPr>
        <p:grpSpPr>
          <a:xfrm>
            <a:off x="2090737" y="1378340"/>
            <a:ext cx="4710113" cy="2765035"/>
            <a:chOff x="3626644" y="1778390"/>
            <a:chExt cx="3288506" cy="2371723"/>
          </a:xfrm>
        </p:grpSpPr>
        <p:sp>
          <p:nvSpPr>
            <p:cNvPr id="5" name="Rectangle 4"/>
            <p:cNvSpPr/>
            <p:nvPr/>
          </p:nvSpPr>
          <p:spPr>
            <a:xfrm>
              <a:off x="3626644" y="1778390"/>
              <a:ext cx="3288506" cy="443316"/>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Application</a:t>
              </a:r>
            </a:p>
          </p:txBody>
        </p:sp>
        <p:sp>
          <p:nvSpPr>
            <p:cNvPr id="6" name="Rectangle 5"/>
            <p:cNvSpPr/>
            <p:nvPr/>
          </p:nvSpPr>
          <p:spPr>
            <a:xfrm>
              <a:off x="3626644" y="2314170"/>
              <a:ext cx="1095375" cy="1300163"/>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RTOS</a:t>
              </a:r>
            </a:p>
          </p:txBody>
        </p:sp>
        <p:sp>
          <p:nvSpPr>
            <p:cNvPr id="7" name="Rectangle 6"/>
            <p:cNvSpPr/>
            <p:nvPr/>
          </p:nvSpPr>
          <p:spPr>
            <a:xfrm>
              <a:off x="4805362" y="2314171"/>
              <a:ext cx="2109788" cy="836223"/>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HAL</a:t>
              </a:r>
            </a:p>
          </p:txBody>
        </p:sp>
        <p:sp>
          <p:nvSpPr>
            <p:cNvPr id="8" name="Rectangle 7"/>
            <p:cNvSpPr/>
            <p:nvPr/>
          </p:nvSpPr>
          <p:spPr>
            <a:xfrm>
              <a:off x="4805362" y="3242859"/>
              <a:ext cx="2109788" cy="371475"/>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MCAL</a:t>
              </a:r>
            </a:p>
          </p:txBody>
        </p:sp>
        <p:sp>
          <p:nvSpPr>
            <p:cNvPr id="9" name="Rectangle 8"/>
            <p:cNvSpPr/>
            <p:nvPr/>
          </p:nvSpPr>
          <p:spPr>
            <a:xfrm>
              <a:off x="3626644" y="3706797"/>
              <a:ext cx="3288506" cy="443316"/>
            </a:xfrm>
            <a:prstGeom prst="rect">
              <a:avLst/>
            </a:prstGeom>
            <a:solidFill>
              <a:srgbClr val="0070C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b="1" dirty="0"/>
                <a:t>Hardware</a:t>
              </a:r>
            </a:p>
          </p:txBody>
        </p:sp>
      </p:grpSp>
    </p:spTree>
    <p:extLst>
      <p:ext uri="{BB962C8B-B14F-4D97-AF65-F5344CB8AC3E}">
        <p14:creationId xmlns:p14="http://schemas.microsoft.com/office/powerpoint/2010/main" val="2092669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8834"/>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RTOS Components And Terminologies</a:t>
            </a:r>
          </a:p>
        </p:txBody>
      </p:sp>
      <p:sp>
        <p:nvSpPr>
          <p:cNvPr id="12" name="Google Shape;33;p5"/>
          <p:cNvSpPr txBox="1">
            <a:spLocks noGrp="1"/>
          </p:cNvSpPr>
          <p:nvPr>
            <p:ph type="body" idx="1"/>
          </p:nvPr>
        </p:nvSpPr>
        <p:spPr>
          <a:xfrm>
            <a:off x="504580" y="961973"/>
            <a:ext cx="7975051" cy="3988645"/>
          </a:xfrm>
          <a:prstGeom prst="rect">
            <a:avLst/>
          </a:prstGeom>
        </p:spPr>
        <p:txBody>
          <a:bodyPr spcFirstLastPara="1" wrap="square" lIns="91425" tIns="91425" rIns="91425" bIns="91425" anchor="t" anchorCtr="0">
            <a:noAutofit/>
          </a:bodyPr>
          <a:lstStyle/>
          <a:p>
            <a:pPr marL="114300" lvl="0" indent="0">
              <a:lnSpc>
                <a:spcPct val="150000"/>
              </a:lnSpc>
              <a:buSzPts val="1800"/>
              <a:buNone/>
            </a:pPr>
            <a:r>
              <a:rPr lang="en-US" sz="1600" b="1" dirty="0">
                <a:solidFill>
                  <a:srgbClr val="FF0000"/>
                </a:solidFill>
              </a:rPr>
              <a:t>Important Terminologies:</a:t>
            </a:r>
          </a:p>
          <a:p>
            <a:pPr marL="685800" indent="-285750">
              <a:lnSpc>
                <a:spcPct val="150000"/>
              </a:lnSpc>
              <a:buSzPts val="1800"/>
            </a:pPr>
            <a:r>
              <a:rPr lang="en-US" sz="1600" dirty="0"/>
              <a:t>Interrupt service routine</a:t>
            </a:r>
          </a:p>
          <a:p>
            <a:pPr marL="685800" indent="-285750">
              <a:lnSpc>
                <a:spcPct val="150000"/>
              </a:lnSpc>
              <a:buSzPts val="1800"/>
            </a:pPr>
            <a:r>
              <a:rPr lang="en-US" sz="1600" dirty="0"/>
              <a:t>Scheduling</a:t>
            </a:r>
          </a:p>
          <a:p>
            <a:pPr marL="685800" indent="-285750">
              <a:lnSpc>
                <a:spcPct val="150000"/>
              </a:lnSpc>
              <a:buSzPts val="1800"/>
            </a:pPr>
            <a:r>
              <a:rPr lang="en-US" sz="1600" dirty="0"/>
              <a:t>Dispatcher</a:t>
            </a:r>
          </a:p>
          <a:p>
            <a:pPr marL="685800" indent="-285750">
              <a:lnSpc>
                <a:spcPct val="150000"/>
              </a:lnSpc>
              <a:buSzPts val="1800"/>
            </a:pPr>
            <a:r>
              <a:rPr lang="en-US" sz="1600" dirty="0"/>
              <a:t>Context switching</a:t>
            </a:r>
          </a:p>
          <a:p>
            <a:pPr marL="685800" indent="-285750">
              <a:lnSpc>
                <a:spcPct val="150000"/>
              </a:lnSpc>
              <a:buSzPts val="1800"/>
            </a:pPr>
            <a:r>
              <a:rPr lang="en-US" sz="1600" dirty="0"/>
              <a:t>Tasks</a:t>
            </a:r>
          </a:p>
          <a:p>
            <a:pPr marL="685800" indent="-285750">
              <a:lnSpc>
                <a:spcPct val="150000"/>
              </a:lnSpc>
              <a:buSzPts val="1800"/>
            </a:pPr>
            <a:r>
              <a:rPr lang="en-US" sz="1600" dirty="0"/>
              <a:t>Idle task</a:t>
            </a:r>
          </a:p>
          <a:p>
            <a:pPr marL="685800" indent="-285750">
              <a:lnSpc>
                <a:spcPct val="150000"/>
              </a:lnSpc>
              <a:buSzPts val="1800"/>
            </a:pPr>
            <a:r>
              <a:rPr lang="en-US" sz="1600" dirty="0"/>
              <a:t>Priority</a:t>
            </a:r>
          </a:p>
          <a:p>
            <a:pPr marL="685800" indent="-285750">
              <a:lnSpc>
                <a:spcPct val="150000"/>
              </a:lnSpc>
              <a:buSzPts val="1800"/>
            </a:pPr>
            <a:r>
              <a:rPr lang="en-US" sz="1600" dirty="0"/>
              <a:t>Preemption</a:t>
            </a:r>
          </a:p>
          <a:p>
            <a:pPr marL="400050" indent="0">
              <a:lnSpc>
                <a:spcPct val="150000"/>
              </a:lnSpc>
              <a:buSzPts val="1800"/>
              <a:buNone/>
            </a:pPr>
            <a:endParaRPr lang="en-US" sz="1600" dirty="0"/>
          </a:p>
          <a:p>
            <a:pPr marL="685800" indent="-285750">
              <a:lnSpc>
                <a:spcPct val="150000"/>
              </a:lnSpc>
              <a:buSzPts val="1800"/>
            </a:pPr>
            <a:endParaRPr lang="en-US" sz="1600" dirty="0"/>
          </a:p>
          <a:p>
            <a:pPr marL="685800" indent="-285750">
              <a:lnSpc>
                <a:spcPct val="150000"/>
              </a:lnSpc>
              <a:buSzPts val="1800"/>
            </a:pPr>
            <a:endParaRPr lang="en-US" sz="1600" b="1" dirty="0"/>
          </a:p>
          <a:p>
            <a:pPr marL="114300" indent="0">
              <a:lnSpc>
                <a:spcPct val="150000"/>
              </a:lnSpc>
              <a:buSzPts val="1800"/>
              <a:buNone/>
            </a:pPr>
            <a:endParaRPr lang="en-US" sz="1600" b="1" dirty="0"/>
          </a:p>
          <a:p>
            <a:pPr marL="114300" lvl="0" indent="0">
              <a:lnSpc>
                <a:spcPct val="150000"/>
              </a:lnSpc>
              <a:buSzPts val="1800"/>
              <a:buNone/>
            </a:pPr>
            <a:endParaRPr lang="en-US" sz="1600" b="1" dirty="0"/>
          </a:p>
          <a:p>
            <a:pPr marL="114300" lvl="0" indent="0">
              <a:lnSpc>
                <a:spcPct val="150000"/>
              </a:lnSpc>
              <a:buSzPts val="1800"/>
              <a:buNone/>
            </a:pPr>
            <a:endParaRPr sz="1600" b="1" dirty="0"/>
          </a:p>
        </p:txBody>
      </p:sp>
      <p:pic>
        <p:nvPicPr>
          <p:cNvPr id="2" name="Picture 1"/>
          <p:cNvPicPr>
            <a:picLocks noChangeAspect="1"/>
          </p:cNvPicPr>
          <p:nvPr/>
        </p:nvPicPr>
        <p:blipFill>
          <a:blip r:embed="rId3"/>
          <a:stretch>
            <a:fillRect/>
          </a:stretch>
        </p:blipFill>
        <p:spPr>
          <a:xfrm>
            <a:off x="4810652" y="1029706"/>
            <a:ext cx="3761503" cy="3364493"/>
          </a:xfrm>
          <a:prstGeom prst="rect">
            <a:avLst/>
          </a:prstGeom>
        </p:spPr>
      </p:pic>
    </p:spTree>
    <p:extLst>
      <p:ext uri="{BB962C8B-B14F-4D97-AF65-F5344CB8AC3E}">
        <p14:creationId xmlns:p14="http://schemas.microsoft.com/office/powerpoint/2010/main" val="233660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311700" y="-70367"/>
            <a:ext cx="8520600" cy="623700"/>
          </a:xfrm>
          <a:prstGeom prst="rect">
            <a:avLst/>
          </a:prstGeom>
        </p:spPr>
        <p:txBody>
          <a:bodyPr spcFirstLastPara="1" wrap="square" lIns="91425" tIns="91425" rIns="91425" bIns="91425" anchor="t" anchorCtr="0">
            <a:noAutofit/>
          </a:bodyPr>
          <a:lstStyle/>
          <a:p>
            <a:pPr marL="342900" indent="-228600">
              <a:lnSpc>
                <a:spcPct val="150000"/>
              </a:lnSpc>
              <a:buSzPts val="1800"/>
            </a:pPr>
            <a:r>
              <a:rPr lang="en-US" sz="2800" b="1" dirty="0"/>
              <a:t>RTOS Components And Terminologies</a:t>
            </a:r>
          </a:p>
        </p:txBody>
      </p:sp>
      <p:sp>
        <p:nvSpPr>
          <p:cNvPr id="12" name="Google Shape;33;p5"/>
          <p:cNvSpPr txBox="1">
            <a:spLocks noGrp="1"/>
          </p:cNvSpPr>
          <p:nvPr>
            <p:ph type="body" idx="1"/>
          </p:nvPr>
        </p:nvSpPr>
        <p:spPr>
          <a:xfrm>
            <a:off x="504580" y="961973"/>
            <a:ext cx="7975051" cy="3988645"/>
          </a:xfrm>
          <a:prstGeom prst="rect">
            <a:avLst/>
          </a:prstGeom>
        </p:spPr>
        <p:txBody>
          <a:bodyPr spcFirstLastPara="1" wrap="square" lIns="91425" tIns="91425" rIns="91425" bIns="91425" anchor="t" anchorCtr="0">
            <a:noAutofit/>
          </a:bodyPr>
          <a:lstStyle/>
          <a:p>
            <a:pPr marL="114300" lvl="0" indent="0">
              <a:lnSpc>
                <a:spcPct val="150000"/>
              </a:lnSpc>
              <a:buSzPts val="1800"/>
              <a:buNone/>
            </a:pPr>
            <a:r>
              <a:rPr lang="en-US" sz="1600" b="1" dirty="0">
                <a:solidFill>
                  <a:srgbClr val="FF0000"/>
                </a:solidFill>
              </a:rPr>
              <a:t>RTOS Components:</a:t>
            </a:r>
          </a:p>
          <a:p>
            <a:pPr marL="685800" indent="-285750">
              <a:lnSpc>
                <a:spcPct val="150000"/>
              </a:lnSpc>
              <a:buSzPts val="1800"/>
            </a:pPr>
            <a:r>
              <a:rPr lang="en-US" sz="1600" dirty="0"/>
              <a:t>Scheduler</a:t>
            </a:r>
          </a:p>
          <a:p>
            <a:pPr marL="685800" indent="-285750">
              <a:lnSpc>
                <a:spcPct val="150000"/>
              </a:lnSpc>
              <a:buSzPts val="1800"/>
            </a:pPr>
            <a:r>
              <a:rPr lang="fr-FR" sz="1600" b="1" dirty="0"/>
              <a:t>Communication </a:t>
            </a:r>
            <a:r>
              <a:rPr lang="fr-FR" sz="1600" b="1" dirty="0" err="1"/>
              <a:t>Mechanism</a:t>
            </a:r>
            <a:r>
              <a:rPr lang="fr-FR" sz="1600" dirty="0"/>
              <a:t>: </a:t>
            </a:r>
            <a:r>
              <a:rPr lang="fr-FR" sz="1600" dirty="0" err="1"/>
              <a:t>Semaphores</a:t>
            </a:r>
            <a:r>
              <a:rPr lang="fr-FR" sz="1600" dirty="0"/>
              <a:t>, Message Queues, Queues, </a:t>
            </a:r>
            <a:r>
              <a:rPr lang="fr-FR" sz="1600" dirty="0" err="1"/>
              <a:t>etc</a:t>
            </a:r>
            <a:endParaRPr lang="fr-FR" sz="1600" dirty="0"/>
          </a:p>
          <a:p>
            <a:pPr marL="685800" indent="-285750">
              <a:lnSpc>
                <a:spcPct val="150000"/>
              </a:lnSpc>
              <a:buSzPts val="1800"/>
            </a:pPr>
            <a:r>
              <a:rPr lang="en-US" sz="1600" b="1" dirty="0"/>
              <a:t>Timing Services</a:t>
            </a:r>
            <a:r>
              <a:rPr lang="en-US" sz="1600" dirty="0"/>
              <a:t>: Clocks, Timers, </a:t>
            </a:r>
            <a:r>
              <a:rPr lang="en-US" sz="1600" dirty="0" err="1"/>
              <a:t>etc</a:t>
            </a:r>
            <a:endParaRPr lang="en-US" sz="1600" dirty="0"/>
          </a:p>
          <a:p>
            <a:pPr marL="685800" indent="-285750">
              <a:lnSpc>
                <a:spcPct val="150000"/>
              </a:lnSpc>
              <a:buSzPts val="1800"/>
            </a:pPr>
            <a:r>
              <a:rPr lang="en-US" sz="1600" b="1" dirty="0"/>
              <a:t>Memory Management</a:t>
            </a:r>
            <a:r>
              <a:rPr lang="en-US" sz="1600" dirty="0"/>
              <a:t>: Variable-size heaps, fixed-size heaps, </a:t>
            </a:r>
            <a:r>
              <a:rPr lang="en-US" sz="1600" dirty="0" err="1"/>
              <a:t>etc</a:t>
            </a:r>
            <a:endParaRPr lang="en-US" sz="1600" dirty="0"/>
          </a:p>
          <a:p>
            <a:pPr marL="685800" indent="-285750">
              <a:lnSpc>
                <a:spcPct val="150000"/>
              </a:lnSpc>
              <a:buSzPts val="1800"/>
            </a:pPr>
            <a:endParaRPr lang="en-US" sz="1600" dirty="0"/>
          </a:p>
          <a:p>
            <a:pPr marL="685800" indent="-285750">
              <a:lnSpc>
                <a:spcPct val="150000"/>
              </a:lnSpc>
              <a:buSzPts val="1800"/>
            </a:pPr>
            <a:endParaRPr lang="fr-FR" sz="1600" dirty="0"/>
          </a:p>
          <a:p>
            <a:pPr marL="685800" indent="-285750">
              <a:lnSpc>
                <a:spcPct val="150000"/>
              </a:lnSpc>
              <a:buSzPts val="1800"/>
            </a:pPr>
            <a:endParaRPr lang="en-US" sz="1600" dirty="0"/>
          </a:p>
          <a:p>
            <a:pPr marL="400050" indent="0">
              <a:lnSpc>
                <a:spcPct val="150000"/>
              </a:lnSpc>
              <a:buSzPts val="1800"/>
              <a:buNone/>
            </a:pPr>
            <a:endParaRPr lang="en-US" sz="1600" dirty="0"/>
          </a:p>
          <a:p>
            <a:pPr marL="400050" indent="0">
              <a:lnSpc>
                <a:spcPct val="150000"/>
              </a:lnSpc>
              <a:buSzPts val="1800"/>
              <a:buNone/>
            </a:pPr>
            <a:endParaRPr lang="en-US" sz="1600" dirty="0"/>
          </a:p>
          <a:p>
            <a:pPr marL="685800" indent="-285750">
              <a:lnSpc>
                <a:spcPct val="150000"/>
              </a:lnSpc>
              <a:buSzPts val="1800"/>
            </a:pPr>
            <a:endParaRPr lang="en-US" sz="1600" b="1" dirty="0"/>
          </a:p>
          <a:p>
            <a:pPr marL="114300" indent="0">
              <a:lnSpc>
                <a:spcPct val="150000"/>
              </a:lnSpc>
              <a:buSzPts val="1800"/>
              <a:buNone/>
            </a:pPr>
            <a:endParaRPr lang="en-US" sz="1600" b="1" dirty="0"/>
          </a:p>
          <a:p>
            <a:pPr marL="114300" lvl="0" indent="0">
              <a:lnSpc>
                <a:spcPct val="150000"/>
              </a:lnSpc>
              <a:buSzPts val="1800"/>
              <a:buNone/>
            </a:pPr>
            <a:endParaRPr lang="en-US" sz="1600" b="1" dirty="0"/>
          </a:p>
          <a:p>
            <a:pPr marL="114300" lvl="0" indent="0">
              <a:lnSpc>
                <a:spcPct val="150000"/>
              </a:lnSpc>
              <a:buSzPts val="1800"/>
              <a:buNone/>
            </a:pPr>
            <a:endParaRPr sz="1600" b="1" dirty="0"/>
          </a:p>
        </p:txBody>
      </p:sp>
    </p:spTree>
    <p:extLst>
      <p:ext uri="{BB962C8B-B14F-4D97-AF65-F5344CB8AC3E}">
        <p14:creationId xmlns:p14="http://schemas.microsoft.com/office/powerpoint/2010/main" val="21045849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1652</Words>
  <Application>Microsoft Office PowerPoint</Application>
  <PresentationFormat>On-screen Show (16:9)</PresentationFormat>
  <Paragraphs>305</Paragraphs>
  <Slides>52</Slides>
  <Notes>52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Roboto</vt:lpstr>
      <vt:lpstr>Simple Light</vt:lpstr>
      <vt:lpstr>RTOS In A Nutshell</vt:lpstr>
      <vt:lpstr>Agenda</vt:lpstr>
      <vt:lpstr>Agenda</vt:lpstr>
      <vt:lpstr>What Is Real-Time Systems ?</vt:lpstr>
      <vt:lpstr>Difference Between GPOS and RTOS</vt:lpstr>
      <vt:lpstr>Difference Between GPOS and RTOS</vt:lpstr>
      <vt:lpstr>RTOS In Software Layered Architecture</vt:lpstr>
      <vt:lpstr>RTOS Components And Terminologies</vt:lpstr>
      <vt:lpstr>RTOS Components And Terminologies</vt:lpstr>
      <vt:lpstr>Schedulers And SysTick</vt:lpstr>
      <vt:lpstr>Schedulers And SysTick</vt:lpstr>
      <vt:lpstr>Agenda</vt:lpstr>
      <vt:lpstr>What Is FreeRTOS ?</vt:lpstr>
      <vt:lpstr>FreeRTOS Characteristics</vt:lpstr>
      <vt:lpstr>FreeRTOS Layered Architecture</vt:lpstr>
      <vt:lpstr>Porting FreeRTOS</vt:lpstr>
      <vt:lpstr>Porting FreeRTOS</vt:lpstr>
      <vt:lpstr>Porting FreeRTOS</vt:lpstr>
      <vt:lpstr>Porting FreeRTOS</vt:lpstr>
      <vt:lpstr>Agenda</vt:lpstr>
      <vt:lpstr>Task Structure</vt:lpstr>
      <vt:lpstr>Task Structure</vt:lpstr>
      <vt:lpstr>Task States</vt:lpstr>
      <vt:lpstr>Task TCB</vt:lpstr>
      <vt:lpstr>Context Switching</vt:lpstr>
      <vt:lpstr>Context Switching</vt:lpstr>
      <vt:lpstr>Context Switching</vt:lpstr>
      <vt:lpstr>Create A Task In FreeRTOS</vt:lpstr>
      <vt:lpstr>Agenda</vt:lpstr>
      <vt:lpstr>Task Synchronization </vt:lpstr>
      <vt:lpstr>Task Synchronization </vt:lpstr>
      <vt:lpstr>Task Synchronization </vt:lpstr>
      <vt:lpstr>Task Synchronization</vt:lpstr>
      <vt:lpstr>Task Synchronization </vt:lpstr>
      <vt:lpstr>Task Synchronization </vt:lpstr>
      <vt:lpstr>Task Synchronization </vt:lpstr>
      <vt:lpstr>Task Synchronization </vt:lpstr>
      <vt:lpstr>Task Synchronization </vt:lpstr>
      <vt:lpstr>Task Synchronization </vt:lpstr>
      <vt:lpstr>Task Inter-Communication </vt:lpstr>
      <vt:lpstr>Task Inter-Communication </vt:lpstr>
      <vt:lpstr>Task Inter-Communication </vt:lpstr>
      <vt:lpstr>Task Inter-Communication </vt:lpstr>
      <vt:lpstr>Agenda</vt:lpstr>
      <vt:lpstr>Priority Inversion And Inheritance</vt:lpstr>
      <vt:lpstr>Priority Inversion And Inheritance</vt:lpstr>
      <vt:lpstr>Priority Inversion And Inheritance</vt:lpstr>
      <vt:lpstr>Deadlocks</vt:lpstr>
      <vt:lpstr>Deadlocks</vt:lpstr>
      <vt:lpstr>Deadlocks</vt:lpstr>
      <vt:lpstr>Important FreeRTOS Links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RTOS in a nutshell</dc:title>
  <dc:creator>admin</dc:creator>
  <cp:lastModifiedBy>admin</cp:lastModifiedBy>
  <cp:revision>178</cp:revision>
  <dcterms:modified xsi:type="dcterms:W3CDTF">2019-06-30T17:11:52Z</dcterms:modified>
</cp:coreProperties>
</file>