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67" r:id="rId3"/>
    <p:sldId id="257" r:id="rId4"/>
    <p:sldId id="259" r:id="rId5"/>
    <p:sldId id="269" r:id="rId6"/>
    <p:sldId id="271" r:id="rId7"/>
    <p:sldId id="288" r:id="rId8"/>
    <p:sldId id="272" r:id="rId9"/>
    <p:sldId id="273" r:id="rId10"/>
    <p:sldId id="274" r:id="rId11"/>
    <p:sldId id="289"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10392-1864-475E-96C8-AD17A7AD1FE6}" v="146" dt="2022-10-21T05:36:28.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56"/>
  </p:normalViewPr>
  <p:slideViewPr>
    <p:cSldViewPr snapToGrid="0">
      <p:cViewPr>
        <p:scale>
          <a:sx n="60" d="100"/>
          <a:sy n="60" d="100"/>
        </p:scale>
        <p:origin x="94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Sidhu" userId="44d040ccaf2cf1e4" providerId="LiveId" clId="{80D10392-1864-475E-96C8-AD17A7AD1FE6}"/>
    <pc:docChg chg="undo custSel addSld delSld modSld">
      <pc:chgData name="Ammar Sidhu" userId="44d040ccaf2cf1e4" providerId="LiveId" clId="{80D10392-1864-475E-96C8-AD17A7AD1FE6}" dt="2022-10-21T05:43:01.839" v="4627" actId="403"/>
      <pc:docMkLst>
        <pc:docMk/>
      </pc:docMkLst>
      <pc:sldChg chg="modSp mod">
        <pc:chgData name="Ammar Sidhu" userId="44d040ccaf2cf1e4" providerId="LiveId" clId="{80D10392-1864-475E-96C8-AD17A7AD1FE6}" dt="2022-10-21T05:43:01.839" v="4627" actId="403"/>
        <pc:sldMkLst>
          <pc:docMk/>
          <pc:sldMk cId="109857222" sldId="256"/>
        </pc:sldMkLst>
        <pc:spChg chg="mod">
          <ac:chgData name="Ammar Sidhu" userId="44d040ccaf2cf1e4" providerId="LiveId" clId="{80D10392-1864-475E-96C8-AD17A7AD1FE6}" dt="2022-10-21T05:43:01.839" v="4627" actId="403"/>
          <ac:spMkLst>
            <pc:docMk/>
            <pc:sldMk cId="109857222" sldId="256"/>
            <ac:spMk id="11" creationId="{00CC22B5-8500-2C45-91DE-A596A6DF1C3B}"/>
          </ac:spMkLst>
        </pc:spChg>
      </pc:sldChg>
      <pc:sldChg chg="modSp mod">
        <pc:chgData name="Ammar Sidhu" userId="44d040ccaf2cf1e4" providerId="LiveId" clId="{80D10392-1864-475E-96C8-AD17A7AD1FE6}" dt="2022-10-21T03:35:27.045" v="1508" actId="5793"/>
        <pc:sldMkLst>
          <pc:docMk/>
          <pc:sldMk cId="3504532453" sldId="257"/>
        </pc:sldMkLst>
        <pc:spChg chg="mod">
          <ac:chgData name="Ammar Sidhu" userId="44d040ccaf2cf1e4" providerId="LiveId" clId="{80D10392-1864-475E-96C8-AD17A7AD1FE6}" dt="2022-10-21T03:35:27.045" v="1508" actId="5793"/>
          <ac:spMkLst>
            <pc:docMk/>
            <pc:sldMk cId="3504532453" sldId="257"/>
            <ac:spMk id="3" creationId="{82C5C5A3-2E84-0849-82EA-36D2326D3784}"/>
          </ac:spMkLst>
        </pc:spChg>
        <pc:spChg chg="mod">
          <ac:chgData name="Ammar Sidhu" userId="44d040ccaf2cf1e4" providerId="LiveId" clId="{80D10392-1864-475E-96C8-AD17A7AD1FE6}" dt="2022-10-21T03:35:04.793" v="1505" actId="20577"/>
          <ac:spMkLst>
            <pc:docMk/>
            <pc:sldMk cId="3504532453" sldId="257"/>
            <ac:spMk id="6" creationId="{C526CBCB-8ADA-0E48-96D7-11EEE40222DD}"/>
          </ac:spMkLst>
        </pc:spChg>
      </pc:sldChg>
      <pc:sldChg chg="delSp modSp add mod">
        <pc:chgData name="Ammar Sidhu" userId="44d040ccaf2cf1e4" providerId="LiveId" clId="{80D10392-1864-475E-96C8-AD17A7AD1FE6}" dt="2022-10-21T03:49:41.439" v="2595" actId="20577"/>
        <pc:sldMkLst>
          <pc:docMk/>
          <pc:sldMk cId="1489297631" sldId="259"/>
        </pc:sldMkLst>
        <pc:spChg chg="mod">
          <ac:chgData name="Ammar Sidhu" userId="44d040ccaf2cf1e4" providerId="LiveId" clId="{80D10392-1864-475E-96C8-AD17A7AD1FE6}" dt="2022-10-21T03:49:41.439" v="2595" actId="20577"/>
          <ac:spMkLst>
            <pc:docMk/>
            <pc:sldMk cId="1489297631" sldId="259"/>
            <ac:spMk id="4" creationId="{09BEE7A3-F2C2-8145-B852-24B96B83A958}"/>
          </ac:spMkLst>
        </pc:spChg>
        <pc:grpChg chg="del">
          <ac:chgData name="Ammar Sidhu" userId="44d040ccaf2cf1e4" providerId="LiveId" clId="{80D10392-1864-475E-96C8-AD17A7AD1FE6}" dt="2022-10-21T03:36:57.781" v="1510" actId="478"/>
          <ac:grpSpMkLst>
            <pc:docMk/>
            <pc:sldMk cId="1489297631" sldId="259"/>
            <ac:grpSpMk id="51" creationId="{C3DD4A4E-B1CE-1A4E-8298-CB1425F09C06}"/>
          </ac:grpSpMkLst>
        </pc:grpChg>
      </pc:sldChg>
      <pc:sldChg chg="modSp mod">
        <pc:chgData name="Ammar Sidhu" userId="44d040ccaf2cf1e4" providerId="LiveId" clId="{80D10392-1864-475E-96C8-AD17A7AD1FE6}" dt="2022-10-21T03:04:12.242" v="520" actId="20577"/>
        <pc:sldMkLst>
          <pc:docMk/>
          <pc:sldMk cId="4047255108" sldId="267"/>
        </pc:sldMkLst>
        <pc:spChg chg="mod">
          <ac:chgData name="Ammar Sidhu" userId="44d040ccaf2cf1e4" providerId="LiveId" clId="{80D10392-1864-475E-96C8-AD17A7AD1FE6}" dt="2022-10-21T03:04:12.242" v="520" actId="20577"/>
          <ac:spMkLst>
            <pc:docMk/>
            <pc:sldMk cId="4047255108" sldId="267"/>
            <ac:spMk id="3" creationId="{60B3D5A6-E766-7C41-BD00-B22DA4727FBA}"/>
          </ac:spMkLst>
        </pc:spChg>
      </pc:sldChg>
      <pc:sldChg chg="addSp modSp mod">
        <pc:chgData name="Ammar Sidhu" userId="44d040ccaf2cf1e4" providerId="LiveId" clId="{80D10392-1864-475E-96C8-AD17A7AD1FE6}" dt="2022-10-21T04:21:19.975" v="2998" actId="1076"/>
        <pc:sldMkLst>
          <pc:docMk/>
          <pc:sldMk cId="344556364" sldId="269"/>
        </pc:sldMkLst>
        <pc:spChg chg="add mod">
          <ac:chgData name="Ammar Sidhu" userId="44d040ccaf2cf1e4" providerId="LiveId" clId="{80D10392-1864-475E-96C8-AD17A7AD1FE6}" dt="2022-10-21T04:21:19.975" v="2998" actId="1076"/>
          <ac:spMkLst>
            <pc:docMk/>
            <pc:sldMk cId="344556364" sldId="269"/>
            <ac:spMk id="11" creationId="{53379495-659F-2565-78C7-287C67F8072B}"/>
          </ac:spMkLst>
        </pc:spChg>
        <pc:picChg chg="mod">
          <ac:chgData name="Ammar Sidhu" userId="44d040ccaf2cf1e4" providerId="LiveId" clId="{80D10392-1864-475E-96C8-AD17A7AD1FE6}" dt="2022-10-21T04:20:42.599" v="2973" actId="1076"/>
          <ac:picMkLst>
            <pc:docMk/>
            <pc:sldMk cId="344556364" sldId="269"/>
            <ac:picMk id="8" creationId="{27363240-E194-33C0-7B53-66E7B71AAAC8}"/>
          </ac:picMkLst>
        </pc:picChg>
        <pc:picChg chg="mod">
          <ac:chgData name="Ammar Sidhu" userId="44d040ccaf2cf1e4" providerId="LiveId" clId="{80D10392-1864-475E-96C8-AD17A7AD1FE6}" dt="2022-10-21T04:20:39.885" v="2972" actId="1076"/>
          <ac:picMkLst>
            <pc:docMk/>
            <pc:sldMk cId="344556364" sldId="269"/>
            <ac:picMk id="10" creationId="{ACEC95AE-FD34-A089-F82B-723EA6F0F28F}"/>
          </ac:picMkLst>
        </pc:picChg>
        <pc:picChg chg="mod">
          <ac:chgData name="Ammar Sidhu" userId="44d040ccaf2cf1e4" providerId="LiveId" clId="{80D10392-1864-475E-96C8-AD17A7AD1FE6}" dt="2022-10-21T04:20:24.835" v="2969" actId="1076"/>
          <ac:picMkLst>
            <pc:docMk/>
            <pc:sldMk cId="344556364" sldId="269"/>
            <ac:picMk id="1026" creationId="{6CD49DCF-AE39-1850-C4B7-102F27120F34}"/>
          </ac:picMkLst>
        </pc:picChg>
        <pc:picChg chg="mod">
          <ac:chgData name="Ammar Sidhu" userId="44d040ccaf2cf1e4" providerId="LiveId" clId="{80D10392-1864-475E-96C8-AD17A7AD1FE6}" dt="2022-10-21T04:20:33.675" v="2971" actId="1076"/>
          <ac:picMkLst>
            <pc:docMk/>
            <pc:sldMk cId="344556364" sldId="269"/>
            <ac:picMk id="1028" creationId="{95CE4C1A-1ECB-3709-7008-FBFACDBF0889}"/>
          </ac:picMkLst>
        </pc:picChg>
      </pc:sldChg>
      <pc:sldChg chg="del">
        <pc:chgData name="Ammar Sidhu" userId="44d040ccaf2cf1e4" providerId="LiveId" clId="{80D10392-1864-475E-96C8-AD17A7AD1FE6}" dt="2022-10-21T04:21:31.632" v="2999" actId="47"/>
        <pc:sldMkLst>
          <pc:docMk/>
          <pc:sldMk cId="3424287450" sldId="270"/>
        </pc:sldMkLst>
      </pc:sldChg>
      <pc:sldChg chg="addSp modSp mod">
        <pc:chgData name="Ammar Sidhu" userId="44d040ccaf2cf1e4" providerId="LiveId" clId="{80D10392-1864-475E-96C8-AD17A7AD1FE6}" dt="2022-10-21T05:27:32.598" v="4234"/>
        <pc:sldMkLst>
          <pc:docMk/>
          <pc:sldMk cId="860635691" sldId="271"/>
        </pc:sldMkLst>
        <pc:spChg chg="add mod">
          <ac:chgData name="Ammar Sidhu" userId="44d040ccaf2cf1e4" providerId="LiveId" clId="{80D10392-1864-475E-96C8-AD17A7AD1FE6}" dt="2022-10-21T05:27:32.598" v="4234"/>
          <ac:spMkLst>
            <pc:docMk/>
            <pc:sldMk cId="860635691" sldId="271"/>
            <ac:spMk id="9" creationId="{15A5C283-A8B7-D1D2-CA0B-87C7FA7CB202}"/>
          </ac:spMkLst>
        </pc:spChg>
      </pc:sldChg>
      <pc:sldChg chg="addSp modSp mod">
        <pc:chgData name="Ammar Sidhu" userId="44d040ccaf2cf1e4" providerId="LiveId" clId="{80D10392-1864-475E-96C8-AD17A7AD1FE6}" dt="2022-10-21T05:31:17.426" v="4299" actId="404"/>
        <pc:sldMkLst>
          <pc:docMk/>
          <pc:sldMk cId="1432221594" sldId="272"/>
        </pc:sldMkLst>
        <pc:spChg chg="add mod">
          <ac:chgData name="Ammar Sidhu" userId="44d040ccaf2cf1e4" providerId="LiveId" clId="{80D10392-1864-475E-96C8-AD17A7AD1FE6}" dt="2022-10-21T05:31:17.426" v="4299" actId="404"/>
          <ac:spMkLst>
            <pc:docMk/>
            <pc:sldMk cId="1432221594" sldId="272"/>
            <ac:spMk id="5" creationId="{4F9BCF0A-E8E8-A960-63E3-037DF3F91D0E}"/>
          </ac:spMkLst>
        </pc:spChg>
        <pc:picChg chg="mod">
          <ac:chgData name="Ammar Sidhu" userId="44d040ccaf2cf1e4" providerId="LiveId" clId="{80D10392-1864-475E-96C8-AD17A7AD1FE6}" dt="2022-10-21T05:31:13.228" v="4298" actId="1076"/>
          <ac:picMkLst>
            <pc:docMk/>
            <pc:sldMk cId="1432221594" sldId="272"/>
            <ac:picMk id="3" creationId="{B405062A-2320-F402-7646-16C1389FE5A0}"/>
          </ac:picMkLst>
        </pc:picChg>
      </pc:sldChg>
      <pc:sldChg chg="addSp modSp mod">
        <pc:chgData name="Ammar Sidhu" userId="44d040ccaf2cf1e4" providerId="LiveId" clId="{80D10392-1864-475E-96C8-AD17A7AD1FE6}" dt="2022-10-21T05:33:22.997" v="4320" actId="1076"/>
        <pc:sldMkLst>
          <pc:docMk/>
          <pc:sldMk cId="3355319535" sldId="273"/>
        </pc:sldMkLst>
        <pc:spChg chg="add mod">
          <ac:chgData name="Ammar Sidhu" userId="44d040ccaf2cf1e4" providerId="LiveId" clId="{80D10392-1864-475E-96C8-AD17A7AD1FE6}" dt="2022-10-21T05:33:22.997" v="4320" actId="1076"/>
          <ac:spMkLst>
            <pc:docMk/>
            <pc:sldMk cId="3355319535" sldId="273"/>
            <ac:spMk id="2" creationId="{2A5347BA-A4FF-D8C5-F99C-623F16E4A974}"/>
          </ac:spMkLst>
        </pc:spChg>
        <pc:picChg chg="mod">
          <ac:chgData name="Ammar Sidhu" userId="44d040ccaf2cf1e4" providerId="LiveId" clId="{80D10392-1864-475E-96C8-AD17A7AD1FE6}" dt="2022-10-21T05:32:59.586" v="4316" actId="14100"/>
          <ac:picMkLst>
            <pc:docMk/>
            <pc:sldMk cId="3355319535" sldId="273"/>
            <ac:picMk id="5124" creationId="{EE2EFDB7-6BE2-1BB3-ABD0-755D27B6D2F5}"/>
          </ac:picMkLst>
        </pc:picChg>
      </pc:sldChg>
      <pc:sldChg chg="addSp modSp mod">
        <pc:chgData name="Ammar Sidhu" userId="44d040ccaf2cf1e4" providerId="LiveId" clId="{80D10392-1864-475E-96C8-AD17A7AD1FE6}" dt="2022-10-21T05:34:48.668" v="4358" actId="20577"/>
        <pc:sldMkLst>
          <pc:docMk/>
          <pc:sldMk cId="3628575390" sldId="274"/>
        </pc:sldMkLst>
        <pc:spChg chg="add mod">
          <ac:chgData name="Ammar Sidhu" userId="44d040ccaf2cf1e4" providerId="LiveId" clId="{80D10392-1864-475E-96C8-AD17A7AD1FE6}" dt="2022-10-21T05:34:48.668" v="4358" actId="20577"/>
          <ac:spMkLst>
            <pc:docMk/>
            <pc:sldMk cId="3628575390" sldId="274"/>
            <ac:spMk id="2" creationId="{E029529A-74F4-C75E-697D-7E66B89D2378}"/>
          </ac:spMkLst>
        </pc:spChg>
        <pc:picChg chg="mod">
          <ac:chgData name="Ammar Sidhu" userId="44d040ccaf2cf1e4" providerId="LiveId" clId="{80D10392-1864-475E-96C8-AD17A7AD1FE6}" dt="2022-10-21T05:33:27.584" v="4321" actId="1076"/>
          <ac:picMkLst>
            <pc:docMk/>
            <pc:sldMk cId="3628575390" sldId="274"/>
            <ac:picMk id="6146" creationId="{9EB5074F-A464-7020-9BE2-FDD953CB5C65}"/>
          </ac:picMkLst>
        </pc:picChg>
      </pc:sldChg>
      <pc:sldChg chg="addSp delSp modSp del mod">
        <pc:chgData name="Ammar Sidhu" userId="44d040ccaf2cf1e4" providerId="LiveId" clId="{80D10392-1864-475E-96C8-AD17A7AD1FE6}" dt="2022-10-21T05:26:46.116" v="4232" actId="47"/>
        <pc:sldMkLst>
          <pc:docMk/>
          <pc:sldMk cId="4183097314" sldId="275"/>
        </pc:sldMkLst>
        <pc:spChg chg="del">
          <ac:chgData name="Ammar Sidhu" userId="44d040ccaf2cf1e4" providerId="LiveId" clId="{80D10392-1864-475E-96C8-AD17A7AD1FE6}" dt="2022-10-21T05:26:44.465" v="4231" actId="478"/>
          <ac:spMkLst>
            <pc:docMk/>
            <pc:sldMk cId="4183097314" sldId="275"/>
            <ac:spMk id="4" creationId="{DD7B960C-F6E1-AE45-98A6-122DB2A97B5B}"/>
          </ac:spMkLst>
        </pc:spChg>
        <pc:picChg chg="add del mod">
          <ac:chgData name="Ammar Sidhu" userId="44d040ccaf2cf1e4" providerId="LiveId" clId="{80D10392-1864-475E-96C8-AD17A7AD1FE6}" dt="2022-10-21T05:26:39.318" v="4230" actId="478"/>
          <ac:picMkLst>
            <pc:docMk/>
            <pc:sldMk cId="4183097314" sldId="275"/>
            <ac:picMk id="3" creationId="{CBA37875-113A-21AB-8A78-BC36452BDFCC}"/>
          </ac:picMkLst>
        </pc:picChg>
        <pc:picChg chg="del">
          <ac:chgData name="Ammar Sidhu" userId="44d040ccaf2cf1e4" providerId="LiveId" clId="{80D10392-1864-475E-96C8-AD17A7AD1FE6}" dt="2022-10-21T05:26:06.896" v="4222" actId="478"/>
          <ac:picMkLst>
            <pc:docMk/>
            <pc:sldMk cId="4183097314" sldId="275"/>
            <ac:picMk id="8194" creationId="{112E3549-57BF-26F4-2D2C-3BDDA09C6C76}"/>
          </ac:picMkLst>
        </pc:picChg>
      </pc:sldChg>
      <pc:sldChg chg="addSp delSp modSp mod">
        <pc:chgData name="Ammar Sidhu" userId="44d040ccaf2cf1e4" providerId="LiveId" clId="{80D10392-1864-475E-96C8-AD17A7AD1FE6}" dt="2022-10-21T05:25:32.358" v="4221" actId="20577"/>
        <pc:sldMkLst>
          <pc:docMk/>
          <pc:sldMk cId="597007471" sldId="276"/>
        </pc:sldMkLst>
        <pc:spChg chg="add mod">
          <ac:chgData name="Ammar Sidhu" userId="44d040ccaf2cf1e4" providerId="LiveId" clId="{80D10392-1864-475E-96C8-AD17A7AD1FE6}" dt="2022-10-21T05:25:32.358" v="4221" actId="20577"/>
          <ac:spMkLst>
            <pc:docMk/>
            <pc:sldMk cId="597007471" sldId="276"/>
            <ac:spMk id="2" creationId="{BCA8520C-D873-2695-F77D-3148362DE040}"/>
          </ac:spMkLst>
        </pc:spChg>
        <pc:picChg chg="del mod">
          <ac:chgData name="Ammar Sidhu" userId="44d040ccaf2cf1e4" providerId="LiveId" clId="{80D10392-1864-475E-96C8-AD17A7AD1FE6}" dt="2022-10-21T05:23:53.411" v="3958" actId="478"/>
          <ac:picMkLst>
            <pc:docMk/>
            <pc:sldMk cId="597007471" sldId="276"/>
            <ac:picMk id="7170" creationId="{30E078DE-5703-AC32-1A7C-A9F0A184F2DD}"/>
          </ac:picMkLst>
        </pc:picChg>
        <pc:picChg chg="add del mod">
          <ac:chgData name="Ammar Sidhu" userId="44d040ccaf2cf1e4" providerId="LiveId" clId="{80D10392-1864-475E-96C8-AD17A7AD1FE6}" dt="2022-10-21T05:24:00.350" v="3961" actId="478"/>
          <ac:picMkLst>
            <pc:docMk/>
            <pc:sldMk cId="597007471" sldId="276"/>
            <ac:picMk id="7172" creationId="{FB0CD7E0-2A21-F791-AAA2-E3A90E180700}"/>
          </ac:picMkLst>
        </pc:picChg>
        <pc:picChg chg="add mod">
          <ac:chgData name="Ammar Sidhu" userId="44d040ccaf2cf1e4" providerId="LiveId" clId="{80D10392-1864-475E-96C8-AD17A7AD1FE6}" dt="2022-10-21T05:24:21.174" v="3970" actId="14100"/>
          <ac:picMkLst>
            <pc:docMk/>
            <pc:sldMk cId="597007471" sldId="276"/>
            <ac:picMk id="7174" creationId="{537C25CE-A72E-FE30-15B8-C04E88FF3E40}"/>
          </ac:picMkLst>
        </pc:picChg>
      </pc:sldChg>
      <pc:sldChg chg="addSp modSp mod">
        <pc:chgData name="Ammar Sidhu" userId="44d040ccaf2cf1e4" providerId="LiveId" clId="{80D10392-1864-475E-96C8-AD17A7AD1FE6}" dt="2022-10-21T05:15:35.712" v="3777" actId="20577"/>
        <pc:sldMkLst>
          <pc:docMk/>
          <pc:sldMk cId="4056886089" sldId="277"/>
        </pc:sldMkLst>
        <pc:spChg chg="add mod">
          <ac:chgData name="Ammar Sidhu" userId="44d040ccaf2cf1e4" providerId="LiveId" clId="{80D10392-1864-475E-96C8-AD17A7AD1FE6}" dt="2022-10-21T05:15:35.712" v="3777" actId="20577"/>
          <ac:spMkLst>
            <pc:docMk/>
            <pc:sldMk cId="4056886089" sldId="277"/>
            <ac:spMk id="2" creationId="{C2D296A6-1961-39D2-376F-BD44292A7A16}"/>
          </ac:spMkLst>
        </pc:spChg>
        <pc:picChg chg="mod">
          <ac:chgData name="Ammar Sidhu" userId="44d040ccaf2cf1e4" providerId="LiveId" clId="{80D10392-1864-475E-96C8-AD17A7AD1FE6}" dt="2022-10-21T05:00:14.811" v="3210" actId="1076"/>
          <ac:picMkLst>
            <pc:docMk/>
            <pc:sldMk cId="4056886089" sldId="277"/>
            <ac:picMk id="9218" creationId="{7FE48605-DAF0-D635-8E2C-FA1A7E0B59E0}"/>
          </ac:picMkLst>
        </pc:picChg>
      </pc:sldChg>
      <pc:sldChg chg="addSp modSp mod">
        <pc:chgData name="Ammar Sidhu" userId="44d040ccaf2cf1e4" providerId="LiveId" clId="{80D10392-1864-475E-96C8-AD17A7AD1FE6}" dt="2022-10-21T05:13:12.122" v="3473" actId="20577"/>
        <pc:sldMkLst>
          <pc:docMk/>
          <pc:sldMk cId="2949057621" sldId="278"/>
        </pc:sldMkLst>
        <pc:spChg chg="add mod">
          <ac:chgData name="Ammar Sidhu" userId="44d040ccaf2cf1e4" providerId="LiveId" clId="{80D10392-1864-475E-96C8-AD17A7AD1FE6}" dt="2022-10-21T05:13:12.122" v="3473" actId="20577"/>
          <ac:spMkLst>
            <pc:docMk/>
            <pc:sldMk cId="2949057621" sldId="278"/>
            <ac:spMk id="2" creationId="{1571098C-90BF-DE06-BB3A-56D921AFD2F1}"/>
          </ac:spMkLst>
        </pc:spChg>
      </pc:sldChg>
      <pc:sldChg chg="addSp modSp mod">
        <pc:chgData name="Ammar Sidhu" userId="44d040ccaf2cf1e4" providerId="LiveId" clId="{80D10392-1864-475E-96C8-AD17A7AD1FE6}" dt="2022-10-21T04:03:26.496" v="2947" actId="1076"/>
        <pc:sldMkLst>
          <pc:docMk/>
          <pc:sldMk cId="4018112598" sldId="279"/>
        </pc:sldMkLst>
        <pc:spChg chg="add mod">
          <ac:chgData name="Ammar Sidhu" userId="44d040ccaf2cf1e4" providerId="LiveId" clId="{80D10392-1864-475E-96C8-AD17A7AD1FE6}" dt="2022-10-21T04:03:26.496" v="2947" actId="1076"/>
          <ac:spMkLst>
            <pc:docMk/>
            <pc:sldMk cId="4018112598" sldId="279"/>
            <ac:spMk id="2" creationId="{9B65105D-A34F-E445-BBEC-E0E481342893}"/>
          </ac:spMkLst>
        </pc:spChg>
        <pc:spChg chg="mod">
          <ac:chgData name="Ammar Sidhu" userId="44d040ccaf2cf1e4" providerId="LiveId" clId="{80D10392-1864-475E-96C8-AD17A7AD1FE6}" dt="2022-10-21T04:00:20.811" v="2884"/>
          <ac:spMkLst>
            <pc:docMk/>
            <pc:sldMk cId="4018112598" sldId="279"/>
            <ac:spMk id="6" creationId="{C526CBCB-8ADA-0E48-96D7-11EEE40222DD}"/>
          </ac:spMkLst>
        </pc:spChg>
        <pc:picChg chg="mod">
          <ac:chgData name="Ammar Sidhu" userId="44d040ccaf2cf1e4" providerId="LiveId" clId="{80D10392-1864-475E-96C8-AD17A7AD1FE6}" dt="2022-10-21T04:03:14.973" v="2946" actId="1076"/>
          <ac:picMkLst>
            <pc:docMk/>
            <pc:sldMk cId="4018112598" sldId="279"/>
            <ac:picMk id="11266" creationId="{75C48FD9-8F34-269A-404D-CD7DF8E6EBA9}"/>
          </ac:picMkLst>
        </pc:picChg>
      </pc:sldChg>
      <pc:sldChg chg="addSp modSp mod">
        <pc:chgData name="Ammar Sidhu" userId="44d040ccaf2cf1e4" providerId="LiveId" clId="{80D10392-1864-475E-96C8-AD17A7AD1FE6}" dt="2022-10-21T04:49:26.087" v="3209" actId="1076"/>
        <pc:sldMkLst>
          <pc:docMk/>
          <pc:sldMk cId="866271356" sldId="280"/>
        </pc:sldMkLst>
        <pc:spChg chg="mod">
          <ac:chgData name="Ammar Sidhu" userId="44d040ccaf2cf1e4" providerId="LiveId" clId="{80D10392-1864-475E-96C8-AD17A7AD1FE6}" dt="2022-10-21T04:00:06.171" v="2866" actId="20577"/>
          <ac:spMkLst>
            <pc:docMk/>
            <pc:sldMk cId="866271356" sldId="280"/>
            <ac:spMk id="6" creationId="{C526CBCB-8ADA-0E48-96D7-11EEE40222DD}"/>
          </ac:spMkLst>
        </pc:spChg>
        <pc:spChg chg="add mod">
          <ac:chgData name="Ammar Sidhu" userId="44d040ccaf2cf1e4" providerId="LiveId" clId="{80D10392-1864-475E-96C8-AD17A7AD1FE6}" dt="2022-10-21T04:49:26.087" v="3209" actId="1076"/>
          <ac:spMkLst>
            <pc:docMk/>
            <pc:sldMk cId="866271356" sldId="280"/>
            <ac:spMk id="12" creationId="{487FBA46-D72C-7137-CD87-303E4C2AA0DC}"/>
          </ac:spMkLst>
        </pc:spChg>
        <pc:picChg chg="mod">
          <ac:chgData name="Ammar Sidhu" userId="44d040ccaf2cf1e4" providerId="LiveId" clId="{80D10392-1864-475E-96C8-AD17A7AD1FE6}" dt="2022-10-21T04:49:15.116" v="3207" actId="1076"/>
          <ac:picMkLst>
            <pc:docMk/>
            <pc:sldMk cId="866271356" sldId="280"/>
            <ac:picMk id="3" creationId="{65CDE4FC-F3B0-8AEC-044A-C97F721CF1A3}"/>
          </ac:picMkLst>
        </pc:picChg>
        <pc:picChg chg="mod">
          <ac:chgData name="Ammar Sidhu" userId="44d040ccaf2cf1e4" providerId="LiveId" clId="{80D10392-1864-475E-96C8-AD17A7AD1FE6}" dt="2022-10-21T04:49:01.219" v="3204" actId="1076"/>
          <ac:picMkLst>
            <pc:docMk/>
            <pc:sldMk cId="866271356" sldId="280"/>
            <ac:picMk id="7" creationId="{22CA88C6-5045-D366-175E-BE8199049EE3}"/>
          </ac:picMkLst>
        </pc:picChg>
        <pc:picChg chg="mod">
          <ac:chgData name="Ammar Sidhu" userId="44d040ccaf2cf1e4" providerId="LiveId" clId="{80D10392-1864-475E-96C8-AD17A7AD1FE6}" dt="2022-10-21T04:49:18.146" v="3208" actId="1076"/>
          <ac:picMkLst>
            <pc:docMk/>
            <pc:sldMk cId="866271356" sldId="280"/>
            <ac:picMk id="9" creationId="{7EB06299-0224-FE05-9571-67CBDB0E2008}"/>
          </ac:picMkLst>
        </pc:picChg>
        <pc:picChg chg="mod">
          <ac:chgData name="Ammar Sidhu" userId="44d040ccaf2cf1e4" providerId="LiveId" clId="{80D10392-1864-475E-96C8-AD17A7AD1FE6}" dt="2022-10-21T04:49:06.439" v="3206" actId="1076"/>
          <ac:picMkLst>
            <pc:docMk/>
            <pc:sldMk cId="866271356" sldId="280"/>
            <ac:picMk id="11" creationId="{51A61656-53FA-D84F-4029-0A8040794D9D}"/>
          </ac:picMkLst>
        </pc:picChg>
        <pc:picChg chg="mod">
          <ac:chgData name="Ammar Sidhu" userId="44d040ccaf2cf1e4" providerId="LiveId" clId="{80D10392-1864-475E-96C8-AD17A7AD1FE6}" dt="2022-10-21T04:48:57.782" v="3203" actId="1076"/>
          <ac:picMkLst>
            <pc:docMk/>
            <pc:sldMk cId="866271356" sldId="280"/>
            <ac:picMk id="13314" creationId="{941B82DE-3D7E-4650-3C7D-6F18188FE674}"/>
          </ac:picMkLst>
        </pc:picChg>
      </pc:sldChg>
      <pc:sldChg chg="addSp modSp mod">
        <pc:chgData name="Ammar Sidhu" userId="44d040ccaf2cf1e4" providerId="LiveId" clId="{80D10392-1864-475E-96C8-AD17A7AD1FE6}" dt="2022-10-21T04:36:33.479" v="3177" actId="20577"/>
        <pc:sldMkLst>
          <pc:docMk/>
          <pc:sldMk cId="1215228233" sldId="281"/>
        </pc:sldMkLst>
        <pc:spChg chg="add mod">
          <ac:chgData name="Ammar Sidhu" userId="44d040ccaf2cf1e4" providerId="LiveId" clId="{80D10392-1864-475E-96C8-AD17A7AD1FE6}" dt="2022-10-21T04:36:33.479" v="3177" actId="20577"/>
          <ac:spMkLst>
            <pc:docMk/>
            <pc:sldMk cId="1215228233" sldId="281"/>
            <ac:spMk id="5" creationId="{82575A8F-BA03-1E31-9CA0-F27FD0E038DB}"/>
          </ac:spMkLst>
        </pc:spChg>
        <pc:spChg chg="mod">
          <ac:chgData name="Ammar Sidhu" userId="44d040ccaf2cf1e4" providerId="LiveId" clId="{80D10392-1864-475E-96C8-AD17A7AD1FE6}" dt="2022-10-21T03:57:38.226" v="2761" actId="255"/>
          <ac:spMkLst>
            <pc:docMk/>
            <pc:sldMk cId="1215228233" sldId="281"/>
            <ac:spMk id="6" creationId="{C526CBCB-8ADA-0E48-96D7-11EEE40222DD}"/>
          </ac:spMkLst>
        </pc:spChg>
        <pc:picChg chg="mod">
          <ac:chgData name="Ammar Sidhu" userId="44d040ccaf2cf1e4" providerId="LiveId" clId="{80D10392-1864-475E-96C8-AD17A7AD1FE6}" dt="2022-10-21T04:34:09.286" v="3000" actId="1076"/>
          <ac:picMkLst>
            <pc:docMk/>
            <pc:sldMk cId="1215228233" sldId="281"/>
            <ac:picMk id="3" creationId="{C1C8B405-2456-467A-202C-02E2FB909DA7}"/>
          </ac:picMkLst>
        </pc:picChg>
      </pc:sldChg>
      <pc:sldChg chg="addSp modSp mod">
        <pc:chgData name="Ammar Sidhu" userId="44d040ccaf2cf1e4" providerId="LiveId" clId="{80D10392-1864-475E-96C8-AD17A7AD1FE6}" dt="2022-10-21T04:35:38.062" v="3018" actId="1076"/>
        <pc:sldMkLst>
          <pc:docMk/>
          <pc:sldMk cId="3855983083" sldId="282"/>
        </pc:sldMkLst>
        <pc:spChg chg="mod">
          <ac:chgData name="Ammar Sidhu" userId="44d040ccaf2cf1e4" providerId="LiveId" clId="{80D10392-1864-475E-96C8-AD17A7AD1FE6}" dt="2022-10-21T03:56:32.826" v="2753" actId="122"/>
          <ac:spMkLst>
            <pc:docMk/>
            <pc:sldMk cId="3855983083" sldId="282"/>
            <ac:spMk id="6" creationId="{C526CBCB-8ADA-0E48-96D7-11EEE40222DD}"/>
          </ac:spMkLst>
        </pc:spChg>
        <pc:spChg chg="add mod">
          <ac:chgData name="Ammar Sidhu" userId="44d040ccaf2cf1e4" providerId="LiveId" clId="{80D10392-1864-475E-96C8-AD17A7AD1FE6}" dt="2022-10-21T04:35:38.062" v="3018" actId="1076"/>
          <ac:spMkLst>
            <pc:docMk/>
            <pc:sldMk cId="3855983083" sldId="282"/>
            <ac:spMk id="7" creationId="{DDF5F7ED-3107-82DD-6B01-2AD84AD7D1C5}"/>
          </ac:spMkLst>
        </pc:spChg>
      </pc:sldChg>
      <pc:sldChg chg="addSp delSp modSp add mod">
        <pc:chgData name="Ammar Sidhu" userId="44d040ccaf2cf1e4" providerId="LiveId" clId="{80D10392-1864-475E-96C8-AD17A7AD1FE6}" dt="2022-10-21T03:54:43.030" v="2657" actId="1076"/>
        <pc:sldMkLst>
          <pc:docMk/>
          <pc:sldMk cId="2972670182" sldId="283"/>
        </pc:sldMkLst>
        <pc:spChg chg="add mod">
          <ac:chgData name="Ammar Sidhu" userId="44d040ccaf2cf1e4" providerId="LiveId" clId="{80D10392-1864-475E-96C8-AD17A7AD1FE6}" dt="2022-10-21T03:54:13.575" v="2652" actId="12"/>
          <ac:spMkLst>
            <pc:docMk/>
            <pc:sldMk cId="2972670182" sldId="283"/>
            <ac:spMk id="2" creationId="{5E419923-A328-D9C8-C2DF-8456C2016BE0}"/>
          </ac:spMkLst>
        </pc:spChg>
        <pc:spChg chg="mod">
          <ac:chgData name="Ammar Sidhu" userId="44d040ccaf2cf1e4" providerId="LiveId" clId="{80D10392-1864-475E-96C8-AD17A7AD1FE6}" dt="2022-10-21T02:51:39.790" v="116" actId="27636"/>
          <ac:spMkLst>
            <pc:docMk/>
            <pc:sldMk cId="2972670182" sldId="283"/>
            <ac:spMk id="6" creationId="{C526CBCB-8ADA-0E48-96D7-11EEE40222DD}"/>
          </ac:spMkLst>
        </pc:spChg>
        <pc:picChg chg="del">
          <ac:chgData name="Ammar Sidhu" userId="44d040ccaf2cf1e4" providerId="LiveId" clId="{80D10392-1864-475E-96C8-AD17A7AD1FE6}" dt="2022-10-21T02:48:29.517" v="1" actId="478"/>
          <ac:picMkLst>
            <pc:docMk/>
            <pc:sldMk cId="2972670182" sldId="283"/>
            <ac:picMk id="5" creationId="{AA42B550-9AD9-CB7D-7753-E296593C3220}"/>
          </ac:picMkLst>
        </pc:picChg>
        <pc:picChg chg="add del mod">
          <ac:chgData name="Ammar Sidhu" userId="44d040ccaf2cf1e4" providerId="LiveId" clId="{80D10392-1864-475E-96C8-AD17A7AD1FE6}" dt="2022-10-21T02:49:11.291" v="6" actId="478"/>
          <ac:picMkLst>
            <pc:docMk/>
            <pc:sldMk cId="2972670182" sldId="283"/>
            <ac:picMk id="14338" creationId="{9095BFAA-4C6C-3733-4E00-D04D3040BD35}"/>
          </ac:picMkLst>
        </pc:picChg>
        <pc:picChg chg="add del">
          <ac:chgData name="Ammar Sidhu" userId="44d040ccaf2cf1e4" providerId="LiveId" clId="{80D10392-1864-475E-96C8-AD17A7AD1FE6}" dt="2022-10-21T02:49:17.532" v="8" actId="478"/>
          <ac:picMkLst>
            <pc:docMk/>
            <pc:sldMk cId="2972670182" sldId="283"/>
            <ac:picMk id="14340" creationId="{8DD0337F-A741-39E2-A1AB-67C021DB3487}"/>
          </ac:picMkLst>
        </pc:picChg>
        <pc:picChg chg="add mod">
          <ac:chgData name="Ammar Sidhu" userId="44d040ccaf2cf1e4" providerId="LiveId" clId="{80D10392-1864-475E-96C8-AD17A7AD1FE6}" dt="2022-10-21T02:50:37.513" v="34" actId="14100"/>
          <ac:picMkLst>
            <pc:docMk/>
            <pc:sldMk cId="2972670182" sldId="283"/>
            <ac:picMk id="14342" creationId="{8AFB94D4-C9A7-C923-8D9D-A1B9310211DE}"/>
          </ac:picMkLst>
        </pc:picChg>
        <pc:picChg chg="add del mod">
          <ac:chgData name="Ammar Sidhu" userId="44d040ccaf2cf1e4" providerId="LiveId" clId="{80D10392-1864-475E-96C8-AD17A7AD1FE6}" dt="2022-10-21T02:49:41.466" v="18"/>
          <ac:picMkLst>
            <pc:docMk/>
            <pc:sldMk cId="2972670182" sldId="283"/>
            <ac:picMk id="14344" creationId="{20E1CF52-0501-1012-100E-8D031A077471}"/>
          </ac:picMkLst>
        </pc:picChg>
        <pc:picChg chg="add mod">
          <ac:chgData name="Ammar Sidhu" userId="44d040ccaf2cf1e4" providerId="LiveId" clId="{80D10392-1864-475E-96C8-AD17A7AD1FE6}" dt="2022-10-21T03:54:43.030" v="2657" actId="1076"/>
          <ac:picMkLst>
            <pc:docMk/>
            <pc:sldMk cId="2972670182" sldId="283"/>
            <ac:picMk id="14346" creationId="{297F8CE7-B821-997E-0613-EBF1CF612819}"/>
          </ac:picMkLst>
        </pc:picChg>
        <pc:picChg chg="add mod">
          <ac:chgData name="Ammar Sidhu" userId="44d040ccaf2cf1e4" providerId="LiveId" clId="{80D10392-1864-475E-96C8-AD17A7AD1FE6}" dt="2022-10-21T03:54:29.737" v="2655" actId="14100"/>
          <ac:picMkLst>
            <pc:docMk/>
            <pc:sldMk cId="2972670182" sldId="283"/>
            <ac:picMk id="14348" creationId="{7DA04792-3DE2-B1A1-E402-7ACBEDF09C97}"/>
          </ac:picMkLst>
        </pc:picChg>
      </pc:sldChg>
      <pc:sldChg chg="addSp delSp modSp add mod">
        <pc:chgData name="Ammar Sidhu" userId="44d040ccaf2cf1e4" providerId="LiveId" clId="{80D10392-1864-475E-96C8-AD17A7AD1FE6}" dt="2022-10-21T03:52:19.362" v="2625" actId="20577"/>
        <pc:sldMkLst>
          <pc:docMk/>
          <pc:sldMk cId="379735001" sldId="284"/>
        </pc:sldMkLst>
        <pc:spChg chg="mod">
          <ac:chgData name="Ammar Sidhu" userId="44d040ccaf2cf1e4" providerId="LiveId" clId="{80D10392-1864-475E-96C8-AD17A7AD1FE6}" dt="2022-10-21T02:52:58.911" v="126"/>
          <ac:spMkLst>
            <pc:docMk/>
            <pc:sldMk cId="379735001" sldId="284"/>
            <ac:spMk id="6" creationId="{C526CBCB-8ADA-0E48-96D7-11EEE40222DD}"/>
          </ac:spMkLst>
        </pc:spChg>
        <pc:spChg chg="add mod">
          <ac:chgData name="Ammar Sidhu" userId="44d040ccaf2cf1e4" providerId="LiveId" clId="{80D10392-1864-475E-96C8-AD17A7AD1FE6}" dt="2022-10-21T03:52:19.362" v="2625" actId="20577"/>
          <ac:spMkLst>
            <pc:docMk/>
            <pc:sldMk cId="379735001" sldId="284"/>
            <ac:spMk id="13" creationId="{CEBCA8F4-312A-71C0-6067-AA0AE0143A23}"/>
          </ac:spMkLst>
        </pc:spChg>
        <pc:picChg chg="add del">
          <ac:chgData name="Ammar Sidhu" userId="44d040ccaf2cf1e4" providerId="LiveId" clId="{80D10392-1864-475E-96C8-AD17A7AD1FE6}" dt="2022-10-21T02:52:46.332" v="123"/>
          <ac:picMkLst>
            <pc:docMk/>
            <pc:sldMk cId="379735001" sldId="284"/>
            <ac:picMk id="2" creationId="{9A3CBCEE-2D3B-FF91-1A0B-307C932D9C1F}"/>
          </ac:picMkLst>
        </pc:picChg>
        <pc:picChg chg="add mod">
          <ac:chgData name="Ammar Sidhu" userId="44d040ccaf2cf1e4" providerId="LiveId" clId="{80D10392-1864-475E-96C8-AD17A7AD1FE6}" dt="2022-10-21T03:50:04.345" v="2597" actId="14100"/>
          <ac:picMkLst>
            <pc:docMk/>
            <pc:sldMk cId="379735001" sldId="284"/>
            <ac:picMk id="5" creationId="{E39785C9-FC39-6D6F-BF4C-8DED90F1DAF6}"/>
          </ac:picMkLst>
        </pc:picChg>
        <pc:picChg chg="add mod">
          <ac:chgData name="Ammar Sidhu" userId="44d040ccaf2cf1e4" providerId="LiveId" clId="{80D10392-1864-475E-96C8-AD17A7AD1FE6}" dt="2022-10-21T03:50:11.531" v="2600" actId="14100"/>
          <ac:picMkLst>
            <pc:docMk/>
            <pc:sldMk cId="379735001" sldId="284"/>
            <ac:picMk id="8" creationId="{DE3A244F-AA8E-6373-C002-26A5CC096F79}"/>
          </ac:picMkLst>
        </pc:picChg>
        <pc:picChg chg="add mod">
          <ac:chgData name="Ammar Sidhu" userId="44d040ccaf2cf1e4" providerId="LiveId" clId="{80D10392-1864-475E-96C8-AD17A7AD1FE6}" dt="2022-10-21T03:50:07.061" v="2598" actId="1076"/>
          <ac:picMkLst>
            <pc:docMk/>
            <pc:sldMk cId="379735001" sldId="284"/>
            <ac:picMk id="10" creationId="{6477B385-2637-113E-A038-CC0407A1E6B5}"/>
          </ac:picMkLst>
        </pc:picChg>
        <pc:picChg chg="add mod">
          <ac:chgData name="Ammar Sidhu" userId="44d040ccaf2cf1e4" providerId="LiveId" clId="{80D10392-1864-475E-96C8-AD17A7AD1FE6}" dt="2022-10-21T03:50:14.830" v="2601" actId="1076"/>
          <ac:picMkLst>
            <pc:docMk/>
            <pc:sldMk cId="379735001" sldId="284"/>
            <ac:picMk id="12" creationId="{BEBD747F-9E8E-8417-DDFC-D7789603406F}"/>
          </ac:picMkLst>
        </pc:picChg>
        <pc:picChg chg="del">
          <ac:chgData name="Ammar Sidhu" userId="44d040ccaf2cf1e4" providerId="LiveId" clId="{80D10392-1864-475E-96C8-AD17A7AD1FE6}" dt="2022-10-21T02:53:01.641" v="127" actId="478"/>
          <ac:picMkLst>
            <pc:docMk/>
            <pc:sldMk cId="379735001" sldId="284"/>
            <ac:picMk id="14342" creationId="{8AFB94D4-C9A7-C923-8D9D-A1B9310211DE}"/>
          </ac:picMkLst>
        </pc:picChg>
        <pc:picChg chg="del">
          <ac:chgData name="Ammar Sidhu" userId="44d040ccaf2cf1e4" providerId="LiveId" clId="{80D10392-1864-475E-96C8-AD17A7AD1FE6}" dt="2022-10-21T02:53:02.586" v="128" actId="478"/>
          <ac:picMkLst>
            <pc:docMk/>
            <pc:sldMk cId="379735001" sldId="284"/>
            <ac:picMk id="14346" creationId="{297F8CE7-B821-997E-0613-EBF1CF612819}"/>
          </ac:picMkLst>
        </pc:picChg>
        <pc:picChg chg="del">
          <ac:chgData name="Ammar Sidhu" userId="44d040ccaf2cf1e4" providerId="LiveId" clId="{80D10392-1864-475E-96C8-AD17A7AD1FE6}" dt="2022-10-21T02:53:03.437" v="129" actId="478"/>
          <ac:picMkLst>
            <pc:docMk/>
            <pc:sldMk cId="379735001" sldId="284"/>
            <ac:picMk id="14348" creationId="{7DA04792-3DE2-B1A1-E402-7ACBEDF09C97}"/>
          </ac:picMkLst>
        </pc:picChg>
      </pc:sldChg>
      <pc:sldChg chg="addSp delSp modSp add mod">
        <pc:chgData name="Ammar Sidhu" userId="44d040ccaf2cf1e4" providerId="LiveId" clId="{80D10392-1864-475E-96C8-AD17A7AD1FE6}" dt="2022-10-21T03:24:59.669" v="1076" actId="1076"/>
        <pc:sldMkLst>
          <pc:docMk/>
          <pc:sldMk cId="1222089994" sldId="285"/>
        </pc:sldMkLst>
        <pc:spChg chg="add mod">
          <ac:chgData name="Ammar Sidhu" userId="44d040ccaf2cf1e4" providerId="LiveId" clId="{80D10392-1864-475E-96C8-AD17A7AD1FE6}" dt="2022-10-21T03:24:59.669" v="1076" actId="1076"/>
          <ac:spMkLst>
            <pc:docMk/>
            <pc:sldMk cId="1222089994" sldId="285"/>
            <ac:spMk id="2" creationId="{F57F6C19-AABC-7072-7E92-44D3991F80FA}"/>
          </ac:spMkLst>
        </pc:spChg>
        <pc:spChg chg="mod">
          <ac:chgData name="Ammar Sidhu" userId="44d040ccaf2cf1e4" providerId="LiveId" clId="{80D10392-1864-475E-96C8-AD17A7AD1FE6}" dt="2022-10-21T02:57:04.942" v="262" actId="20577"/>
          <ac:spMkLst>
            <pc:docMk/>
            <pc:sldMk cId="1222089994" sldId="285"/>
            <ac:spMk id="6" creationId="{C526CBCB-8ADA-0E48-96D7-11EEE40222DD}"/>
          </ac:spMkLst>
        </pc:spChg>
        <pc:picChg chg="del">
          <ac:chgData name="Ammar Sidhu" userId="44d040ccaf2cf1e4" providerId="LiveId" clId="{80D10392-1864-475E-96C8-AD17A7AD1FE6}" dt="2022-10-21T02:57:06.653" v="263" actId="478"/>
          <ac:picMkLst>
            <pc:docMk/>
            <pc:sldMk cId="1222089994" sldId="285"/>
            <ac:picMk id="5" creationId="{E39785C9-FC39-6D6F-BF4C-8DED90F1DAF6}"/>
          </ac:picMkLst>
        </pc:picChg>
        <pc:picChg chg="del">
          <ac:chgData name="Ammar Sidhu" userId="44d040ccaf2cf1e4" providerId="LiveId" clId="{80D10392-1864-475E-96C8-AD17A7AD1FE6}" dt="2022-10-21T02:57:08.527" v="265" actId="478"/>
          <ac:picMkLst>
            <pc:docMk/>
            <pc:sldMk cId="1222089994" sldId="285"/>
            <ac:picMk id="8" creationId="{DE3A244F-AA8E-6373-C002-26A5CC096F79}"/>
          </ac:picMkLst>
        </pc:picChg>
        <pc:picChg chg="del">
          <ac:chgData name="Ammar Sidhu" userId="44d040ccaf2cf1e4" providerId="LiveId" clId="{80D10392-1864-475E-96C8-AD17A7AD1FE6}" dt="2022-10-21T02:57:07.675" v="264" actId="478"/>
          <ac:picMkLst>
            <pc:docMk/>
            <pc:sldMk cId="1222089994" sldId="285"/>
            <ac:picMk id="10" creationId="{6477B385-2637-113E-A038-CC0407A1E6B5}"/>
          </ac:picMkLst>
        </pc:picChg>
        <pc:picChg chg="del">
          <ac:chgData name="Ammar Sidhu" userId="44d040ccaf2cf1e4" providerId="LiveId" clId="{80D10392-1864-475E-96C8-AD17A7AD1FE6}" dt="2022-10-21T02:57:09.390" v="266" actId="478"/>
          <ac:picMkLst>
            <pc:docMk/>
            <pc:sldMk cId="1222089994" sldId="285"/>
            <ac:picMk id="12" creationId="{BEBD747F-9E8E-8417-DDFC-D7789603406F}"/>
          </ac:picMkLst>
        </pc:picChg>
        <pc:picChg chg="add mod">
          <ac:chgData name="Ammar Sidhu" userId="44d040ccaf2cf1e4" providerId="LiveId" clId="{80D10392-1864-475E-96C8-AD17A7AD1FE6}" dt="2022-10-21T03:05:32.535" v="563" actId="1076"/>
          <ac:picMkLst>
            <pc:docMk/>
            <pc:sldMk cId="1222089994" sldId="285"/>
            <ac:picMk id="16386" creationId="{E0B66804-0637-CCF0-D107-E1F168670B9E}"/>
          </ac:picMkLst>
        </pc:picChg>
      </pc:sldChg>
      <pc:sldChg chg="addSp delSp modSp add mod">
        <pc:chgData name="Ammar Sidhu" userId="44d040ccaf2cf1e4" providerId="LiveId" clId="{80D10392-1864-475E-96C8-AD17A7AD1FE6}" dt="2022-10-21T03:27:28.827" v="1111" actId="1076"/>
        <pc:sldMkLst>
          <pc:docMk/>
          <pc:sldMk cId="2508425310" sldId="286"/>
        </pc:sldMkLst>
        <pc:spChg chg="mod">
          <ac:chgData name="Ammar Sidhu" userId="44d040ccaf2cf1e4" providerId="LiveId" clId="{80D10392-1864-475E-96C8-AD17A7AD1FE6}" dt="2022-10-21T02:59:56.173" v="450" actId="20577"/>
          <ac:spMkLst>
            <pc:docMk/>
            <pc:sldMk cId="2508425310" sldId="286"/>
            <ac:spMk id="6" creationId="{C526CBCB-8ADA-0E48-96D7-11EEE40222DD}"/>
          </ac:spMkLst>
        </pc:spChg>
        <pc:spChg chg="add mod">
          <ac:chgData name="Ammar Sidhu" userId="44d040ccaf2cf1e4" providerId="LiveId" clId="{80D10392-1864-475E-96C8-AD17A7AD1FE6}" dt="2022-10-21T03:27:14.870" v="1108" actId="5793"/>
          <ac:spMkLst>
            <pc:docMk/>
            <pc:sldMk cId="2508425310" sldId="286"/>
            <ac:spMk id="12" creationId="{7167BA34-A261-CEBE-88D2-D86A76A59E23}"/>
          </ac:spMkLst>
        </pc:spChg>
        <pc:picChg chg="add mod">
          <ac:chgData name="Ammar Sidhu" userId="44d040ccaf2cf1e4" providerId="LiveId" clId="{80D10392-1864-475E-96C8-AD17A7AD1FE6}" dt="2022-10-21T03:25:45.118" v="1083" actId="1076"/>
          <ac:picMkLst>
            <pc:docMk/>
            <pc:sldMk cId="2508425310" sldId="286"/>
            <ac:picMk id="3" creationId="{796A3FF4-5ADE-BC04-61F0-5BA1A8F5A419}"/>
          </ac:picMkLst>
        </pc:picChg>
        <pc:picChg chg="add mod">
          <ac:chgData name="Ammar Sidhu" userId="44d040ccaf2cf1e4" providerId="LiveId" clId="{80D10392-1864-475E-96C8-AD17A7AD1FE6}" dt="2022-10-21T03:27:25.490" v="1110" actId="1076"/>
          <ac:picMkLst>
            <pc:docMk/>
            <pc:sldMk cId="2508425310" sldId="286"/>
            <ac:picMk id="7" creationId="{6DA5DADF-CC41-A190-9F0A-BD87FA2EDA0E}"/>
          </ac:picMkLst>
        </pc:picChg>
        <pc:picChg chg="add mod">
          <ac:chgData name="Ammar Sidhu" userId="44d040ccaf2cf1e4" providerId="LiveId" clId="{80D10392-1864-475E-96C8-AD17A7AD1FE6}" dt="2022-10-21T03:27:22.412" v="1109" actId="1076"/>
          <ac:picMkLst>
            <pc:docMk/>
            <pc:sldMk cId="2508425310" sldId="286"/>
            <ac:picMk id="9" creationId="{FB962BDE-CCAC-E6EC-0512-1AD455F11B20}"/>
          </ac:picMkLst>
        </pc:picChg>
        <pc:picChg chg="add mod">
          <ac:chgData name="Ammar Sidhu" userId="44d040ccaf2cf1e4" providerId="LiveId" clId="{80D10392-1864-475E-96C8-AD17A7AD1FE6}" dt="2022-10-21T03:27:28.827" v="1111" actId="1076"/>
          <ac:picMkLst>
            <pc:docMk/>
            <pc:sldMk cId="2508425310" sldId="286"/>
            <ac:picMk id="11" creationId="{7F785BDE-3482-6B44-9BD2-094F54566AC6}"/>
          </ac:picMkLst>
        </pc:picChg>
        <pc:picChg chg="del">
          <ac:chgData name="Ammar Sidhu" userId="44d040ccaf2cf1e4" providerId="LiveId" clId="{80D10392-1864-475E-96C8-AD17A7AD1FE6}" dt="2022-10-21T02:58:37.773" v="287" actId="478"/>
          <ac:picMkLst>
            <pc:docMk/>
            <pc:sldMk cId="2508425310" sldId="286"/>
            <ac:picMk id="16386" creationId="{E0B66804-0637-CCF0-D107-E1F168670B9E}"/>
          </ac:picMkLst>
        </pc:picChg>
      </pc:sldChg>
      <pc:sldChg chg="addSp delSp modSp add mod">
        <pc:chgData name="Ammar Sidhu" userId="44d040ccaf2cf1e4" providerId="LiveId" clId="{80D10392-1864-475E-96C8-AD17A7AD1FE6}" dt="2022-10-21T03:22:54.112" v="1056" actId="1076"/>
        <pc:sldMkLst>
          <pc:docMk/>
          <pc:sldMk cId="1787531492" sldId="287"/>
        </pc:sldMkLst>
        <pc:spChg chg="add mod">
          <ac:chgData name="Ammar Sidhu" userId="44d040ccaf2cf1e4" providerId="LiveId" clId="{80D10392-1864-475E-96C8-AD17A7AD1FE6}" dt="2022-10-21T03:22:54.112" v="1056" actId="1076"/>
          <ac:spMkLst>
            <pc:docMk/>
            <pc:sldMk cId="1787531492" sldId="287"/>
            <ac:spMk id="2" creationId="{7C1CC5ED-9765-B725-3E8F-82F7D65A7A01}"/>
          </ac:spMkLst>
        </pc:spChg>
        <pc:spChg chg="mod">
          <ac:chgData name="Ammar Sidhu" userId="44d040ccaf2cf1e4" providerId="LiveId" clId="{80D10392-1864-475E-96C8-AD17A7AD1FE6}" dt="2022-10-21T03:05:00.521" v="556" actId="403"/>
          <ac:spMkLst>
            <pc:docMk/>
            <pc:sldMk cId="1787531492" sldId="287"/>
            <ac:spMk id="4" creationId="{DD7B960C-F6E1-AE45-98A6-122DB2A97B5B}"/>
          </ac:spMkLst>
        </pc:spChg>
        <pc:spChg chg="mod">
          <ac:chgData name="Ammar Sidhu" userId="44d040ccaf2cf1e4" providerId="LiveId" clId="{80D10392-1864-475E-96C8-AD17A7AD1FE6}" dt="2022-10-21T03:05:05.999" v="560" actId="403"/>
          <ac:spMkLst>
            <pc:docMk/>
            <pc:sldMk cId="1787531492" sldId="287"/>
            <ac:spMk id="6" creationId="{C526CBCB-8ADA-0E48-96D7-11EEE40222DD}"/>
          </ac:spMkLst>
        </pc:spChg>
        <pc:picChg chg="del">
          <ac:chgData name="Ammar Sidhu" userId="44d040ccaf2cf1e4" providerId="LiveId" clId="{80D10392-1864-475E-96C8-AD17A7AD1FE6}" dt="2022-10-21T03:04:56.797" v="555" actId="478"/>
          <ac:picMkLst>
            <pc:docMk/>
            <pc:sldMk cId="1787531492" sldId="287"/>
            <ac:picMk id="3" creationId="{796A3FF4-5ADE-BC04-61F0-5BA1A8F5A419}"/>
          </ac:picMkLst>
        </pc:picChg>
        <pc:picChg chg="del">
          <ac:chgData name="Ammar Sidhu" userId="44d040ccaf2cf1e4" providerId="LiveId" clId="{80D10392-1864-475E-96C8-AD17A7AD1FE6}" dt="2022-10-21T03:04:53.930" v="552" actId="478"/>
          <ac:picMkLst>
            <pc:docMk/>
            <pc:sldMk cId="1787531492" sldId="287"/>
            <ac:picMk id="7" creationId="{6DA5DADF-CC41-A190-9F0A-BD87FA2EDA0E}"/>
          </ac:picMkLst>
        </pc:picChg>
        <pc:picChg chg="del">
          <ac:chgData name="Ammar Sidhu" userId="44d040ccaf2cf1e4" providerId="LiveId" clId="{80D10392-1864-475E-96C8-AD17A7AD1FE6}" dt="2022-10-21T03:04:55.803" v="554" actId="478"/>
          <ac:picMkLst>
            <pc:docMk/>
            <pc:sldMk cId="1787531492" sldId="287"/>
            <ac:picMk id="9" creationId="{FB962BDE-CCAC-E6EC-0512-1AD455F11B20}"/>
          </ac:picMkLst>
        </pc:picChg>
        <pc:picChg chg="del">
          <ac:chgData name="Ammar Sidhu" userId="44d040ccaf2cf1e4" providerId="LiveId" clId="{80D10392-1864-475E-96C8-AD17A7AD1FE6}" dt="2022-10-21T03:04:54.875" v="553" actId="478"/>
          <ac:picMkLst>
            <pc:docMk/>
            <pc:sldMk cId="1787531492" sldId="287"/>
            <ac:picMk id="11" creationId="{7F785BDE-3482-6B44-9BD2-094F54566AC6}"/>
          </ac:picMkLst>
        </pc:picChg>
      </pc:sldChg>
      <pc:sldChg chg="addSp delSp modSp add mod">
        <pc:chgData name="Ammar Sidhu" userId="44d040ccaf2cf1e4" providerId="LiveId" clId="{80D10392-1864-475E-96C8-AD17A7AD1FE6}" dt="2022-10-21T05:30:17.816" v="4286" actId="404"/>
        <pc:sldMkLst>
          <pc:docMk/>
          <pc:sldMk cId="2299809731" sldId="288"/>
        </pc:sldMkLst>
        <pc:spChg chg="mod">
          <ac:chgData name="Ammar Sidhu" userId="44d040ccaf2cf1e4" providerId="LiveId" clId="{80D10392-1864-475E-96C8-AD17A7AD1FE6}" dt="2022-10-21T05:27:51.382" v="4245" actId="20577"/>
          <ac:spMkLst>
            <pc:docMk/>
            <pc:sldMk cId="2299809731" sldId="288"/>
            <ac:spMk id="6" creationId="{C526CBCB-8ADA-0E48-96D7-11EEE40222DD}"/>
          </ac:spMkLst>
        </pc:spChg>
        <pc:spChg chg="mod">
          <ac:chgData name="Ammar Sidhu" userId="44d040ccaf2cf1e4" providerId="LiveId" clId="{80D10392-1864-475E-96C8-AD17A7AD1FE6}" dt="2022-10-21T05:30:17.816" v="4286" actId="404"/>
          <ac:spMkLst>
            <pc:docMk/>
            <pc:sldMk cId="2299809731" sldId="288"/>
            <ac:spMk id="9" creationId="{15A5C283-A8B7-D1D2-CA0B-87C7FA7CB202}"/>
          </ac:spMkLst>
        </pc:spChg>
        <pc:picChg chg="del">
          <ac:chgData name="Ammar Sidhu" userId="44d040ccaf2cf1e4" providerId="LiveId" clId="{80D10392-1864-475E-96C8-AD17A7AD1FE6}" dt="2022-10-21T05:27:52.574" v="4246" actId="478"/>
          <ac:picMkLst>
            <pc:docMk/>
            <pc:sldMk cId="2299809731" sldId="288"/>
            <ac:picMk id="3" creationId="{F086BB01-CB50-3B44-B334-B83111AF5A63}"/>
          </ac:picMkLst>
        </pc:picChg>
        <pc:picChg chg="add mod">
          <ac:chgData name="Ammar Sidhu" userId="44d040ccaf2cf1e4" providerId="LiveId" clId="{80D10392-1864-475E-96C8-AD17A7AD1FE6}" dt="2022-10-21T05:28:27.135" v="4252" actId="14100"/>
          <ac:picMkLst>
            <pc:docMk/>
            <pc:sldMk cId="2299809731" sldId="288"/>
            <ac:picMk id="5" creationId="{27E3AF77-2664-0764-79C6-32E10AD1E432}"/>
          </ac:picMkLst>
        </pc:picChg>
      </pc:sldChg>
      <pc:sldChg chg="modSp add mod">
        <pc:chgData name="Ammar Sidhu" userId="44d040ccaf2cf1e4" providerId="LiveId" clId="{80D10392-1864-475E-96C8-AD17A7AD1FE6}" dt="2022-10-21T05:36:33.044" v="4411" actId="1076"/>
        <pc:sldMkLst>
          <pc:docMk/>
          <pc:sldMk cId="2836240488" sldId="289"/>
        </pc:sldMkLst>
        <pc:spChg chg="mod">
          <ac:chgData name="Ammar Sidhu" userId="44d040ccaf2cf1e4" providerId="LiveId" clId="{80D10392-1864-475E-96C8-AD17A7AD1FE6}" dt="2022-10-21T05:36:33.044" v="4411" actId="1076"/>
          <ac:spMkLst>
            <pc:docMk/>
            <pc:sldMk cId="2836240488" sldId="289"/>
            <ac:spMk id="2" creationId="{E029529A-74F4-C75E-697D-7E66B89D2378}"/>
          </ac:spMkLst>
        </pc:spChg>
        <pc:spChg chg="mod">
          <ac:chgData name="Ammar Sidhu" userId="44d040ccaf2cf1e4" providerId="LiveId" clId="{80D10392-1864-475E-96C8-AD17A7AD1FE6}" dt="2022-10-21T05:35:42.072" v="4391" actId="20577"/>
          <ac:spMkLst>
            <pc:docMk/>
            <pc:sldMk cId="2836240488" sldId="289"/>
            <ac:spMk id="6" creationId="{C526CBCB-8ADA-0E48-96D7-11EEE40222DD}"/>
          </ac:spMkLst>
        </pc:spChg>
        <pc:picChg chg="mod">
          <ac:chgData name="Ammar Sidhu" userId="44d040ccaf2cf1e4" providerId="LiveId" clId="{80D10392-1864-475E-96C8-AD17A7AD1FE6}" dt="2022-10-21T05:36:28.892" v="4410" actId="14100"/>
          <ac:picMkLst>
            <pc:docMk/>
            <pc:sldMk cId="2836240488" sldId="289"/>
            <ac:picMk id="6146" creationId="{9EB5074F-A464-7020-9BE2-FDD953CB5C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2A52A-738F-48B3-955A-F9E5FD80A8C7}"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B083D-FB95-44E0-9E69-59BAC3EF27BC}" type="slidenum">
              <a:rPr lang="en-US" smtClean="0"/>
              <a:t>‹#›</a:t>
            </a:fld>
            <a:endParaRPr lang="en-US"/>
          </a:p>
        </p:txBody>
      </p:sp>
    </p:spTree>
    <p:extLst>
      <p:ext uri="{BB962C8B-B14F-4D97-AF65-F5344CB8AC3E}">
        <p14:creationId xmlns:p14="http://schemas.microsoft.com/office/powerpoint/2010/main" val="14759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DB083D-FB95-44E0-9E69-59BAC3EF27BC}" type="slidenum">
              <a:rPr lang="en-US" smtClean="0"/>
              <a:t>23</a:t>
            </a:fld>
            <a:endParaRPr lang="en-US"/>
          </a:p>
        </p:txBody>
      </p:sp>
    </p:spTree>
    <p:extLst>
      <p:ext uri="{BB962C8B-B14F-4D97-AF65-F5344CB8AC3E}">
        <p14:creationId xmlns:p14="http://schemas.microsoft.com/office/powerpoint/2010/main" val="136668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96429" y="1734094"/>
            <a:ext cx="9538417" cy="4713278"/>
          </a:xfrm>
          <a:prstGeom prst="rect">
            <a:avLst/>
          </a:prstGeom>
          <a:solidFill>
            <a:srgbClr val="3B3B3B"/>
          </a:solidFill>
        </p:spPr>
        <p:txBody>
          <a:bodyPr wrap="square" rtlCol="0">
            <a:spAutoFit/>
          </a:bodyPr>
          <a:lstStyle/>
          <a:p>
            <a:r>
              <a:rPr lang="en-US" sz="6600" dirty="0">
                <a:solidFill>
                  <a:srgbClr val="FF6600"/>
                </a:solidFill>
              </a:rPr>
              <a:t>G2M Case Study: Exploratory Data Analysis</a:t>
            </a:r>
          </a:p>
          <a:p>
            <a:r>
              <a:rPr lang="en-US" sz="3200" dirty="0">
                <a:solidFill>
                  <a:srgbClr val="FF6600"/>
                </a:solidFill>
              </a:rPr>
              <a:t>Virtual Internship</a:t>
            </a:r>
          </a:p>
          <a:p>
            <a:pPr>
              <a:lnSpc>
                <a:spcPct val="150000"/>
              </a:lnSpc>
            </a:pPr>
            <a:endParaRPr lang="en-US" sz="2000" b="1" dirty="0">
              <a:solidFill>
                <a:schemeClr val="bg1"/>
              </a:solidFill>
            </a:endParaRPr>
          </a:p>
          <a:p>
            <a:pPr>
              <a:lnSpc>
                <a:spcPct val="150000"/>
              </a:lnSpc>
            </a:pPr>
            <a:r>
              <a:rPr lang="en-US" sz="2400" b="1" dirty="0">
                <a:solidFill>
                  <a:schemeClr val="bg1"/>
                </a:solidFill>
              </a:rPr>
              <a:t>Company: </a:t>
            </a:r>
            <a:r>
              <a:rPr lang="en-US" sz="2400" dirty="0">
                <a:solidFill>
                  <a:schemeClr val="bg1"/>
                </a:solidFill>
              </a:rPr>
              <a:t>G2M Insights for XYZ Cab Investment Firm</a:t>
            </a:r>
          </a:p>
          <a:p>
            <a:pPr>
              <a:lnSpc>
                <a:spcPct val="150000"/>
              </a:lnSpc>
            </a:pPr>
            <a:r>
              <a:rPr lang="en-US" sz="2400" b="1" dirty="0">
                <a:solidFill>
                  <a:schemeClr val="bg1"/>
                </a:solidFill>
              </a:rPr>
              <a:t>Author:</a:t>
            </a:r>
            <a:r>
              <a:rPr lang="en-US" sz="2400" dirty="0">
                <a:solidFill>
                  <a:schemeClr val="bg1"/>
                </a:solidFill>
              </a:rPr>
              <a:t> Ammar Sidhu</a:t>
            </a:r>
            <a:endParaRPr lang="en-US" sz="2400" b="1" dirty="0">
              <a:solidFill>
                <a:schemeClr val="bg1"/>
              </a:solidFill>
            </a:endParaRPr>
          </a:p>
          <a:p>
            <a:pPr>
              <a:lnSpc>
                <a:spcPct val="150000"/>
              </a:lnSpc>
            </a:pPr>
            <a:r>
              <a:rPr lang="en-US" sz="2400" b="1" dirty="0">
                <a:solidFill>
                  <a:schemeClr val="bg1"/>
                </a:solidFill>
              </a:rPr>
              <a:t>Date: </a:t>
            </a:r>
            <a:r>
              <a:rPr lang="en-US" sz="2400" dirty="0">
                <a:solidFill>
                  <a:schemeClr val="bg1"/>
                </a:solidFill>
              </a:rPr>
              <a:t>10/21/2022</a:t>
            </a:r>
            <a:endParaRPr lang="en-US" sz="2800" b="1"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Cost ($) of Trip for Both Cab Companies</a:t>
            </a:r>
          </a:p>
        </p:txBody>
      </p:sp>
      <p:pic>
        <p:nvPicPr>
          <p:cNvPr id="6146" name="Picture 2">
            <a:extLst>
              <a:ext uri="{FF2B5EF4-FFF2-40B4-BE49-F238E27FC236}">
                <a16:creationId xmlns:a16="http://schemas.microsoft.com/office/drawing/2014/main" id="{9EB5074F-A464-7020-9BE2-FDD953CB5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517430"/>
            <a:ext cx="9880600" cy="42695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029529A-74F4-C75E-697D-7E66B89D2378}"/>
              </a:ext>
            </a:extLst>
          </p:cNvPr>
          <p:cNvSpPr txBox="1"/>
          <p:nvPr/>
        </p:nvSpPr>
        <p:spPr>
          <a:xfrm>
            <a:off x="1091757" y="5641182"/>
            <a:ext cx="10008486" cy="1351588"/>
          </a:xfrm>
          <a:prstGeom prst="rect">
            <a:avLst/>
          </a:prstGeom>
          <a:noFill/>
        </p:spPr>
        <p:txBody>
          <a:bodyPr wrap="square" rtlCol="0">
            <a:spAutoFit/>
          </a:bodyPr>
          <a:lstStyle/>
          <a:p>
            <a:pPr algn="l">
              <a:lnSpc>
                <a:spcPct val="150000"/>
              </a:lnSpc>
              <a:buFont typeface="Arial" panose="020B0604020202020204" pitchFamily="34" charset="0"/>
              <a:buChar char="•"/>
            </a:pPr>
            <a:r>
              <a:rPr lang="en-US" sz="1400" b="0" i="0" dirty="0">
                <a:effectLst/>
              </a:rPr>
              <a:t>The distribution of the Cost of trips are relatively identical for both companies.</a:t>
            </a:r>
          </a:p>
          <a:p>
            <a:pPr algn="l">
              <a:lnSpc>
                <a:spcPct val="150000"/>
              </a:lnSpc>
              <a:buFont typeface="Arial" panose="020B0604020202020204" pitchFamily="34" charset="0"/>
              <a:buChar char="•"/>
            </a:pPr>
            <a:r>
              <a:rPr lang="en-US" sz="1400" b="0" i="0" dirty="0">
                <a:effectLst/>
              </a:rPr>
              <a:t>The Yellow Cab Company has completed some trips that cost more than the Pink Cab Company. It is possible that these are longer trips or the Yellow Cab Company has more expensive and larger vehicles for transportation. We will explore this later and in more depth.</a:t>
            </a:r>
          </a:p>
          <a:p>
            <a:pPr>
              <a:lnSpc>
                <a:spcPct val="150000"/>
              </a:lnSpc>
            </a:pPr>
            <a:endParaRPr lang="en-US" sz="1400" dirty="0"/>
          </a:p>
        </p:txBody>
      </p:sp>
    </p:spTree>
    <p:extLst>
      <p:ext uri="{BB962C8B-B14F-4D97-AF65-F5344CB8AC3E}">
        <p14:creationId xmlns:p14="http://schemas.microsoft.com/office/powerpoint/2010/main" val="362857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Age Distribution for Both Cab Companies</a:t>
            </a:r>
          </a:p>
        </p:txBody>
      </p:sp>
      <p:pic>
        <p:nvPicPr>
          <p:cNvPr id="6146" name="Picture 2">
            <a:extLst>
              <a:ext uri="{FF2B5EF4-FFF2-40B4-BE49-F238E27FC236}">
                <a16:creationId xmlns:a16="http://schemas.microsoft.com/office/drawing/2014/main" id="{9EB5074F-A464-7020-9BE2-FDD953CB5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517430"/>
            <a:ext cx="9880600" cy="39689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029529A-74F4-C75E-697D-7E66B89D2378}"/>
              </a:ext>
            </a:extLst>
          </p:cNvPr>
          <p:cNvSpPr txBox="1"/>
          <p:nvPr/>
        </p:nvSpPr>
        <p:spPr>
          <a:xfrm>
            <a:off x="1091757" y="5446717"/>
            <a:ext cx="10008486" cy="1351588"/>
          </a:xfrm>
          <a:prstGeom prst="rect">
            <a:avLst/>
          </a:prstGeom>
          <a:noFill/>
        </p:spPr>
        <p:txBody>
          <a:bodyPr wrap="square" rtlCol="0">
            <a:spAutoFit/>
          </a:bodyPr>
          <a:lstStyle/>
          <a:p>
            <a:pPr algn="l">
              <a:lnSpc>
                <a:spcPct val="150000"/>
              </a:lnSpc>
              <a:buFont typeface="Arial" panose="020B0604020202020204" pitchFamily="34" charset="0"/>
              <a:buChar char="•"/>
            </a:pPr>
            <a:r>
              <a:rPr lang="en-US" sz="1400" b="0" i="0" dirty="0">
                <a:effectLst/>
              </a:rPr>
              <a:t>For both companies, most customers are in their late-20s to early-40s in terms of age.</a:t>
            </a:r>
          </a:p>
          <a:p>
            <a:pPr algn="l">
              <a:lnSpc>
                <a:spcPct val="150000"/>
              </a:lnSpc>
              <a:buFont typeface="Arial" panose="020B0604020202020204" pitchFamily="34" charset="0"/>
              <a:buChar char="•"/>
            </a:pPr>
            <a:r>
              <a:rPr lang="en-US" sz="1400" b="0" i="0" dirty="0">
                <a:effectLst/>
              </a:rPr>
              <a:t>Some cab riders are over 50+ but hardly any are below 20.</a:t>
            </a:r>
          </a:p>
          <a:p>
            <a:pPr algn="l">
              <a:lnSpc>
                <a:spcPct val="150000"/>
              </a:lnSpc>
              <a:buFont typeface="Arial" panose="020B0604020202020204" pitchFamily="34" charset="0"/>
              <a:buChar char="•"/>
            </a:pPr>
            <a:r>
              <a:rPr lang="en-US" sz="1400" b="0" i="0" dirty="0">
                <a:effectLst/>
              </a:rPr>
              <a:t>These numbers make sense because seniors and young adults are unlikely to travel in cabs for safety reasons.</a:t>
            </a:r>
          </a:p>
          <a:p>
            <a:pPr algn="l">
              <a:lnSpc>
                <a:spcPct val="150000"/>
              </a:lnSpc>
              <a:buFont typeface="Arial" panose="020B0604020202020204" pitchFamily="34" charset="0"/>
              <a:buChar char="•"/>
            </a:pPr>
            <a:r>
              <a:rPr lang="en-US" sz="1400" b="0" i="0" dirty="0">
                <a:effectLst/>
              </a:rPr>
              <a:t>Additionally, adults in their 20s and 40s are likely working and have more control/freedom with money.</a:t>
            </a:r>
          </a:p>
        </p:txBody>
      </p:sp>
    </p:spTree>
    <p:extLst>
      <p:ext uri="{BB962C8B-B14F-4D97-AF65-F5344CB8AC3E}">
        <p14:creationId xmlns:p14="http://schemas.microsoft.com/office/powerpoint/2010/main" val="283624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Profits by Payment Method for Both Companies</a:t>
            </a:r>
          </a:p>
        </p:txBody>
      </p:sp>
      <p:sp>
        <p:nvSpPr>
          <p:cNvPr id="2" name="TextBox 1">
            <a:extLst>
              <a:ext uri="{FF2B5EF4-FFF2-40B4-BE49-F238E27FC236}">
                <a16:creationId xmlns:a16="http://schemas.microsoft.com/office/drawing/2014/main" id="{BCA8520C-D873-2695-F77D-3148362DE040}"/>
              </a:ext>
            </a:extLst>
          </p:cNvPr>
          <p:cNvSpPr txBox="1"/>
          <p:nvPr/>
        </p:nvSpPr>
        <p:spPr>
          <a:xfrm>
            <a:off x="8123276" y="3105834"/>
            <a:ext cx="3817088" cy="1754326"/>
          </a:xfrm>
          <a:prstGeom prst="rect">
            <a:avLst/>
          </a:prstGeom>
          <a:noFill/>
        </p:spPr>
        <p:txBody>
          <a:bodyPr wrap="square" rtlCol="0">
            <a:spAutoFit/>
          </a:bodyPr>
          <a:lstStyle/>
          <a:p>
            <a:r>
              <a:rPr lang="en-US" dirty="0"/>
              <a:t>Both payment methods are used to pay for low and high profit cab rides equally. Using cards to pay for cab rides is a more popular choice especially when the fares are less than $100 for both companies. </a:t>
            </a:r>
          </a:p>
        </p:txBody>
      </p:sp>
      <p:pic>
        <p:nvPicPr>
          <p:cNvPr id="7174" name="Picture 6">
            <a:extLst>
              <a:ext uri="{FF2B5EF4-FFF2-40B4-BE49-F238E27FC236}">
                <a16:creationId xmlns:a16="http://schemas.microsoft.com/office/drawing/2014/main" id="{537C25CE-A72E-FE30-15B8-C04E88FF3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37" y="1679944"/>
            <a:ext cx="7148367" cy="5018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00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Distance (KM) Travelled vs. Profits ($) </a:t>
            </a:r>
          </a:p>
        </p:txBody>
      </p:sp>
      <p:pic>
        <p:nvPicPr>
          <p:cNvPr id="9218" name="Picture 2">
            <a:extLst>
              <a:ext uri="{FF2B5EF4-FFF2-40B4-BE49-F238E27FC236}">
                <a16:creationId xmlns:a16="http://schemas.microsoft.com/office/drawing/2014/main" id="{7FE48605-DAF0-D635-8E2C-FA1A7E0B5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391" y="1646973"/>
            <a:ext cx="9892145" cy="42910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D296A6-1961-39D2-376F-BD44292A7A16}"/>
              </a:ext>
            </a:extLst>
          </p:cNvPr>
          <p:cNvSpPr txBox="1"/>
          <p:nvPr/>
        </p:nvSpPr>
        <p:spPr>
          <a:xfrm>
            <a:off x="598967" y="5937986"/>
            <a:ext cx="10994065" cy="923330"/>
          </a:xfrm>
          <a:prstGeom prst="rect">
            <a:avLst/>
          </a:prstGeom>
          <a:noFill/>
        </p:spPr>
        <p:txBody>
          <a:bodyPr wrap="square" rtlCol="0">
            <a:spAutoFit/>
          </a:bodyPr>
          <a:lstStyle/>
          <a:p>
            <a:r>
              <a:rPr lang="en-US" dirty="0"/>
              <a:t>Generally, as the distance travelled by a cab company for either of the cab companies, the profits of the transaction increases. There appears to be somewhat of a positive linear relationship between the distance traveled and profits earned. </a:t>
            </a:r>
          </a:p>
        </p:txBody>
      </p:sp>
    </p:spTree>
    <p:extLst>
      <p:ext uri="{BB962C8B-B14F-4D97-AF65-F5344CB8AC3E}">
        <p14:creationId xmlns:p14="http://schemas.microsoft.com/office/powerpoint/2010/main" val="405688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Price ($) Charged vs. Profits ($) </a:t>
            </a:r>
          </a:p>
        </p:txBody>
      </p:sp>
      <p:pic>
        <p:nvPicPr>
          <p:cNvPr id="10242" name="Picture 2">
            <a:extLst>
              <a:ext uri="{FF2B5EF4-FFF2-40B4-BE49-F238E27FC236}">
                <a16:creationId xmlns:a16="http://schemas.microsoft.com/office/drawing/2014/main" id="{E7491767-390A-7061-C9DF-60EF91440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634837"/>
            <a:ext cx="11684000" cy="40745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71098C-90BF-DE06-BB3A-56D921AFD2F1}"/>
              </a:ext>
            </a:extLst>
          </p:cNvPr>
          <p:cNvSpPr txBox="1"/>
          <p:nvPr/>
        </p:nvSpPr>
        <p:spPr>
          <a:xfrm>
            <a:off x="627321" y="5877549"/>
            <a:ext cx="10994065" cy="646331"/>
          </a:xfrm>
          <a:prstGeom prst="rect">
            <a:avLst/>
          </a:prstGeom>
          <a:noFill/>
        </p:spPr>
        <p:txBody>
          <a:bodyPr wrap="square" rtlCol="0">
            <a:spAutoFit/>
          </a:bodyPr>
          <a:lstStyle/>
          <a:p>
            <a:r>
              <a:rPr lang="en-US" dirty="0"/>
              <a:t>A </a:t>
            </a:r>
            <a:r>
              <a:rPr lang="en-US" b="1" dirty="0"/>
              <a:t>strong and positive linear relationship</a:t>
            </a:r>
            <a:r>
              <a:rPr lang="en-US" dirty="0"/>
              <a:t> exists between the price charged and profits for both cab companies. The </a:t>
            </a:r>
            <a:r>
              <a:rPr lang="en-US" b="1" dirty="0"/>
              <a:t>Yellow Cab Company </a:t>
            </a:r>
            <a:r>
              <a:rPr lang="en-US" dirty="0"/>
              <a:t>appears to have a </a:t>
            </a:r>
            <a:r>
              <a:rPr lang="en-US" b="1" dirty="0"/>
              <a:t>stronger linear relationship </a:t>
            </a:r>
            <a:r>
              <a:rPr lang="en-US" dirty="0"/>
              <a:t>than the Pink Cab Company. </a:t>
            </a:r>
          </a:p>
        </p:txBody>
      </p:sp>
    </p:spTree>
    <p:extLst>
      <p:ext uri="{BB962C8B-B14F-4D97-AF65-F5344CB8AC3E}">
        <p14:creationId xmlns:p14="http://schemas.microsoft.com/office/powerpoint/2010/main" val="294905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Is there any seasonality in the number of customers using the cab service?</a:t>
            </a:r>
          </a:p>
        </p:txBody>
      </p:sp>
      <p:pic>
        <p:nvPicPr>
          <p:cNvPr id="11266" name="Picture 2">
            <a:extLst>
              <a:ext uri="{FF2B5EF4-FFF2-40B4-BE49-F238E27FC236}">
                <a16:creationId xmlns:a16="http://schemas.microsoft.com/office/drawing/2014/main" id="{75C48FD9-8F34-269A-404D-CD7DF8E6E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17637"/>
            <a:ext cx="9765290" cy="38959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65105D-A34F-E445-BBEC-E0E481342893}"/>
              </a:ext>
            </a:extLst>
          </p:cNvPr>
          <p:cNvSpPr txBox="1"/>
          <p:nvPr/>
        </p:nvSpPr>
        <p:spPr>
          <a:xfrm>
            <a:off x="400493" y="5313579"/>
            <a:ext cx="11238614" cy="1585049"/>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effectLst/>
              </a:rPr>
              <a:t>Both companies perform well in the fall/winter seasons.</a:t>
            </a:r>
          </a:p>
          <a:p>
            <a:pPr algn="l"/>
            <a:endParaRPr lang="en-US" sz="500" b="0" i="0" dirty="0">
              <a:effectLst/>
            </a:endParaRPr>
          </a:p>
          <a:p>
            <a:pPr marL="285750" indent="-285750" algn="l">
              <a:buFont typeface="Arial" panose="020B0604020202020204" pitchFamily="34" charset="0"/>
              <a:buChar char="•"/>
            </a:pPr>
            <a:r>
              <a:rPr lang="en-US" sz="1400" b="0" i="0" dirty="0">
                <a:effectLst/>
              </a:rPr>
              <a:t>This is because of the cooler weather during these months, which discourages people from walking, taking public transit or biking to destinations.</a:t>
            </a:r>
          </a:p>
          <a:p>
            <a:pPr algn="l"/>
            <a:endParaRPr lang="en-US" sz="500" b="0" i="0" dirty="0">
              <a:effectLst/>
            </a:endParaRPr>
          </a:p>
          <a:p>
            <a:pPr marL="285750" indent="-285750" algn="l">
              <a:buFont typeface="Arial" panose="020B0604020202020204" pitchFamily="34" charset="0"/>
              <a:buChar char="•"/>
            </a:pPr>
            <a:r>
              <a:rPr lang="en-US" sz="1400" b="0" i="0" dirty="0">
                <a:effectLst/>
              </a:rPr>
              <a:t>Additionally, although January and February are cold months in the U.S.A., it seems the cab companies do not receive much business during these times of the year likely due to a lack of traveling throughout the peak winter seasons (in climate weather).</a:t>
            </a:r>
          </a:p>
          <a:p>
            <a:pPr algn="l"/>
            <a:endParaRPr lang="en-US" sz="500" b="0" i="0" dirty="0">
              <a:effectLst/>
            </a:endParaRPr>
          </a:p>
          <a:p>
            <a:pPr marL="285750" indent="-285750" algn="l">
              <a:buFont typeface="Arial" panose="020B0604020202020204" pitchFamily="34" charset="0"/>
              <a:buChar char="•"/>
            </a:pPr>
            <a:r>
              <a:rPr lang="en-US" sz="1400" b="0" i="0" dirty="0">
                <a:effectLst/>
              </a:rPr>
              <a:t>The </a:t>
            </a:r>
            <a:r>
              <a:rPr lang="en-US" sz="1400" b="1" i="0" dirty="0">
                <a:effectLst/>
              </a:rPr>
              <a:t>Yellow Cab Company is drastically outperforming the Pink Cab Company</a:t>
            </a:r>
            <a:r>
              <a:rPr lang="en-US" sz="1400" b="0" i="0" dirty="0">
                <a:effectLst/>
              </a:rPr>
              <a:t> regardless of the month/season during the year.</a:t>
            </a:r>
          </a:p>
          <a:p>
            <a:endParaRPr lang="en-US" sz="1000" dirty="0"/>
          </a:p>
        </p:txBody>
      </p:sp>
    </p:spTree>
    <p:extLst>
      <p:ext uri="{BB962C8B-B14F-4D97-AF65-F5344CB8AC3E}">
        <p14:creationId xmlns:p14="http://schemas.microsoft.com/office/powerpoint/2010/main" val="401811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Yearly Customer Retention</a:t>
            </a:r>
          </a:p>
        </p:txBody>
      </p:sp>
      <p:pic>
        <p:nvPicPr>
          <p:cNvPr id="13314" name="Picture 2">
            <a:extLst>
              <a:ext uri="{FF2B5EF4-FFF2-40B4-BE49-F238E27FC236}">
                <a16:creationId xmlns:a16="http://schemas.microsoft.com/office/drawing/2014/main" id="{941B82DE-3D7E-4650-3C7D-6F18188FE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019" y="1461441"/>
            <a:ext cx="8892115" cy="41012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5CDE4FC-F3B0-8AEC-044A-C97F721CF1A3}"/>
              </a:ext>
            </a:extLst>
          </p:cNvPr>
          <p:cNvPicPr>
            <a:picLocks noChangeAspect="1"/>
          </p:cNvPicPr>
          <p:nvPr/>
        </p:nvPicPr>
        <p:blipFill>
          <a:blip r:embed="rId3"/>
          <a:stretch>
            <a:fillRect/>
          </a:stretch>
        </p:blipFill>
        <p:spPr>
          <a:xfrm>
            <a:off x="10346134" y="1809872"/>
            <a:ext cx="1424108" cy="1295467"/>
          </a:xfrm>
          <a:prstGeom prst="rect">
            <a:avLst/>
          </a:prstGeom>
        </p:spPr>
      </p:pic>
      <p:pic>
        <p:nvPicPr>
          <p:cNvPr id="7" name="Picture 6">
            <a:extLst>
              <a:ext uri="{FF2B5EF4-FFF2-40B4-BE49-F238E27FC236}">
                <a16:creationId xmlns:a16="http://schemas.microsoft.com/office/drawing/2014/main" id="{22CA88C6-5045-D366-175E-BE8199049EE3}"/>
              </a:ext>
            </a:extLst>
          </p:cNvPr>
          <p:cNvPicPr>
            <a:picLocks noChangeAspect="1"/>
          </p:cNvPicPr>
          <p:nvPr/>
        </p:nvPicPr>
        <p:blipFill>
          <a:blip r:embed="rId4"/>
          <a:stretch>
            <a:fillRect/>
          </a:stretch>
        </p:blipFill>
        <p:spPr>
          <a:xfrm>
            <a:off x="36947" y="1811553"/>
            <a:ext cx="1417072" cy="1339919"/>
          </a:xfrm>
          <a:prstGeom prst="rect">
            <a:avLst/>
          </a:prstGeom>
        </p:spPr>
      </p:pic>
      <p:pic>
        <p:nvPicPr>
          <p:cNvPr id="9" name="Picture 8">
            <a:extLst>
              <a:ext uri="{FF2B5EF4-FFF2-40B4-BE49-F238E27FC236}">
                <a16:creationId xmlns:a16="http://schemas.microsoft.com/office/drawing/2014/main" id="{7EB06299-0224-FE05-9571-67CBDB0E2008}"/>
              </a:ext>
            </a:extLst>
          </p:cNvPr>
          <p:cNvPicPr>
            <a:picLocks noChangeAspect="1"/>
          </p:cNvPicPr>
          <p:nvPr/>
        </p:nvPicPr>
        <p:blipFill>
          <a:blip r:embed="rId5"/>
          <a:stretch>
            <a:fillRect/>
          </a:stretch>
        </p:blipFill>
        <p:spPr>
          <a:xfrm>
            <a:off x="10346134" y="3166594"/>
            <a:ext cx="1424108" cy="1347430"/>
          </a:xfrm>
          <a:prstGeom prst="rect">
            <a:avLst/>
          </a:prstGeom>
        </p:spPr>
      </p:pic>
      <p:pic>
        <p:nvPicPr>
          <p:cNvPr id="11" name="Picture 10">
            <a:extLst>
              <a:ext uri="{FF2B5EF4-FFF2-40B4-BE49-F238E27FC236}">
                <a16:creationId xmlns:a16="http://schemas.microsoft.com/office/drawing/2014/main" id="{51A61656-53FA-D84F-4029-0A8040794D9D}"/>
              </a:ext>
            </a:extLst>
          </p:cNvPr>
          <p:cNvPicPr>
            <a:picLocks noChangeAspect="1"/>
          </p:cNvPicPr>
          <p:nvPr/>
        </p:nvPicPr>
        <p:blipFill>
          <a:blip r:embed="rId6"/>
          <a:stretch>
            <a:fillRect/>
          </a:stretch>
        </p:blipFill>
        <p:spPr>
          <a:xfrm>
            <a:off x="38152" y="3151472"/>
            <a:ext cx="1417071" cy="1276416"/>
          </a:xfrm>
          <a:prstGeom prst="rect">
            <a:avLst/>
          </a:prstGeom>
        </p:spPr>
      </p:pic>
      <p:sp>
        <p:nvSpPr>
          <p:cNvPr id="12" name="TextBox 11">
            <a:extLst>
              <a:ext uri="{FF2B5EF4-FFF2-40B4-BE49-F238E27FC236}">
                <a16:creationId xmlns:a16="http://schemas.microsoft.com/office/drawing/2014/main" id="{487FBA46-D72C-7137-CD87-303E4C2AA0DC}"/>
              </a:ext>
            </a:extLst>
          </p:cNvPr>
          <p:cNvSpPr txBox="1"/>
          <p:nvPr/>
        </p:nvSpPr>
        <p:spPr>
          <a:xfrm>
            <a:off x="221511" y="5392977"/>
            <a:ext cx="12192000" cy="1615827"/>
          </a:xfrm>
          <a:prstGeom prst="rect">
            <a:avLst/>
          </a:prstGeom>
          <a:noFill/>
        </p:spPr>
        <p:txBody>
          <a:bodyPr wrap="square" rtlCol="0">
            <a:spAutoFit/>
          </a:bodyPr>
          <a:lstStyle/>
          <a:p>
            <a:pPr algn="l">
              <a:buFont typeface="Arial" panose="020B0604020202020204" pitchFamily="34" charset="0"/>
              <a:buChar char="•"/>
            </a:pPr>
            <a:r>
              <a:rPr lang="en-US" sz="1400" b="0" i="0" dirty="0">
                <a:effectLst/>
              </a:rPr>
              <a:t>For both, the Yellow Cab Company and Pink Cab Company, 2016 was the most profitable year.</a:t>
            </a:r>
          </a:p>
          <a:p>
            <a:pPr algn="l"/>
            <a:endParaRPr lang="en-US" sz="500" b="0" i="0" dirty="0">
              <a:effectLst/>
            </a:endParaRPr>
          </a:p>
          <a:p>
            <a:pPr algn="l">
              <a:buFont typeface="Arial" panose="020B0604020202020204" pitchFamily="34" charset="0"/>
              <a:buChar char="•"/>
            </a:pPr>
            <a:r>
              <a:rPr lang="en-US" sz="1400" b="0" i="0" dirty="0">
                <a:effectLst/>
              </a:rPr>
              <a:t>Despite 2017 yielding the most customers for both companies, it was as profitable as the previous year. The cost of the trip is more than the company is charging.</a:t>
            </a:r>
          </a:p>
          <a:p>
            <a:pPr algn="l"/>
            <a:endParaRPr lang="en-US" sz="500" b="0" i="0" dirty="0">
              <a:effectLst/>
            </a:endParaRPr>
          </a:p>
          <a:p>
            <a:pPr algn="l">
              <a:buFont typeface="Arial" panose="020B0604020202020204" pitchFamily="34" charset="0"/>
              <a:buChar char="•"/>
            </a:pPr>
            <a:r>
              <a:rPr lang="en-US" sz="1400" b="0" i="0" dirty="0">
                <a:effectLst/>
              </a:rPr>
              <a:t>In 2018, both companies seem to be losing out on their average yearly profits because despite having more customers in 2018 than in 2016, the profits are noticeably lower.</a:t>
            </a:r>
          </a:p>
          <a:p>
            <a:pPr algn="l"/>
            <a:endParaRPr lang="en-US" sz="500" b="0" i="0" dirty="0">
              <a:effectLst/>
            </a:endParaRPr>
          </a:p>
          <a:p>
            <a:pPr algn="l">
              <a:buFont typeface="Arial" panose="020B0604020202020204" pitchFamily="34" charset="0"/>
              <a:buChar char="•"/>
            </a:pPr>
            <a:r>
              <a:rPr lang="en-US" sz="1400" b="0" i="0" dirty="0">
                <a:effectLst/>
              </a:rPr>
              <a:t>Both cab companies seem to be on a </a:t>
            </a:r>
            <a:r>
              <a:rPr lang="en-US" sz="1400" b="1" i="0" dirty="0">
                <a:effectLst/>
              </a:rPr>
              <a:t>decline</a:t>
            </a:r>
            <a:r>
              <a:rPr lang="en-US" sz="1400" b="0" i="0" dirty="0">
                <a:effectLst/>
              </a:rPr>
              <a:t> when it comes retaining profits.</a:t>
            </a:r>
          </a:p>
          <a:p>
            <a:endParaRPr lang="en-US" sz="1400" dirty="0"/>
          </a:p>
        </p:txBody>
      </p:sp>
    </p:spTree>
    <p:extLst>
      <p:ext uri="{BB962C8B-B14F-4D97-AF65-F5344CB8AC3E}">
        <p14:creationId xmlns:p14="http://schemas.microsoft.com/office/powerpoint/2010/main" val="86627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590623" y="46037"/>
            <a:ext cx="10515600" cy="1325563"/>
          </a:xfrm>
        </p:spPr>
        <p:txBody>
          <a:bodyPr>
            <a:normAutofit fontScale="90000"/>
          </a:bodyPr>
          <a:lstStyle/>
          <a:p>
            <a:pPr algn="ctr"/>
            <a:r>
              <a:rPr lang="en-US" sz="3900" b="1" dirty="0">
                <a:solidFill>
                  <a:schemeClr val="accent2"/>
                </a:solidFill>
                <a:latin typeface="Calibri" panose="020F0502020204030204" pitchFamily="34" charset="0"/>
                <a:cs typeface="Calibri" panose="020F0502020204030204" pitchFamily="34" charset="0"/>
              </a:rPr>
              <a:t>Yellow Cab Company</a:t>
            </a:r>
            <a:r>
              <a:rPr lang="en-US" sz="4400" b="1" dirty="0">
                <a:solidFill>
                  <a:schemeClr val="accent2"/>
                </a:solidFill>
                <a:latin typeface="Calibri" panose="020F0502020204030204" pitchFamily="34" charset="0"/>
                <a:cs typeface="Calibri" panose="020F0502020204030204" pitchFamily="34" charset="0"/>
              </a:rPr>
              <a:t> </a:t>
            </a:r>
            <a:r>
              <a:rPr lang="en-US" sz="3900" b="1" dirty="0">
                <a:solidFill>
                  <a:schemeClr val="accent2"/>
                </a:solidFill>
                <a:latin typeface="Calibri" panose="020F0502020204030204" pitchFamily="34" charset="0"/>
                <a:cs typeface="Calibri" panose="020F0502020204030204" pitchFamily="34" charset="0"/>
              </a:rPr>
              <a:t>–</a:t>
            </a:r>
            <a:r>
              <a:rPr lang="en-US" sz="4400" b="1" dirty="0">
                <a:solidFill>
                  <a:schemeClr val="accent2"/>
                </a:solidFill>
                <a:latin typeface="Calibri" panose="020F0502020204030204" pitchFamily="34" charset="0"/>
                <a:cs typeface="Calibri" panose="020F0502020204030204" pitchFamily="34" charset="0"/>
              </a:rPr>
              <a:t> </a:t>
            </a:r>
            <a:r>
              <a:rPr lang="en-US" sz="3000" dirty="0">
                <a:solidFill>
                  <a:schemeClr val="accent2"/>
                </a:solidFill>
                <a:latin typeface="Calibri" panose="020F0502020204030204" pitchFamily="34" charset="0"/>
                <a:cs typeface="Calibri" panose="020F0502020204030204" pitchFamily="34" charset="0"/>
              </a:rPr>
              <a:t>What is the relationship between distance traveled in kilometers and profits earned for each city? Does profit increase for longer cab rides?</a:t>
            </a:r>
            <a:endParaRPr lang="en-US" sz="3000" b="1" dirty="0">
              <a:solidFill>
                <a:schemeClr val="accent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1C8B405-2456-467A-202C-02E2FB909DA7}"/>
              </a:ext>
            </a:extLst>
          </p:cNvPr>
          <p:cNvPicPr>
            <a:picLocks noChangeAspect="1"/>
          </p:cNvPicPr>
          <p:nvPr/>
        </p:nvPicPr>
        <p:blipFill>
          <a:blip r:embed="rId2"/>
          <a:stretch>
            <a:fillRect/>
          </a:stretch>
        </p:blipFill>
        <p:spPr>
          <a:xfrm>
            <a:off x="420502" y="1970328"/>
            <a:ext cx="8350679" cy="3791145"/>
          </a:xfrm>
          <a:prstGeom prst="rect">
            <a:avLst/>
          </a:prstGeom>
        </p:spPr>
      </p:pic>
      <p:sp>
        <p:nvSpPr>
          <p:cNvPr id="5" name="TextBox 4">
            <a:extLst>
              <a:ext uri="{FF2B5EF4-FFF2-40B4-BE49-F238E27FC236}">
                <a16:creationId xmlns:a16="http://schemas.microsoft.com/office/drawing/2014/main" id="{82575A8F-BA03-1E31-9CA0-F27FD0E038DB}"/>
              </a:ext>
            </a:extLst>
          </p:cNvPr>
          <p:cNvSpPr txBox="1"/>
          <p:nvPr/>
        </p:nvSpPr>
        <p:spPr>
          <a:xfrm>
            <a:off x="8771181" y="2891939"/>
            <a:ext cx="3189768" cy="1384995"/>
          </a:xfrm>
          <a:prstGeom prst="rect">
            <a:avLst/>
          </a:prstGeom>
          <a:noFill/>
        </p:spPr>
        <p:txBody>
          <a:bodyPr wrap="square" rtlCol="0">
            <a:spAutoFit/>
          </a:bodyPr>
          <a:lstStyle/>
          <a:p>
            <a:r>
              <a:rPr lang="en-US" sz="1400" b="0" i="0" dirty="0">
                <a:effectLst/>
                <a:latin typeface="-apple-system"/>
              </a:rPr>
              <a:t>For the Yellow Cab Company, longer fairs with greater distance coverage yield larger profits for New York, Boston, and Orange County. Generally, the Yellow Cab Company profits well as the distance traveled increases. </a:t>
            </a:r>
          </a:p>
        </p:txBody>
      </p:sp>
    </p:spTree>
    <p:extLst>
      <p:ext uri="{BB962C8B-B14F-4D97-AF65-F5344CB8AC3E}">
        <p14:creationId xmlns:p14="http://schemas.microsoft.com/office/powerpoint/2010/main" val="121522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50681" y="46037"/>
            <a:ext cx="10515600" cy="1325563"/>
          </a:xfrm>
        </p:spPr>
        <p:txBody>
          <a:bodyPr>
            <a:normAutofit/>
          </a:bodyPr>
          <a:lstStyle/>
          <a:p>
            <a:pPr algn="ctr"/>
            <a:r>
              <a:rPr lang="en-US" sz="3500" b="1" dirty="0">
                <a:solidFill>
                  <a:schemeClr val="accent2"/>
                </a:solidFill>
                <a:latin typeface="Calibri" panose="020F0502020204030204" pitchFamily="34" charset="0"/>
                <a:cs typeface="Calibri" panose="020F0502020204030204" pitchFamily="34" charset="0"/>
              </a:rPr>
              <a:t>Yellow Cab Company – </a:t>
            </a:r>
            <a:r>
              <a:rPr lang="en-US" sz="2700" dirty="0">
                <a:solidFill>
                  <a:schemeClr val="accent2"/>
                </a:solidFill>
                <a:latin typeface="Calibri" panose="020F0502020204030204" pitchFamily="34" charset="0"/>
                <a:cs typeface="Calibri" panose="020F0502020204030204" pitchFamily="34" charset="0"/>
              </a:rPr>
              <a:t>What is the relationship between distance traveled in kilometers and profits earned for each city? Does profit increase for longer cab rides?</a:t>
            </a:r>
            <a:endParaRPr lang="en-US" sz="3500" dirty="0">
              <a:solidFill>
                <a:schemeClr val="accent2"/>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A42B550-9AD9-CB7D-7753-E296593C3220}"/>
              </a:ext>
            </a:extLst>
          </p:cNvPr>
          <p:cNvPicPr>
            <a:picLocks noChangeAspect="1"/>
          </p:cNvPicPr>
          <p:nvPr/>
        </p:nvPicPr>
        <p:blipFill>
          <a:blip r:embed="rId2"/>
          <a:stretch>
            <a:fillRect/>
          </a:stretch>
        </p:blipFill>
        <p:spPr>
          <a:xfrm>
            <a:off x="431800" y="1865068"/>
            <a:ext cx="8325278" cy="3848298"/>
          </a:xfrm>
          <a:prstGeom prst="rect">
            <a:avLst/>
          </a:prstGeom>
        </p:spPr>
      </p:pic>
      <p:sp>
        <p:nvSpPr>
          <p:cNvPr id="7" name="TextBox 6">
            <a:extLst>
              <a:ext uri="{FF2B5EF4-FFF2-40B4-BE49-F238E27FC236}">
                <a16:creationId xmlns:a16="http://schemas.microsoft.com/office/drawing/2014/main" id="{DDF5F7ED-3107-82DD-6B01-2AD84AD7D1C5}"/>
              </a:ext>
            </a:extLst>
          </p:cNvPr>
          <p:cNvSpPr txBox="1"/>
          <p:nvPr/>
        </p:nvSpPr>
        <p:spPr>
          <a:xfrm>
            <a:off x="8757078" y="2190190"/>
            <a:ext cx="3189768" cy="375487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effectLst/>
              </a:rPr>
              <a:t>For the Pink Cab Company, longer fairs with greater distance coverage yield substantially higher profits for Miami, FL. The distance traveled and profits for this city are linear with a steady increase in profit as distance of cab ride increases.</a:t>
            </a:r>
          </a:p>
          <a:p>
            <a:endParaRPr lang="en-US" sz="1400" b="0" i="0" dirty="0">
              <a:effectLst/>
            </a:endParaRPr>
          </a:p>
          <a:p>
            <a:pPr marL="285750" indent="-285750">
              <a:buFont typeface="Arial" panose="020B0604020202020204" pitchFamily="34" charset="0"/>
              <a:buChar char="•"/>
            </a:pPr>
            <a:r>
              <a:rPr lang="en-US" sz="1400" b="0" i="0" dirty="0">
                <a:effectLst/>
                <a:latin typeface="-apple-system"/>
              </a:rPr>
              <a:t>For both cities, more distance traveled by a cab does not yield a larger profit for Sacramento, Washington, and Tucson. The profits seem to remain relatively stable with some decrease in profits as distance increases.</a:t>
            </a:r>
          </a:p>
          <a:p>
            <a:endParaRPr lang="en-US" sz="1400" b="0" i="0" dirty="0">
              <a:effectLst/>
            </a:endParaRPr>
          </a:p>
          <a:p>
            <a:endParaRPr lang="en-US" sz="1400" dirty="0"/>
          </a:p>
        </p:txBody>
      </p:sp>
    </p:spTree>
    <p:extLst>
      <p:ext uri="{BB962C8B-B14F-4D97-AF65-F5344CB8AC3E}">
        <p14:creationId xmlns:p14="http://schemas.microsoft.com/office/powerpoint/2010/main" val="385598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71946" y="138401"/>
            <a:ext cx="10515600" cy="1325563"/>
          </a:xfrm>
        </p:spPr>
        <p:txBody>
          <a:bodyPr>
            <a:normAutofit fontScale="90000"/>
          </a:bodyPr>
          <a:lstStyle/>
          <a:p>
            <a:r>
              <a:rPr lang="en-US" sz="3500" b="1" dirty="0">
                <a:solidFill>
                  <a:schemeClr val="accent2"/>
                </a:solidFill>
                <a:latin typeface="Calibri" panose="020F0502020204030204" pitchFamily="34" charset="0"/>
                <a:cs typeface="Calibri" panose="020F0502020204030204" pitchFamily="34" charset="0"/>
              </a:rPr>
              <a:t>What's the most popular payment method by gender? Are card payments more expensive than cash payments?</a:t>
            </a:r>
          </a:p>
        </p:txBody>
      </p:sp>
      <p:pic>
        <p:nvPicPr>
          <p:cNvPr id="14342" name="Picture 6">
            <a:extLst>
              <a:ext uri="{FF2B5EF4-FFF2-40B4-BE49-F238E27FC236}">
                <a16:creationId xmlns:a16="http://schemas.microsoft.com/office/drawing/2014/main" id="{8AFB94D4-C9A7-C923-8D9D-A1B931021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6" y="1602365"/>
            <a:ext cx="3307049" cy="3034290"/>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a:extLst>
              <a:ext uri="{FF2B5EF4-FFF2-40B4-BE49-F238E27FC236}">
                <a16:creationId xmlns:a16="http://schemas.microsoft.com/office/drawing/2014/main" id="{297F8CE7-B821-997E-0613-EBF1CF612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745" y="1602365"/>
            <a:ext cx="3417455" cy="3209780"/>
          </a:xfrm>
          <a:prstGeom prst="rect">
            <a:avLst/>
          </a:prstGeom>
          <a:noFill/>
          <a:extLst>
            <a:ext uri="{909E8E84-426E-40DD-AFC4-6F175D3DCCD1}">
              <a14:hiddenFill xmlns:a14="http://schemas.microsoft.com/office/drawing/2010/main">
                <a:solidFill>
                  <a:srgbClr val="FFFFFF"/>
                </a:solidFill>
              </a14:hiddenFill>
            </a:ext>
          </a:extLst>
        </p:spPr>
      </p:pic>
      <p:pic>
        <p:nvPicPr>
          <p:cNvPr id="14348" name="Picture 12">
            <a:extLst>
              <a:ext uri="{FF2B5EF4-FFF2-40B4-BE49-F238E27FC236}">
                <a16:creationId xmlns:a16="http://schemas.microsoft.com/office/drawing/2014/main" id="{7DA04792-3DE2-B1A1-E402-7ACBEDF09C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201" y="1644073"/>
            <a:ext cx="5250120" cy="31680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19923-A328-D9C8-C2DF-8456C2016BE0}"/>
              </a:ext>
            </a:extLst>
          </p:cNvPr>
          <p:cNvSpPr txBox="1"/>
          <p:nvPr/>
        </p:nvSpPr>
        <p:spPr>
          <a:xfrm>
            <a:off x="191386" y="4812145"/>
            <a:ext cx="11865935" cy="2123658"/>
          </a:xfrm>
          <a:prstGeom prst="rect">
            <a:avLst/>
          </a:prstGeom>
          <a:noFill/>
        </p:spPr>
        <p:txBody>
          <a:bodyPr wrap="square" rtlCol="0">
            <a:spAutoFit/>
          </a:bodyPr>
          <a:lstStyle/>
          <a:p>
            <a:pPr marL="171450" indent="-171450" algn="l">
              <a:buFont typeface="Arial" panose="020B0604020202020204" pitchFamily="34" charset="0"/>
              <a:buChar char="•"/>
            </a:pPr>
            <a:r>
              <a:rPr lang="en-US" sz="1200" b="0" i="0" dirty="0">
                <a:effectLst/>
              </a:rPr>
              <a:t>The most popular payment method regardless of gender is by card although it is not by much surprisingly. Usually, it is preferred to pay higher amounts of fees by card as opposed to cash because of the convenience of not carrying a lot of cash. This explains why card payments are more popular regardless of gender.</a:t>
            </a:r>
          </a:p>
          <a:p>
            <a:pPr algn="l"/>
            <a:endParaRPr lang="en-US" sz="1200" b="0" i="0" dirty="0">
              <a:effectLst/>
            </a:endParaRPr>
          </a:p>
          <a:p>
            <a:pPr marL="171450" indent="-171450" algn="l">
              <a:buFont typeface="Arial" panose="020B0604020202020204" pitchFamily="34" charset="0"/>
              <a:buChar char="•"/>
            </a:pPr>
            <a:r>
              <a:rPr lang="en-US" sz="1200" b="0" i="0" dirty="0">
                <a:effectLst/>
              </a:rPr>
              <a:t>For the Pink Cab Company, card payments are on average 1 dollar more, which is insignificant, but the there are over 17,000 more transactions paid with cards vs. cash.</a:t>
            </a:r>
          </a:p>
          <a:p>
            <a:pPr algn="l"/>
            <a:endParaRPr lang="en-US" sz="1200" b="0" i="0" dirty="0">
              <a:effectLst/>
            </a:endParaRPr>
          </a:p>
          <a:p>
            <a:pPr marL="171450" indent="-171450" algn="l">
              <a:buFont typeface="Arial" panose="020B0604020202020204" pitchFamily="34" charset="0"/>
              <a:buChar char="•"/>
            </a:pPr>
            <a:r>
              <a:rPr lang="en-US" sz="1200" b="0" i="0" dirty="0">
                <a:effectLst/>
              </a:rPr>
              <a:t>For the Yellow Cab Company, card payments are on average 1 dollar less, which is also insignificant, but there are over 54,000 more transactions paid with cards vs. cash.</a:t>
            </a:r>
          </a:p>
          <a:p>
            <a:pPr algn="l"/>
            <a:endParaRPr lang="en-US" sz="1200" b="0" i="0" dirty="0">
              <a:effectLst/>
            </a:endParaRPr>
          </a:p>
          <a:p>
            <a:pPr marL="171450" indent="-171450" algn="l">
              <a:buFont typeface="Arial" panose="020B0604020202020204" pitchFamily="34" charset="0"/>
              <a:buChar char="•"/>
            </a:pPr>
            <a:r>
              <a:rPr lang="en-US" sz="1200" b="0" i="0" dirty="0">
                <a:effectLst/>
              </a:rPr>
              <a:t>In general, both cab companies should be prepared to handle any payment method because the method a customer chooses to pay by is ambiguous.</a:t>
            </a:r>
          </a:p>
          <a:p>
            <a:pPr algn="l"/>
            <a:endParaRPr lang="en-US" sz="1200" b="0" i="0" dirty="0">
              <a:effectLst/>
            </a:endParaRPr>
          </a:p>
          <a:p>
            <a:pPr marL="171450" indent="-171450" algn="l">
              <a:buFont typeface="Arial" panose="020B0604020202020204" pitchFamily="34" charset="0"/>
              <a:buChar char="•"/>
            </a:pPr>
            <a:r>
              <a:rPr lang="en-US" sz="1200" b="1" i="0" dirty="0">
                <a:effectLst/>
              </a:rPr>
              <a:t>Note:</a:t>
            </a:r>
            <a:r>
              <a:rPr lang="en-US" sz="1200" b="0" i="0" dirty="0">
                <a:effectLst/>
              </a:rPr>
              <a:t> Average price charged by the Yellow Cab Company is almost on average </a:t>
            </a:r>
            <a:r>
              <a:rPr lang="en-US" sz="1200" b="1" i="0" dirty="0">
                <a:effectLst/>
              </a:rPr>
              <a:t>$145 more</a:t>
            </a:r>
            <a:r>
              <a:rPr lang="en-US" sz="1200" b="0" i="0" dirty="0">
                <a:effectLst/>
              </a:rPr>
              <a:t> than the Pink Cab Company regardless of payment method.</a:t>
            </a:r>
          </a:p>
          <a:p>
            <a:endParaRPr lang="en-US" sz="1200" dirty="0"/>
          </a:p>
        </p:txBody>
      </p:sp>
    </p:spTree>
    <p:extLst>
      <p:ext uri="{BB962C8B-B14F-4D97-AF65-F5344CB8AC3E}">
        <p14:creationId xmlns:p14="http://schemas.microsoft.com/office/powerpoint/2010/main" val="297267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Correlation Analysis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71946" y="138401"/>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Which company has more negative profits (margins)? What might be causing lower profits (margins)?</a:t>
            </a:r>
          </a:p>
        </p:txBody>
      </p:sp>
      <p:pic>
        <p:nvPicPr>
          <p:cNvPr id="5" name="Picture 4">
            <a:extLst>
              <a:ext uri="{FF2B5EF4-FFF2-40B4-BE49-F238E27FC236}">
                <a16:creationId xmlns:a16="http://schemas.microsoft.com/office/drawing/2014/main" id="{E39785C9-FC39-6D6F-BF4C-8DED90F1DAF6}"/>
              </a:ext>
            </a:extLst>
          </p:cNvPr>
          <p:cNvPicPr>
            <a:picLocks noChangeAspect="1"/>
          </p:cNvPicPr>
          <p:nvPr/>
        </p:nvPicPr>
        <p:blipFill>
          <a:blip r:embed="rId2"/>
          <a:stretch>
            <a:fillRect/>
          </a:stretch>
        </p:blipFill>
        <p:spPr>
          <a:xfrm>
            <a:off x="329419" y="1488407"/>
            <a:ext cx="7874405" cy="2507199"/>
          </a:xfrm>
          <a:prstGeom prst="rect">
            <a:avLst/>
          </a:prstGeom>
        </p:spPr>
      </p:pic>
      <p:pic>
        <p:nvPicPr>
          <p:cNvPr id="8" name="Picture 7">
            <a:extLst>
              <a:ext uri="{FF2B5EF4-FFF2-40B4-BE49-F238E27FC236}">
                <a16:creationId xmlns:a16="http://schemas.microsoft.com/office/drawing/2014/main" id="{DE3A244F-AA8E-6373-C002-26A5CC096F79}"/>
              </a:ext>
            </a:extLst>
          </p:cNvPr>
          <p:cNvPicPr>
            <a:picLocks noChangeAspect="1"/>
          </p:cNvPicPr>
          <p:nvPr/>
        </p:nvPicPr>
        <p:blipFill>
          <a:blip r:embed="rId3"/>
          <a:stretch>
            <a:fillRect/>
          </a:stretch>
        </p:blipFill>
        <p:spPr>
          <a:xfrm>
            <a:off x="291317" y="4087972"/>
            <a:ext cx="7912507" cy="2507198"/>
          </a:xfrm>
          <a:prstGeom prst="rect">
            <a:avLst/>
          </a:prstGeom>
        </p:spPr>
      </p:pic>
      <p:pic>
        <p:nvPicPr>
          <p:cNvPr id="10" name="Picture 9">
            <a:extLst>
              <a:ext uri="{FF2B5EF4-FFF2-40B4-BE49-F238E27FC236}">
                <a16:creationId xmlns:a16="http://schemas.microsoft.com/office/drawing/2014/main" id="{6477B385-2637-113E-A038-CC0407A1E6B5}"/>
              </a:ext>
            </a:extLst>
          </p:cNvPr>
          <p:cNvPicPr>
            <a:picLocks noChangeAspect="1"/>
          </p:cNvPicPr>
          <p:nvPr/>
        </p:nvPicPr>
        <p:blipFill>
          <a:blip r:embed="rId4"/>
          <a:stretch>
            <a:fillRect/>
          </a:stretch>
        </p:blipFill>
        <p:spPr>
          <a:xfrm>
            <a:off x="5635601" y="2812078"/>
            <a:ext cx="1337854" cy="1168460"/>
          </a:xfrm>
          <a:prstGeom prst="rect">
            <a:avLst/>
          </a:prstGeom>
        </p:spPr>
      </p:pic>
      <p:pic>
        <p:nvPicPr>
          <p:cNvPr id="12" name="Picture 11">
            <a:extLst>
              <a:ext uri="{FF2B5EF4-FFF2-40B4-BE49-F238E27FC236}">
                <a16:creationId xmlns:a16="http://schemas.microsoft.com/office/drawing/2014/main" id="{BEBD747F-9E8E-8417-DDFC-D7789603406F}"/>
              </a:ext>
            </a:extLst>
          </p:cNvPr>
          <p:cNvPicPr>
            <a:picLocks noChangeAspect="1"/>
          </p:cNvPicPr>
          <p:nvPr/>
        </p:nvPicPr>
        <p:blipFill>
          <a:blip r:embed="rId5"/>
          <a:stretch>
            <a:fillRect/>
          </a:stretch>
        </p:blipFill>
        <p:spPr>
          <a:xfrm>
            <a:off x="5635601" y="5341571"/>
            <a:ext cx="1226149" cy="1124008"/>
          </a:xfrm>
          <a:prstGeom prst="rect">
            <a:avLst/>
          </a:prstGeom>
        </p:spPr>
      </p:pic>
      <p:sp>
        <p:nvSpPr>
          <p:cNvPr id="13" name="TextBox 12">
            <a:extLst>
              <a:ext uri="{FF2B5EF4-FFF2-40B4-BE49-F238E27FC236}">
                <a16:creationId xmlns:a16="http://schemas.microsoft.com/office/drawing/2014/main" id="{CEBCA8F4-312A-71C0-6067-AA0AE0143A23}"/>
              </a:ext>
            </a:extLst>
          </p:cNvPr>
          <p:cNvSpPr txBox="1"/>
          <p:nvPr/>
        </p:nvSpPr>
        <p:spPr>
          <a:xfrm>
            <a:off x="8314660" y="1562986"/>
            <a:ext cx="3763926" cy="5447645"/>
          </a:xfrm>
          <a:prstGeom prst="rect">
            <a:avLst/>
          </a:prstGeom>
          <a:noFill/>
        </p:spPr>
        <p:txBody>
          <a:bodyPr wrap="square" rtlCol="0">
            <a:spAutoFit/>
          </a:bodyPr>
          <a:lstStyle/>
          <a:p>
            <a:pPr algn="l">
              <a:buFont typeface="Arial" panose="020B0604020202020204" pitchFamily="34" charset="0"/>
              <a:buChar char="•"/>
            </a:pPr>
            <a:r>
              <a:rPr lang="en-US" sz="1450" b="0" i="0" dirty="0">
                <a:effectLst/>
              </a:rPr>
              <a:t>The negative margins are caused due to some type of discount/token for the cab company or possibly poor service by the cab driver.</a:t>
            </a:r>
          </a:p>
          <a:p>
            <a:pPr algn="l"/>
            <a:endParaRPr lang="en-US" sz="1450" b="0" i="0" dirty="0">
              <a:effectLst/>
            </a:endParaRPr>
          </a:p>
          <a:p>
            <a:pPr algn="l">
              <a:buFont typeface="Arial" panose="020B0604020202020204" pitchFamily="34" charset="0"/>
              <a:buChar char="•"/>
            </a:pPr>
            <a:r>
              <a:rPr lang="en-US" sz="1450" b="0" i="0" dirty="0">
                <a:effectLst/>
              </a:rPr>
              <a:t>The Pink Cab Company is suffering with lower average margins (-$20) than the Yellow Cab Company.</a:t>
            </a:r>
          </a:p>
          <a:p>
            <a:pPr algn="l"/>
            <a:endParaRPr lang="en-US" sz="1450" b="0" i="0" dirty="0">
              <a:effectLst/>
            </a:endParaRPr>
          </a:p>
          <a:p>
            <a:pPr algn="l">
              <a:buFont typeface="Arial" panose="020B0604020202020204" pitchFamily="34" charset="0"/>
              <a:buChar char="•"/>
            </a:pPr>
            <a:r>
              <a:rPr lang="en-US" sz="1450" b="0" i="0" dirty="0">
                <a:effectLst/>
              </a:rPr>
              <a:t>The Yellow Cab Company has more customers who provided negative margins between 2016 to 2018, however, the proportion of negative profits to overall profits is much lower than that of the Pink Cab Company. Only about ~5% of The Yellow Cab Company's profits are negative whereas the 13% of the Pink Cab Company's profits are negative despite having less customers.</a:t>
            </a:r>
          </a:p>
          <a:p>
            <a:pPr algn="l"/>
            <a:endParaRPr lang="en-US" sz="1450" b="0" i="0" dirty="0">
              <a:effectLst/>
            </a:endParaRPr>
          </a:p>
          <a:p>
            <a:pPr algn="l">
              <a:buFont typeface="Arial" panose="020B0604020202020204" pitchFamily="34" charset="0"/>
              <a:buChar char="•"/>
            </a:pPr>
            <a:r>
              <a:rPr lang="en-US" sz="1450" b="0" i="0" dirty="0">
                <a:effectLst/>
              </a:rPr>
              <a:t>The negative profits are on the decline from 2016 to 2018 for both companies, yet the Yellow Cab Company is still averaging less yearly negative profits than the Pink Cab Company.</a:t>
            </a:r>
          </a:p>
          <a:p>
            <a:endParaRPr lang="en-US" sz="1450" dirty="0"/>
          </a:p>
        </p:txBody>
      </p:sp>
    </p:spTree>
    <p:extLst>
      <p:ext uri="{BB962C8B-B14F-4D97-AF65-F5344CB8AC3E}">
        <p14:creationId xmlns:p14="http://schemas.microsoft.com/office/powerpoint/2010/main" val="379735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71946" y="138401"/>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Correlation Analysis</a:t>
            </a:r>
          </a:p>
        </p:txBody>
      </p:sp>
      <p:pic>
        <p:nvPicPr>
          <p:cNvPr id="16386" name="Picture 2">
            <a:extLst>
              <a:ext uri="{FF2B5EF4-FFF2-40B4-BE49-F238E27FC236}">
                <a16:creationId xmlns:a16="http://schemas.microsoft.com/office/drawing/2014/main" id="{E0B66804-0637-CCF0-D107-E1F168670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63" y="1463964"/>
            <a:ext cx="8839201" cy="50938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7F6C19-AABC-7072-7E92-44D3991F80FA}"/>
              </a:ext>
            </a:extLst>
          </p:cNvPr>
          <p:cNvSpPr txBox="1"/>
          <p:nvPr/>
        </p:nvSpPr>
        <p:spPr>
          <a:xfrm>
            <a:off x="9441711" y="1731282"/>
            <a:ext cx="2658140" cy="4431983"/>
          </a:xfrm>
          <a:prstGeom prst="rect">
            <a:avLst/>
          </a:prstGeom>
          <a:noFill/>
        </p:spPr>
        <p:txBody>
          <a:bodyPr wrap="square" rtlCol="0">
            <a:spAutoFit/>
          </a:bodyPr>
          <a:lstStyle/>
          <a:p>
            <a:pPr algn="l"/>
            <a:r>
              <a:rPr lang="en-US" b="1" i="0" dirty="0">
                <a:effectLst/>
              </a:rPr>
              <a:t>Inference from Correlation Analysis:</a:t>
            </a:r>
          </a:p>
          <a:p>
            <a:pPr algn="l"/>
            <a:endParaRPr lang="en-US" b="0" i="0" dirty="0">
              <a:effectLst/>
            </a:endParaRPr>
          </a:p>
          <a:p>
            <a:pPr algn="l">
              <a:buFont typeface="Arial" panose="020B0604020202020204" pitchFamily="34" charset="0"/>
              <a:buChar char="•"/>
            </a:pPr>
            <a:r>
              <a:rPr lang="en-US" sz="1400" b="0" i="0" dirty="0">
                <a:effectLst/>
              </a:rPr>
              <a:t>There is a strong correlation between the Profits and Price Charged as expected.</a:t>
            </a:r>
          </a:p>
          <a:p>
            <a:pPr algn="l"/>
            <a:endParaRPr lang="en-US" sz="1400" b="0" i="0" dirty="0">
              <a:effectLst/>
            </a:endParaRPr>
          </a:p>
          <a:p>
            <a:pPr algn="l">
              <a:buFont typeface="Arial" panose="020B0604020202020204" pitchFamily="34" charset="0"/>
              <a:buChar char="•"/>
            </a:pPr>
            <a:r>
              <a:rPr lang="en-US" sz="1400" b="0" i="0" dirty="0">
                <a:effectLst/>
              </a:rPr>
              <a:t>There is a moderate correlation between Profits and Kilometers Travelled.</a:t>
            </a:r>
          </a:p>
          <a:p>
            <a:pPr algn="l"/>
            <a:endParaRPr lang="en-US" sz="1400" b="0" i="0" dirty="0">
              <a:effectLst/>
            </a:endParaRPr>
          </a:p>
          <a:p>
            <a:pPr algn="l">
              <a:buFont typeface="Arial" panose="020B0604020202020204" pitchFamily="34" charset="0"/>
              <a:buChar char="•"/>
            </a:pPr>
            <a:r>
              <a:rPr lang="en-US" sz="1400" b="0" i="0" dirty="0">
                <a:effectLst/>
              </a:rPr>
              <a:t>There is also a moderate correlation between Profits and Cost of Trip.</a:t>
            </a:r>
          </a:p>
          <a:p>
            <a:pPr algn="l"/>
            <a:endParaRPr lang="en-US" sz="1400" b="0" i="0" dirty="0">
              <a:effectLst/>
            </a:endParaRPr>
          </a:p>
          <a:p>
            <a:pPr algn="l">
              <a:buFont typeface="Arial" panose="020B0604020202020204" pitchFamily="34" charset="0"/>
              <a:buChar char="•"/>
            </a:pPr>
            <a:r>
              <a:rPr lang="en-US" sz="1400" b="0" i="0" dirty="0">
                <a:effectLst/>
              </a:rPr>
              <a:t>There are strong correlations between Kilometers Travelled, Price Charged and Cost of Trip.</a:t>
            </a:r>
          </a:p>
          <a:p>
            <a:endParaRPr lang="en-US" dirty="0"/>
          </a:p>
        </p:txBody>
      </p:sp>
    </p:spTree>
    <p:extLst>
      <p:ext uri="{BB962C8B-B14F-4D97-AF65-F5344CB8AC3E}">
        <p14:creationId xmlns:p14="http://schemas.microsoft.com/office/powerpoint/2010/main" val="122208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71946" y="138401"/>
            <a:ext cx="10515600" cy="1325563"/>
          </a:xfrm>
        </p:spPr>
        <p:txBody>
          <a:bodyPr>
            <a:normAutofit fontScale="90000"/>
          </a:bodyPr>
          <a:lstStyle/>
          <a:p>
            <a:r>
              <a:rPr lang="en-US" sz="3500" b="1" dirty="0">
                <a:solidFill>
                  <a:schemeClr val="accent2"/>
                </a:solidFill>
                <a:latin typeface="Calibri" panose="020F0502020204030204" pitchFamily="34" charset="0"/>
                <a:cs typeface="Calibri" panose="020F0502020204030204" pitchFamily="34" charset="0"/>
              </a:rPr>
              <a:t>Hypothesis Testing: Do Linear Relationships Exists with Cab Company Margins (Profits ($)) and Cab Ride Features?</a:t>
            </a:r>
          </a:p>
        </p:txBody>
      </p:sp>
      <p:pic>
        <p:nvPicPr>
          <p:cNvPr id="3" name="Picture 2">
            <a:extLst>
              <a:ext uri="{FF2B5EF4-FFF2-40B4-BE49-F238E27FC236}">
                <a16:creationId xmlns:a16="http://schemas.microsoft.com/office/drawing/2014/main" id="{796A3FF4-5ADE-BC04-61F0-5BA1A8F5A419}"/>
              </a:ext>
            </a:extLst>
          </p:cNvPr>
          <p:cNvPicPr>
            <a:picLocks noChangeAspect="1"/>
          </p:cNvPicPr>
          <p:nvPr/>
        </p:nvPicPr>
        <p:blipFill>
          <a:blip r:embed="rId2"/>
          <a:stretch>
            <a:fillRect/>
          </a:stretch>
        </p:blipFill>
        <p:spPr>
          <a:xfrm>
            <a:off x="7943767" y="1673560"/>
            <a:ext cx="3915732" cy="1204840"/>
          </a:xfrm>
          <a:prstGeom prst="rect">
            <a:avLst/>
          </a:prstGeom>
        </p:spPr>
      </p:pic>
      <p:pic>
        <p:nvPicPr>
          <p:cNvPr id="7" name="Picture 6">
            <a:extLst>
              <a:ext uri="{FF2B5EF4-FFF2-40B4-BE49-F238E27FC236}">
                <a16:creationId xmlns:a16="http://schemas.microsoft.com/office/drawing/2014/main" id="{6DA5DADF-CC41-A190-9F0A-BD87FA2EDA0E}"/>
              </a:ext>
            </a:extLst>
          </p:cNvPr>
          <p:cNvPicPr>
            <a:picLocks noChangeAspect="1"/>
          </p:cNvPicPr>
          <p:nvPr/>
        </p:nvPicPr>
        <p:blipFill>
          <a:blip r:embed="rId3"/>
          <a:stretch>
            <a:fillRect/>
          </a:stretch>
        </p:blipFill>
        <p:spPr>
          <a:xfrm>
            <a:off x="209069" y="3168907"/>
            <a:ext cx="7525136" cy="1543129"/>
          </a:xfrm>
          <a:prstGeom prst="rect">
            <a:avLst/>
          </a:prstGeom>
        </p:spPr>
      </p:pic>
      <p:pic>
        <p:nvPicPr>
          <p:cNvPr id="9" name="Picture 8">
            <a:extLst>
              <a:ext uri="{FF2B5EF4-FFF2-40B4-BE49-F238E27FC236}">
                <a16:creationId xmlns:a16="http://schemas.microsoft.com/office/drawing/2014/main" id="{FB962BDE-CCAC-E6EC-0512-1AD455F11B20}"/>
              </a:ext>
            </a:extLst>
          </p:cNvPr>
          <p:cNvPicPr>
            <a:picLocks noChangeAspect="1"/>
          </p:cNvPicPr>
          <p:nvPr/>
        </p:nvPicPr>
        <p:blipFill>
          <a:blip r:embed="rId4"/>
          <a:stretch>
            <a:fillRect/>
          </a:stretch>
        </p:blipFill>
        <p:spPr>
          <a:xfrm>
            <a:off x="209069" y="4885303"/>
            <a:ext cx="7525137" cy="1587582"/>
          </a:xfrm>
          <a:prstGeom prst="rect">
            <a:avLst/>
          </a:prstGeom>
        </p:spPr>
      </p:pic>
      <p:pic>
        <p:nvPicPr>
          <p:cNvPr id="11" name="Picture 10">
            <a:extLst>
              <a:ext uri="{FF2B5EF4-FFF2-40B4-BE49-F238E27FC236}">
                <a16:creationId xmlns:a16="http://schemas.microsoft.com/office/drawing/2014/main" id="{7F785BDE-3482-6B44-9BD2-094F54566AC6}"/>
              </a:ext>
            </a:extLst>
          </p:cNvPr>
          <p:cNvPicPr>
            <a:picLocks noChangeAspect="1"/>
          </p:cNvPicPr>
          <p:nvPr/>
        </p:nvPicPr>
        <p:blipFill>
          <a:blip r:embed="rId5"/>
          <a:stretch>
            <a:fillRect/>
          </a:stretch>
        </p:blipFill>
        <p:spPr>
          <a:xfrm>
            <a:off x="162540" y="1510001"/>
            <a:ext cx="7525137" cy="1657435"/>
          </a:xfrm>
          <a:prstGeom prst="rect">
            <a:avLst/>
          </a:prstGeom>
        </p:spPr>
      </p:pic>
      <p:sp>
        <p:nvSpPr>
          <p:cNvPr id="12" name="TextBox 11">
            <a:extLst>
              <a:ext uri="{FF2B5EF4-FFF2-40B4-BE49-F238E27FC236}">
                <a16:creationId xmlns:a16="http://schemas.microsoft.com/office/drawing/2014/main" id="{7167BA34-A261-CEBE-88D2-D86A76A59E23}"/>
              </a:ext>
            </a:extLst>
          </p:cNvPr>
          <p:cNvSpPr txBox="1"/>
          <p:nvPr/>
        </p:nvSpPr>
        <p:spPr>
          <a:xfrm>
            <a:off x="7780734" y="2559669"/>
            <a:ext cx="4411266" cy="4401205"/>
          </a:xfrm>
          <a:prstGeom prst="rect">
            <a:avLst/>
          </a:prstGeom>
          <a:noFill/>
        </p:spPr>
        <p:txBody>
          <a:bodyPr wrap="square" rtlCol="0">
            <a:spAutoFit/>
          </a:bodyPr>
          <a:lstStyle/>
          <a:p>
            <a:pPr algn="l"/>
            <a:endParaRPr lang="en-US" sz="1400" b="1" i="0" dirty="0">
              <a:effectLst/>
            </a:endParaRPr>
          </a:p>
          <a:p>
            <a:pPr algn="l">
              <a:buFont typeface="Arial" panose="020B0604020202020204" pitchFamily="34" charset="0"/>
              <a:buChar char="•"/>
            </a:pPr>
            <a:endParaRPr lang="en-US" sz="1400" b="0" i="0" dirty="0">
              <a:effectLst/>
            </a:endParaRPr>
          </a:p>
          <a:p>
            <a:pPr marL="285750" indent="-285750" algn="l">
              <a:buFont typeface="Arial" panose="020B0604020202020204" pitchFamily="34" charset="0"/>
              <a:buChar char="•"/>
            </a:pPr>
            <a:r>
              <a:rPr lang="en-US" sz="1400" b="1" i="0" dirty="0">
                <a:effectLst/>
              </a:rPr>
              <a:t>There exists a linear relationship between all the moderate to strongly correlated features and target variable</a:t>
            </a:r>
            <a:r>
              <a:rPr lang="en-US" sz="1400" b="0" i="0" dirty="0">
                <a:effectLst/>
              </a:rPr>
              <a:t>.</a:t>
            </a:r>
          </a:p>
          <a:p>
            <a:pPr algn="l"/>
            <a:endParaRPr lang="en-US" sz="1400" b="0" i="0" dirty="0">
              <a:effectLst/>
            </a:endParaRPr>
          </a:p>
          <a:p>
            <a:pPr marL="285750" indent="-285750" algn="l">
              <a:buFont typeface="Arial" panose="020B0604020202020204" pitchFamily="34" charset="0"/>
              <a:buChar char="•"/>
            </a:pPr>
            <a:r>
              <a:rPr lang="en-US" sz="1400" b="0" i="0" dirty="0">
                <a:effectLst/>
              </a:rPr>
              <a:t>This further verifies that the Yellow Cab Company is the better company to invest in because distance travelled, cost of trip and price charged all have a linear relationship with the profits/margins per trip.</a:t>
            </a:r>
          </a:p>
          <a:p>
            <a:pPr algn="l"/>
            <a:endParaRPr lang="en-US" sz="1400" b="0" i="0" dirty="0">
              <a:effectLst/>
            </a:endParaRPr>
          </a:p>
          <a:p>
            <a:pPr marL="285750" indent="-285750" algn="l">
              <a:buFont typeface="Arial" panose="020B0604020202020204" pitchFamily="34" charset="0"/>
              <a:buChar char="•"/>
            </a:pPr>
            <a:r>
              <a:rPr lang="en-US" sz="1400" b="0" i="0" dirty="0">
                <a:effectLst/>
              </a:rPr>
              <a:t>Since the Yellow Cab Company takes more customers on longer cab rides with higher prices charged, the Yellow Cab Company is also earning more profits than the Pink Cab Company.</a:t>
            </a:r>
          </a:p>
          <a:p>
            <a:pPr algn="l"/>
            <a:endParaRPr lang="en-US" sz="1400" b="0" i="0" dirty="0">
              <a:effectLst/>
            </a:endParaRPr>
          </a:p>
          <a:p>
            <a:pPr marL="285750" indent="-285750" algn="l">
              <a:buFont typeface="Arial" panose="020B0604020202020204" pitchFamily="34" charset="0"/>
              <a:buChar char="•"/>
            </a:pPr>
            <a:r>
              <a:rPr lang="en-US" sz="1400" b="0" i="0" dirty="0">
                <a:effectLst/>
              </a:rPr>
              <a:t>Due to multicollinearity, we will have to remove the features that correlate strongly with each other to improve modeling.</a:t>
            </a:r>
          </a:p>
          <a:p>
            <a:endParaRPr lang="en-US" sz="1400" dirty="0"/>
          </a:p>
        </p:txBody>
      </p:sp>
    </p:spTree>
    <p:extLst>
      <p:ext uri="{BB962C8B-B14F-4D97-AF65-F5344CB8AC3E}">
        <p14:creationId xmlns:p14="http://schemas.microsoft.com/office/powerpoint/2010/main" val="2508425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71946" y="138401"/>
            <a:ext cx="10515600" cy="1325563"/>
          </a:xfrm>
        </p:spPr>
        <p:txBody>
          <a:bodyPr>
            <a:normAutofit/>
          </a:bodyPr>
          <a:lstStyle/>
          <a:p>
            <a:r>
              <a:rPr lang="en-US" sz="4800" b="1" dirty="0">
                <a:solidFill>
                  <a:schemeClr val="accent2"/>
                </a:solidFill>
                <a:latin typeface="Calibri" panose="020F0502020204030204" pitchFamily="34" charset="0"/>
                <a:cs typeface="Calibri" panose="020F0502020204030204" pitchFamily="34" charset="0"/>
              </a:rPr>
              <a:t>Recommendations </a:t>
            </a:r>
          </a:p>
        </p:txBody>
      </p:sp>
      <p:sp>
        <p:nvSpPr>
          <p:cNvPr id="2" name="TextBox 1">
            <a:extLst>
              <a:ext uri="{FF2B5EF4-FFF2-40B4-BE49-F238E27FC236}">
                <a16:creationId xmlns:a16="http://schemas.microsoft.com/office/drawing/2014/main" id="{7C1CC5ED-9765-B725-3E8F-82F7D65A7A01}"/>
              </a:ext>
            </a:extLst>
          </p:cNvPr>
          <p:cNvSpPr txBox="1"/>
          <p:nvPr/>
        </p:nvSpPr>
        <p:spPr>
          <a:xfrm>
            <a:off x="381000" y="1510001"/>
            <a:ext cx="11430000" cy="5493812"/>
          </a:xfrm>
          <a:prstGeom prst="rect">
            <a:avLst/>
          </a:prstGeom>
          <a:noFill/>
        </p:spPr>
        <p:txBody>
          <a:bodyPr wrap="square" rtlCol="0">
            <a:spAutoFit/>
          </a:bodyPr>
          <a:lstStyle/>
          <a:p>
            <a:r>
              <a:rPr lang="en-US" sz="1300" dirty="0"/>
              <a:t>We have evaluated both the cab companies on following points and found Yellow cab better than Pink cab:</a:t>
            </a:r>
          </a:p>
          <a:p>
            <a:endParaRPr lang="en-US" sz="1300" b="1" dirty="0"/>
          </a:p>
          <a:p>
            <a:pPr marL="285750" indent="-285750">
              <a:buFont typeface="Arial" panose="020B0604020202020204" pitchFamily="34" charset="0"/>
              <a:buChar char="•"/>
            </a:pPr>
            <a:r>
              <a:rPr lang="en-US" sz="1300" b="1" dirty="0"/>
              <a:t>Popularity and Cities: </a:t>
            </a:r>
            <a:r>
              <a:rPr lang="en-US" sz="1300" b="0" i="0" dirty="0">
                <a:effectLst/>
              </a:rPr>
              <a:t>The Yellow Cab Company is more popular regardless of income level and has more transactions between 2016 to 2018. The Yellow Cab Company is more popular regardless of age group because the distribution of age groups is identical between both companies, yet the Yellow Cab Company has over 3x as many customers. This is the same case for income groups too. The Yellow Cab Company is performing better in every single city, including the popular cities (e.g. New York), both companies are present in with exception to Miami, Florida, which is the only city the Pink Cab Company outperforms the Yellow Cab Company.</a:t>
            </a:r>
          </a:p>
          <a:p>
            <a:pPr algn="l"/>
            <a:endParaRPr lang="en-US" sz="1300" dirty="0"/>
          </a:p>
          <a:p>
            <a:pPr marL="285750" indent="-285750">
              <a:buFont typeface="Arial" panose="020B0604020202020204" pitchFamily="34" charset="0"/>
              <a:buChar char="•"/>
            </a:pPr>
            <a:r>
              <a:rPr lang="en-US" sz="1300" b="1" dirty="0"/>
              <a:t>Overall Profits: </a:t>
            </a:r>
            <a:r>
              <a:rPr lang="en-US" sz="1300" b="0" i="0" dirty="0">
                <a:effectLst/>
              </a:rPr>
              <a:t>The Yellow Cab Company is earning more profits (margins) on average between 2016 to 2018 with significantly higher margins for outlier transactions in the Yellow Cab Company vs. Pink Cab Company.</a:t>
            </a:r>
          </a:p>
          <a:p>
            <a:endParaRPr lang="en-US" sz="1300" dirty="0"/>
          </a:p>
          <a:p>
            <a:pPr marL="285750" indent="-285750">
              <a:buFont typeface="Arial" panose="020B0604020202020204" pitchFamily="34" charset="0"/>
              <a:buChar char="•"/>
            </a:pPr>
            <a:r>
              <a:rPr lang="en-US" sz="1300" b="1" dirty="0"/>
              <a:t>Yearly Customer Retention: </a:t>
            </a:r>
            <a:r>
              <a:rPr lang="en-US" sz="1300" b="0" i="0" dirty="0">
                <a:effectLst/>
              </a:rPr>
              <a:t>The Yellow Cab Company has seen a decline in average profits per year from 2016 to 2018 but it is overall still more and less detrimental than the loss that the Pink Cab Company is suffering from.</a:t>
            </a:r>
          </a:p>
          <a:p>
            <a:endParaRPr lang="en-US" sz="1300" dirty="0"/>
          </a:p>
          <a:p>
            <a:pPr marL="285750" indent="-285750">
              <a:buFont typeface="Arial" panose="020B0604020202020204" pitchFamily="34" charset="0"/>
              <a:buChar char="•"/>
            </a:pPr>
            <a:r>
              <a:rPr lang="en-US" sz="1300" b="1" dirty="0"/>
              <a:t>Forecasts of Profits: </a:t>
            </a:r>
            <a:r>
              <a:rPr lang="en-US" sz="1300" b="0" i="0" dirty="0">
                <a:effectLst/>
              </a:rPr>
              <a:t>The Yellow Cab Company is suffering less from negative profits when compared to the Yellow Cab Company when comparing their average negative profits and proportion of negative profits.</a:t>
            </a:r>
            <a:endParaRPr lang="en-US" sz="1300" b="1" dirty="0"/>
          </a:p>
          <a:p>
            <a:endParaRPr lang="en-US" sz="1300" dirty="0"/>
          </a:p>
          <a:p>
            <a:pPr marL="285750" indent="-285750">
              <a:buFont typeface="Arial" panose="020B0604020202020204" pitchFamily="34" charset="0"/>
              <a:buChar char="•"/>
            </a:pPr>
            <a:r>
              <a:rPr lang="en-US" sz="1300" b="1" dirty="0"/>
              <a:t>Profits for Long Distance Rides: </a:t>
            </a:r>
            <a:r>
              <a:rPr lang="en-US" sz="1300" b="0" i="0" dirty="0">
                <a:effectLst/>
              </a:rPr>
              <a:t>The Yellow Cab Company is earning more profits as the distance travelled by the cab increases (positive linear relationship) regardless of the city.</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b="1" dirty="0"/>
              <a:t>Losses (Negative Margins): </a:t>
            </a:r>
            <a:r>
              <a:rPr lang="en-US" sz="1300" b="0" i="0" dirty="0">
                <a:effectLst/>
              </a:rPr>
              <a:t>The Yellow Cab Company is suffering less from negative profits when compared to the Yellow Cab Company when comparing their average negative profits and proportion of negative profits.</a:t>
            </a:r>
          </a:p>
          <a:p>
            <a:endParaRPr lang="en-US" sz="1300" b="0" i="0" dirty="0">
              <a:effectLst/>
            </a:endParaRPr>
          </a:p>
          <a:p>
            <a:r>
              <a:rPr lang="en-US" sz="1300" b="0" i="0" dirty="0">
                <a:effectLst/>
                <a:latin typeface="-apple-system"/>
              </a:rPr>
              <a:t>Therefore, the XYZ Investment Firm should strongly consider investing in the </a:t>
            </a:r>
            <a:r>
              <a:rPr lang="en-US" sz="1300" b="1" i="0" dirty="0">
                <a:effectLst/>
                <a:latin typeface="-apple-system"/>
              </a:rPr>
              <a:t>Yellow Cab Company</a:t>
            </a:r>
            <a:r>
              <a:rPr lang="en-US" sz="1300" b="0" i="0" dirty="0">
                <a:effectLst/>
                <a:latin typeface="-apple-system"/>
              </a:rPr>
              <a:t> if they had to chose one company over the other. However, it is important to note that both companies have been declining in margins from 2016 to 2018. It might be wise to hold off investments and wait for more recent data to better understand the trends and trajectories for the future of the company.</a:t>
            </a:r>
            <a:endParaRPr lang="en-US" sz="1300" b="0" i="0" dirty="0">
              <a:effectLst/>
            </a:endParaRPr>
          </a:p>
          <a:p>
            <a:endParaRPr lang="en-US" sz="1300" dirty="0"/>
          </a:p>
        </p:txBody>
      </p:sp>
    </p:spTree>
    <p:extLst>
      <p:ext uri="{BB962C8B-B14F-4D97-AF65-F5344CB8AC3E}">
        <p14:creationId xmlns:p14="http://schemas.microsoft.com/office/powerpoint/2010/main" val="1787531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98205" y="1908301"/>
            <a:ext cx="10515600" cy="4351338"/>
          </a:xfrm>
        </p:spPr>
        <p:txBody>
          <a:bodyPr>
            <a:normAutofit/>
          </a:bodyPr>
          <a:lstStyle/>
          <a:p>
            <a:r>
              <a:rPr lang="en-US" sz="2000" b="1" dirty="0"/>
              <a:t>Context:</a:t>
            </a:r>
            <a:r>
              <a:rPr lang="en-US" sz="2000" dirty="0"/>
              <a:t> XYZ is a private equity firm in US. Due to remarkable growth in the Cab Industry in last few years and multiple key players in the market, it is planning for an investment in Cab industry. </a:t>
            </a:r>
          </a:p>
          <a:p>
            <a:pPr marL="0" indent="0">
              <a:buNone/>
            </a:pPr>
            <a:endParaRPr lang="en-US" sz="2000" dirty="0"/>
          </a:p>
          <a:p>
            <a:r>
              <a:rPr lang="en-US" sz="2000" b="1" dirty="0"/>
              <a:t>Objective:</a:t>
            </a:r>
            <a:r>
              <a:rPr lang="en-US" sz="2000" dirty="0"/>
              <a:t> Provide actionable insights to help XYZ firm in identifying the right company for making investment.</a:t>
            </a:r>
          </a:p>
          <a:p>
            <a:pPr marL="0" indent="0">
              <a:buNone/>
            </a:pPr>
            <a:endParaRPr lang="en-US" sz="2000" dirty="0"/>
          </a:p>
          <a:p>
            <a:r>
              <a:rPr lang="en-US" sz="2000" b="1" dirty="0"/>
              <a:t>Components of Analysis:</a:t>
            </a:r>
            <a:r>
              <a:rPr lang="en-US" sz="2000" dirty="0"/>
              <a:t> </a:t>
            </a:r>
            <a:endParaRPr lang="en-US" sz="2000" b="1" dirty="0"/>
          </a:p>
          <a:p>
            <a:pPr lvl="1">
              <a:buFont typeface="Courier New" panose="02070309020205020404" pitchFamily="49" charset="0"/>
              <a:buChar char="o"/>
            </a:pPr>
            <a:r>
              <a:rPr lang="en-US" sz="2000" dirty="0"/>
              <a:t>Data Exploration</a:t>
            </a:r>
          </a:p>
          <a:p>
            <a:pPr lvl="1">
              <a:buFont typeface="Courier New" panose="02070309020205020404" pitchFamily="49" charset="0"/>
              <a:buChar char="o"/>
            </a:pPr>
            <a:r>
              <a:rPr lang="en-US" sz="2000" dirty="0"/>
              <a:t>Univariate &amp; Bivariate Data Visualizations</a:t>
            </a:r>
          </a:p>
          <a:p>
            <a:pPr lvl="1">
              <a:buFont typeface="Courier New" panose="02070309020205020404" pitchFamily="49" charset="0"/>
              <a:buChar char="o"/>
            </a:pPr>
            <a:r>
              <a:rPr lang="en-US" sz="2000" dirty="0"/>
              <a:t>Correlation Analysis</a:t>
            </a:r>
          </a:p>
          <a:p>
            <a:pPr lvl="1">
              <a:buFont typeface="Courier New" panose="02070309020205020404" pitchFamily="49" charset="0"/>
              <a:buChar char="o"/>
            </a:pPr>
            <a:r>
              <a:rPr lang="en-US" sz="2000" dirty="0"/>
              <a:t>Hypothesis Testing</a:t>
            </a:r>
          </a:p>
          <a:p>
            <a:pPr lvl="1">
              <a:buFont typeface="Courier New" panose="02070309020205020404" pitchFamily="49" charset="0"/>
              <a:buChar char="o"/>
            </a:pPr>
            <a:r>
              <a:rPr lang="en-US" sz="2000" dirty="0"/>
              <a:t>Recommendations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G2M (Cab Industry) Case Study</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8" y="1371600"/>
            <a:ext cx="10382544" cy="5139869"/>
          </a:xfrm>
          <a:prstGeom prst="rect">
            <a:avLst/>
          </a:prstGeom>
          <a:noFill/>
        </p:spPr>
        <p:txBody>
          <a:bodyPr wrap="square" rtlCol="0">
            <a:spAutoFit/>
          </a:bodyPr>
          <a:lstStyle/>
          <a:p>
            <a:pPr marL="285750" indent="-285750">
              <a:buFont typeface="Arial" panose="020B0604020202020204" pitchFamily="34" charset="0"/>
              <a:buChar char="•"/>
            </a:pPr>
            <a:endParaRPr lang="en-US" dirty="0"/>
          </a:p>
          <a:p>
            <a:r>
              <a:rPr lang="en-US" sz="2000" b="1" dirty="0"/>
              <a:t>Data Description:</a:t>
            </a:r>
          </a:p>
          <a:p>
            <a:endParaRPr lang="en-US" b="1" dirty="0"/>
          </a:p>
          <a:p>
            <a:pPr marL="285750" indent="-285750">
              <a:buFont typeface="Arial" panose="020B0604020202020204" pitchFamily="34" charset="0"/>
              <a:buChar char="•"/>
            </a:pPr>
            <a:r>
              <a:rPr lang="en-US" b="1" dirty="0"/>
              <a:t>16 Features</a:t>
            </a:r>
            <a:r>
              <a:rPr lang="en-US" dirty="0"/>
              <a:t> (Cab Ride Info) + </a:t>
            </a:r>
            <a:r>
              <a:rPr lang="en-US" b="1" dirty="0"/>
              <a:t>1 Target</a:t>
            </a:r>
            <a:r>
              <a:rPr lang="en-US" dirty="0"/>
              <a:t> (Profits ($) per Ride)</a:t>
            </a:r>
          </a:p>
          <a:p>
            <a:pPr marL="285750" indent="-285750">
              <a:buFont typeface="Arial" panose="020B0604020202020204" pitchFamily="34" charset="0"/>
              <a:buChar char="•"/>
            </a:pPr>
            <a:r>
              <a:rPr lang="en-US" dirty="0"/>
              <a:t>Timeframe of the data: </a:t>
            </a:r>
            <a:r>
              <a:rPr lang="en-US" b="1" dirty="0"/>
              <a:t>2016-01-31 to 2018-12-31</a:t>
            </a:r>
          </a:p>
          <a:p>
            <a:pPr marL="285750" indent="-285750">
              <a:buFont typeface="Arial" panose="020B0604020202020204" pitchFamily="34" charset="0"/>
              <a:buChar char="•"/>
            </a:pPr>
            <a:r>
              <a:rPr lang="en-US" dirty="0"/>
              <a:t>Number of Rows (Transactions): </a:t>
            </a:r>
            <a:r>
              <a:rPr lang="en-US" b="1" dirty="0"/>
              <a:t>359,392</a:t>
            </a:r>
            <a:r>
              <a:rPr lang="en-US" dirty="0"/>
              <a:t> </a:t>
            </a:r>
            <a:r>
              <a:rPr lang="en-US" b="1" dirty="0"/>
              <a:t>entries</a:t>
            </a:r>
          </a:p>
          <a:p>
            <a:endParaRPr lang="en-US" dirty="0"/>
          </a:p>
          <a:p>
            <a:r>
              <a:rPr lang="en-US" sz="2000" b="1" dirty="0"/>
              <a:t>Assumptions &amp; Facts:</a:t>
            </a:r>
          </a:p>
          <a:p>
            <a:endParaRPr lang="en-US" b="1" dirty="0"/>
          </a:p>
          <a:p>
            <a:pPr marL="285750" indent="-285750">
              <a:buFont typeface="Arial" panose="020B0604020202020204" pitchFamily="34" charset="0"/>
              <a:buChar char="•"/>
            </a:pPr>
            <a:r>
              <a:rPr lang="en-US" dirty="0"/>
              <a:t>Outliers are present in the Profits feature but are relevant to the analysis to explore where and why some rides are more profitable. </a:t>
            </a:r>
          </a:p>
          <a:p>
            <a:endParaRPr lang="en-US" dirty="0"/>
          </a:p>
          <a:p>
            <a:pPr marL="285750" indent="-285750">
              <a:buFont typeface="Arial" panose="020B0604020202020204" pitchFamily="34" charset="0"/>
              <a:buChar char="•"/>
            </a:pPr>
            <a:r>
              <a:rPr lang="en-US" dirty="0"/>
              <a:t>None of the transactions are duplicates and are separate customer transactions with a given cab company. </a:t>
            </a:r>
          </a:p>
          <a:p>
            <a:endParaRPr lang="en-US" dirty="0"/>
          </a:p>
          <a:p>
            <a:pPr marL="285750" indent="-285750">
              <a:buFont typeface="Arial" panose="020B0604020202020204" pitchFamily="34" charset="0"/>
              <a:buChar char="•"/>
            </a:pPr>
            <a:r>
              <a:rPr lang="en-US" dirty="0"/>
              <a:t>Cab rides that had Profits below $0 are a consequence of discounts or poor cab services and are not simply data entry issues.</a:t>
            </a:r>
          </a:p>
          <a:p>
            <a:endParaRPr lang="en-US" dirty="0"/>
          </a:p>
          <a:p>
            <a:pPr marL="285750" indent="-285750">
              <a:buFont typeface="Arial" panose="020B0604020202020204" pitchFamily="34" charset="0"/>
              <a:buChar char="•"/>
            </a:pPr>
            <a:r>
              <a:rPr lang="en-US" dirty="0"/>
              <a:t>There are no missing values or information for a given transaction. </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Profits (Margins) of Both Cab Companies</a:t>
            </a:r>
          </a:p>
        </p:txBody>
      </p:sp>
      <p:pic>
        <p:nvPicPr>
          <p:cNvPr id="1026" name="Picture 2">
            <a:extLst>
              <a:ext uri="{FF2B5EF4-FFF2-40B4-BE49-F238E27FC236}">
                <a16:creationId xmlns:a16="http://schemas.microsoft.com/office/drawing/2014/main" id="{6CD49DCF-AE39-1850-C4B7-102F27120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56" y="1548815"/>
            <a:ext cx="5805377" cy="3257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CE4C1A-1ECB-3709-7008-FBFACDBF0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9044" y="1593267"/>
            <a:ext cx="613410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7363240-E194-33C0-7B53-66E7B71AAAC8}"/>
              </a:ext>
            </a:extLst>
          </p:cNvPr>
          <p:cNvPicPr>
            <a:picLocks noChangeAspect="1"/>
          </p:cNvPicPr>
          <p:nvPr/>
        </p:nvPicPr>
        <p:blipFill>
          <a:blip r:embed="rId4"/>
          <a:stretch>
            <a:fillRect/>
          </a:stretch>
        </p:blipFill>
        <p:spPr>
          <a:xfrm>
            <a:off x="619369" y="4872745"/>
            <a:ext cx="4864350" cy="177809"/>
          </a:xfrm>
          <a:prstGeom prst="rect">
            <a:avLst/>
          </a:prstGeom>
        </p:spPr>
      </p:pic>
      <p:pic>
        <p:nvPicPr>
          <p:cNvPr id="10" name="Picture 9">
            <a:extLst>
              <a:ext uri="{FF2B5EF4-FFF2-40B4-BE49-F238E27FC236}">
                <a16:creationId xmlns:a16="http://schemas.microsoft.com/office/drawing/2014/main" id="{ACEC95AE-FD34-A089-F82B-723EA6F0F28F}"/>
              </a:ext>
            </a:extLst>
          </p:cNvPr>
          <p:cNvPicPr>
            <a:picLocks noChangeAspect="1"/>
          </p:cNvPicPr>
          <p:nvPr/>
        </p:nvPicPr>
        <p:blipFill>
          <a:blip r:embed="rId5"/>
          <a:stretch>
            <a:fillRect/>
          </a:stretch>
        </p:blipFill>
        <p:spPr>
          <a:xfrm>
            <a:off x="6374904" y="4872745"/>
            <a:ext cx="4883401" cy="266714"/>
          </a:xfrm>
          <a:prstGeom prst="rect">
            <a:avLst/>
          </a:prstGeom>
        </p:spPr>
      </p:pic>
      <p:sp>
        <p:nvSpPr>
          <p:cNvPr id="11" name="TextBox 10">
            <a:extLst>
              <a:ext uri="{FF2B5EF4-FFF2-40B4-BE49-F238E27FC236}">
                <a16:creationId xmlns:a16="http://schemas.microsoft.com/office/drawing/2014/main" id="{53379495-659F-2565-78C7-287C67F8072B}"/>
              </a:ext>
            </a:extLst>
          </p:cNvPr>
          <p:cNvSpPr txBox="1"/>
          <p:nvPr/>
        </p:nvSpPr>
        <p:spPr>
          <a:xfrm>
            <a:off x="148856" y="5116934"/>
            <a:ext cx="11632018" cy="1977464"/>
          </a:xfrm>
          <a:prstGeom prst="rect">
            <a:avLst/>
          </a:prstGeom>
          <a:noFill/>
        </p:spPr>
        <p:txBody>
          <a:bodyPr wrap="square" rtlCol="0">
            <a:spAutoFit/>
          </a:bodyPr>
          <a:lstStyle/>
          <a:p>
            <a:pPr algn="l"/>
            <a:r>
              <a:rPr lang="en-US" sz="1400" b="0" i="0" dirty="0">
                <a:effectLst/>
              </a:rPr>
              <a:t>All outliers in both datasets that are above and below the upper/lower bounds of profits (margins) for both companies will be kept because they tell us 2 possible things about the cab ride:</a:t>
            </a:r>
          </a:p>
          <a:p>
            <a:pPr algn="l"/>
            <a:endParaRPr lang="en-US" sz="1050" b="0" i="0" dirty="0">
              <a:effectLst/>
            </a:endParaRPr>
          </a:p>
          <a:p>
            <a:pPr marL="285750" indent="-285750" algn="l">
              <a:buFont typeface="Arial" panose="020B0604020202020204" pitchFamily="34" charset="0"/>
              <a:buChar char="•"/>
            </a:pPr>
            <a:r>
              <a:rPr lang="en-US" sz="1400" b="0" i="0" dirty="0">
                <a:effectLst/>
              </a:rPr>
              <a:t> If the profits are above the upper bound for a company, the cab is likely an expensive one due to the driver's vehicle, and the region they are traveling in has higher rates due to traffic and demand.</a:t>
            </a:r>
          </a:p>
          <a:p>
            <a:pPr algn="l"/>
            <a:endParaRPr lang="en-US" sz="1000" b="0" i="0" dirty="0">
              <a:effectLst/>
            </a:endParaRPr>
          </a:p>
          <a:p>
            <a:pPr marL="285750" indent="-285750" algn="l">
              <a:buFont typeface="Arial" panose="020B0604020202020204" pitchFamily="34" charset="0"/>
              <a:buChar char="•"/>
            </a:pPr>
            <a:r>
              <a:rPr lang="en-US" sz="1400" b="0" i="0" dirty="0">
                <a:effectLst/>
              </a:rPr>
              <a:t>If the profits are below the lower bound for a company, the passenger had some form of a discount token for the ride that reduced the amount they had to pay or they had a bad experience/issue that put the company at fault for the ride that resulted in less payment.</a:t>
            </a:r>
          </a:p>
          <a:p>
            <a:endParaRPr lang="en-US" dirty="0"/>
          </a:p>
        </p:txBody>
      </p:sp>
    </p:spTree>
    <p:extLst>
      <p:ext uri="{BB962C8B-B14F-4D97-AF65-F5344CB8AC3E}">
        <p14:creationId xmlns:p14="http://schemas.microsoft.com/office/powerpoint/2010/main" val="34455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Yellow Cab Company Customers by City</a:t>
            </a:r>
          </a:p>
        </p:txBody>
      </p:sp>
      <p:pic>
        <p:nvPicPr>
          <p:cNvPr id="3" name="Picture 2">
            <a:extLst>
              <a:ext uri="{FF2B5EF4-FFF2-40B4-BE49-F238E27FC236}">
                <a16:creationId xmlns:a16="http://schemas.microsoft.com/office/drawing/2014/main" id="{F086BB01-CB50-3B44-B334-B83111AF5A63}"/>
              </a:ext>
            </a:extLst>
          </p:cNvPr>
          <p:cNvPicPr>
            <a:picLocks noChangeAspect="1"/>
          </p:cNvPicPr>
          <p:nvPr/>
        </p:nvPicPr>
        <p:blipFill>
          <a:blip r:embed="rId2"/>
          <a:stretch>
            <a:fillRect/>
          </a:stretch>
        </p:blipFill>
        <p:spPr>
          <a:xfrm>
            <a:off x="563418" y="1671782"/>
            <a:ext cx="10649527" cy="4082473"/>
          </a:xfrm>
          <a:prstGeom prst="rect">
            <a:avLst/>
          </a:prstGeom>
        </p:spPr>
      </p:pic>
      <p:sp>
        <p:nvSpPr>
          <p:cNvPr id="9" name="TextBox 8">
            <a:extLst>
              <a:ext uri="{FF2B5EF4-FFF2-40B4-BE49-F238E27FC236}">
                <a16:creationId xmlns:a16="http://schemas.microsoft.com/office/drawing/2014/main" id="{15A5C283-A8B7-D1D2-CA0B-87C7FA7CB202}"/>
              </a:ext>
            </a:extLst>
          </p:cNvPr>
          <p:cNvSpPr txBox="1"/>
          <p:nvPr/>
        </p:nvSpPr>
        <p:spPr>
          <a:xfrm>
            <a:off x="691116" y="5847907"/>
            <a:ext cx="10515600" cy="923330"/>
          </a:xfrm>
          <a:prstGeom prst="rect">
            <a:avLst/>
          </a:prstGeom>
          <a:noFill/>
        </p:spPr>
        <p:txBody>
          <a:bodyPr wrap="square" rtlCol="0">
            <a:spAutoFit/>
          </a:bodyPr>
          <a:lstStyle/>
          <a:p>
            <a:r>
              <a:rPr lang="en-US" b="0" i="0" dirty="0">
                <a:effectLst/>
                <a:latin typeface="-apple-system"/>
              </a:rPr>
              <a:t>For the Yellow Cab Company, New York has far more customers than all other cities with a total of over 8000 customers during the time period of this data.</a:t>
            </a:r>
          </a:p>
          <a:p>
            <a:endParaRPr lang="en-US" dirty="0"/>
          </a:p>
        </p:txBody>
      </p:sp>
    </p:spTree>
    <p:extLst>
      <p:ext uri="{BB962C8B-B14F-4D97-AF65-F5344CB8AC3E}">
        <p14:creationId xmlns:p14="http://schemas.microsoft.com/office/powerpoint/2010/main" val="86063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Pink Cab Company Customers by City</a:t>
            </a:r>
          </a:p>
        </p:txBody>
      </p:sp>
      <p:sp>
        <p:nvSpPr>
          <p:cNvPr id="9" name="TextBox 8">
            <a:extLst>
              <a:ext uri="{FF2B5EF4-FFF2-40B4-BE49-F238E27FC236}">
                <a16:creationId xmlns:a16="http://schemas.microsoft.com/office/drawing/2014/main" id="{15A5C283-A8B7-D1D2-CA0B-87C7FA7CB202}"/>
              </a:ext>
            </a:extLst>
          </p:cNvPr>
          <p:cNvSpPr txBox="1"/>
          <p:nvPr/>
        </p:nvSpPr>
        <p:spPr>
          <a:xfrm>
            <a:off x="728330" y="5207044"/>
            <a:ext cx="10515600" cy="1674754"/>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400" b="0" i="0" dirty="0">
                <a:effectLst/>
              </a:rPr>
              <a:t>For the Pink Cab Company, Los Angeles (Yellow Cab Company still outperforms Pink Cab Company here) is the most in-demand city followed by New York City.</a:t>
            </a:r>
          </a:p>
          <a:p>
            <a:pPr marL="285750" indent="-285750" algn="l">
              <a:lnSpc>
                <a:spcPct val="150000"/>
              </a:lnSpc>
              <a:buFont typeface="Arial" panose="020B0604020202020204" pitchFamily="34" charset="0"/>
              <a:buChar char="•"/>
            </a:pPr>
            <a:r>
              <a:rPr lang="en-US" sz="1400" b="0" i="0" dirty="0">
                <a:effectLst/>
              </a:rPr>
              <a:t>Cities like Phoenix, Pittsburgh, and Tucson are all not very much in-demand by both companies.</a:t>
            </a:r>
          </a:p>
          <a:p>
            <a:pPr marL="285750" indent="-285750" algn="l">
              <a:lnSpc>
                <a:spcPct val="150000"/>
              </a:lnSpc>
              <a:buFont typeface="Arial" panose="020B0604020202020204" pitchFamily="34" charset="0"/>
              <a:buChar char="•"/>
            </a:pPr>
            <a:r>
              <a:rPr lang="en-US" sz="1400" b="0" i="0" dirty="0">
                <a:effectLst/>
              </a:rPr>
              <a:t>Overall, Yellow Cab Company seems to attract more customers regardless of the city when compared to the Pink Cab Company because the transactions are just far greater.</a:t>
            </a:r>
          </a:p>
        </p:txBody>
      </p:sp>
      <p:pic>
        <p:nvPicPr>
          <p:cNvPr id="5" name="Picture 4">
            <a:extLst>
              <a:ext uri="{FF2B5EF4-FFF2-40B4-BE49-F238E27FC236}">
                <a16:creationId xmlns:a16="http://schemas.microsoft.com/office/drawing/2014/main" id="{27E3AF77-2664-0764-79C6-32E10AD1E432}"/>
              </a:ext>
            </a:extLst>
          </p:cNvPr>
          <p:cNvPicPr>
            <a:picLocks noChangeAspect="1"/>
          </p:cNvPicPr>
          <p:nvPr/>
        </p:nvPicPr>
        <p:blipFill>
          <a:blip r:embed="rId2"/>
          <a:stretch>
            <a:fillRect/>
          </a:stretch>
        </p:blipFill>
        <p:spPr>
          <a:xfrm>
            <a:off x="946298" y="1417637"/>
            <a:ext cx="10079665" cy="3930540"/>
          </a:xfrm>
          <a:prstGeom prst="rect">
            <a:avLst/>
          </a:prstGeom>
        </p:spPr>
      </p:pic>
    </p:spTree>
    <p:extLst>
      <p:ext uri="{BB962C8B-B14F-4D97-AF65-F5344CB8AC3E}">
        <p14:creationId xmlns:p14="http://schemas.microsoft.com/office/powerpoint/2010/main" val="229980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Payment Methods for Cab Companies</a:t>
            </a:r>
          </a:p>
        </p:txBody>
      </p:sp>
      <p:pic>
        <p:nvPicPr>
          <p:cNvPr id="3" name="Picture 2">
            <a:extLst>
              <a:ext uri="{FF2B5EF4-FFF2-40B4-BE49-F238E27FC236}">
                <a16:creationId xmlns:a16="http://schemas.microsoft.com/office/drawing/2014/main" id="{B405062A-2320-F402-7646-16C1389FE5A0}"/>
              </a:ext>
            </a:extLst>
          </p:cNvPr>
          <p:cNvPicPr>
            <a:picLocks noChangeAspect="1"/>
          </p:cNvPicPr>
          <p:nvPr/>
        </p:nvPicPr>
        <p:blipFill>
          <a:blip r:embed="rId2"/>
          <a:stretch>
            <a:fillRect/>
          </a:stretch>
        </p:blipFill>
        <p:spPr>
          <a:xfrm>
            <a:off x="1186339" y="1477499"/>
            <a:ext cx="9468337" cy="4610337"/>
          </a:xfrm>
          <a:prstGeom prst="rect">
            <a:avLst/>
          </a:prstGeom>
        </p:spPr>
      </p:pic>
      <p:sp>
        <p:nvSpPr>
          <p:cNvPr id="5" name="TextBox 4">
            <a:extLst>
              <a:ext uri="{FF2B5EF4-FFF2-40B4-BE49-F238E27FC236}">
                <a16:creationId xmlns:a16="http://schemas.microsoft.com/office/drawing/2014/main" id="{4F9BCF0A-E8E8-A960-63E3-037DF3F91D0E}"/>
              </a:ext>
            </a:extLst>
          </p:cNvPr>
          <p:cNvSpPr txBox="1"/>
          <p:nvPr/>
        </p:nvSpPr>
        <p:spPr>
          <a:xfrm>
            <a:off x="838200" y="6007395"/>
            <a:ext cx="10515600" cy="738664"/>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effectLst/>
              </a:rPr>
              <a:t>For both companies, it is apparent that the most popular payment method is by card.</a:t>
            </a:r>
          </a:p>
          <a:p>
            <a:pPr algn="l"/>
            <a:endParaRPr lang="en-US" sz="1400" b="0" i="0" dirty="0">
              <a:effectLst/>
            </a:endParaRPr>
          </a:p>
          <a:p>
            <a:pPr marL="285750" indent="-285750" algn="l">
              <a:buFont typeface="Arial" panose="020B0604020202020204" pitchFamily="34" charset="0"/>
              <a:buChar char="•"/>
            </a:pPr>
            <a:r>
              <a:rPr lang="en-US" sz="1400" b="0" i="0" dirty="0">
                <a:effectLst/>
              </a:rPr>
              <a:t>This is likely due to more expensive fares requiring high amounts of cash that most customers do not feel comfortable carrying.</a:t>
            </a:r>
          </a:p>
        </p:txBody>
      </p:sp>
    </p:spTree>
    <p:extLst>
      <p:ext uri="{BB962C8B-B14F-4D97-AF65-F5344CB8AC3E}">
        <p14:creationId xmlns:p14="http://schemas.microsoft.com/office/powerpoint/2010/main" val="143222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Distribution of Distance (KM) Travelled by Both Cab Companies</a:t>
            </a:r>
          </a:p>
        </p:txBody>
      </p:sp>
      <p:pic>
        <p:nvPicPr>
          <p:cNvPr id="5124" name="Picture 4">
            <a:extLst>
              <a:ext uri="{FF2B5EF4-FFF2-40B4-BE49-F238E27FC236}">
                <a16:creationId xmlns:a16="http://schemas.microsoft.com/office/drawing/2014/main" id="{EE2EFDB7-6BE2-1BB3-ABD0-755D27B6D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59" y="1459346"/>
            <a:ext cx="10978861" cy="4090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A5347BA-A4FF-D8C5-F99C-623F16E4A974}"/>
              </a:ext>
            </a:extLst>
          </p:cNvPr>
          <p:cNvSpPr txBox="1"/>
          <p:nvPr/>
        </p:nvSpPr>
        <p:spPr>
          <a:xfrm>
            <a:off x="680459" y="5462450"/>
            <a:ext cx="10978861" cy="1674754"/>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400" b="0" i="0" dirty="0">
                <a:effectLst/>
              </a:rPr>
              <a:t>For both cab companies, the range of traveling in KM per ride is approximately between ~2km and ~49km.</a:t>
            </a:r>
          </a:p>
          <a:p>
            <a:pPr marL="285750" indent="-285750" algn="l">
              <a:lnSpc>
                <a:spcPct val="150000"/>
              </a:lnSpc>
              <a:buFont typeface="Arial" panose="020B0604020202020204" pitchFamily="34" charset="0"/>
              <a:buChar char="•"/>
            </a:pPr>
            <a:r>
              <a:rPr lang="en-US" sz="1400" b="0" i="0" dirty="0">
                <a:effectLst/>
              </a:rPr>
              <a:t>The distributions appear to be very identical for the two companies with no outliers present in either company.</a:t>
            </a:r>
          </a:p>
          <a:p>
            <a:pPr marL="285750" indent="-285750" algn="l">
              <a:lnSpc>
                <a:spcPct val="150000"/>
              </a:lnSpc>
              <a:buFont typeface="Arial" panose="020B0604020202020204" pitchFamily="34" charset="0"/>
              <a:buChar char="•"/>
            </a:pPr>
            <a:r>
              <a:rPr lang="en-US" sz="1400" b="0" i="0" dirty="0">
                <a:effectLst/>
              </a:rPr>
              <a:t>However, the Yellow Cab Company has completed a lot more cab rides that are around or under ~4km when compared to other travel ranges for both companies.</a:t>
            </a:r>
          </a:p>
          <a:p>
            <a:pPr>
              <a:lnSpc>
                <a:spcPct val="150000"/>
              </a:lnSpc>
            </a:pPr>
            <a:endParaRPr lang="en-US" sz="1400" dirty="0"/>
          </a:p>
        </p:txBody>
      </p:sp>
    </p:spTree>
    <p:extLst>
      <p:ext uri="{BB962C8B-B14F-4D97-AF65-F5344CB8AC3E}">
        <p14:creationId xmlns:p14="http://schemas.microsoft.com/office/powerpoint/2010/main" val="33553195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 (1)</Template>
  <TotalTime>209</TotalTime>
  <Words>2275</Words>
  <Application>Microsoft Office PowerPoint</Application>
  <PresentationFormat>Widescreen</PresentationFormat>
  <Paragraphs>158</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Calibri</vt:lpstr>
      <vt:lpstr>Calibri Light</vt:lpstr>
      <vt:lpstr>Courier New</vt:lpstr>
      <vt:lpstr>Office Theme</vt:lpstr>
      <vt:lpstr>PowerPoint Presentation</vt:lpstr>
      <vt:lpstr>   Agenda</vt:lpstr>
      <vt:lpstr>Background – G2M (Cab Industry) Case Study</vt:lpstr>
      <vt:lpstr>Data Exploration</vt:lpstr>
      <vt:lpstr>Profits (Margins) of Both Cab Companies</vt:lpstr>
      <vt:lpstr>Yellow Cab Company Customers by City</vt:lpstr>
      <vt:lpstr>Pink Cab Company Customers by City</vt:lpstr>
      <vt:lpstr>Payment Methods for Cab Companies</vt:lpstr>
      <vt:lpstr>Distribution of Distance (KM) Travelled by Both Cab Companies</vt:lpstr>
      <vt:lpstr>Cost ($) of Trip for Both Cab Companies</vt:lpstr>
      <vt:lpstr>Age Distribution for Both Cab Companies</vt:lpstr>
      <vt:lpstr>Profits by Payment Method for Both Companies</vt:lpstr>
      <vt:lpstr>Distance (KM) Travelled vs. Profits ($) </vt:lpstr>
      <vt:lpstr>Price ($) Charged vs. Profits ($) </vt:lpstr>
      <vt:lpstr>Is there any seasonality in the number of customers using the cab service?</vt:lpstr>
      <vt:lpstr>Yearly Customer Retention</vt:lpstr>
      <vt:lpstr>Yellow Cab Company – What is the relationship between distance traveled in kilometers and profits earned for each city? Does profit increase for longer cab rides?</vt:lpstr>
      <vt:lpstr>Yellow Cab Company – What is the relationship between distance traveled in kilometers and profits earned for each city? Does profit increase for longer cab rides?</vt:lpstr>
      <vt:lpstr>What's the most popular payment method by gender? Are card payments more expensive than cash payments?</vt:lpstr>
      <vt:lpstr>Which company has more negative profits (margins)? What might be causing lower profits (margins)?</vt:lpstr>
      <vt:lpstr>Correlation Analysis</vt:lpstr>
      <vt:lpstr>Hypothesis Testing: Do Linear Relationships Exists with Cab Company Margins (Profits ($)) and Cab Ride Features?</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Ammar Sidhu</dc:creator>
  <cp:lastModifiedBy>Ammar Sidhu</cp:lastModifiedBy>
  <cp:revision>1</cp:revision>
  <dcterms:created xsi:type="dcterms:W3CDTF">2022-10-21T02:13:54Z</dcterms:created>
  <dcterms:modified xsi:type="dcterms:W3CDTF">2022-10-21T05:43:05Z</dcterms:modified>
</cp:coreProperties>
</file>