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52" r:id="rId1"/>
  </p:sldMasterIdLst>
  <p:notesMasterIdLst>
    <p:notesMasterId r:id="rId11"/>
  </p:notesMasterIdLst>
  <p:sldIdLst>
    <p:sldId id="256" r:id="rId2"/>
    <p:sldId id="258" r:id="rId3"/>
    <p:sldId id="287" r:id="rId4"/>
    <p:sldId id="274" r:id="rId5"/>
    <p:sldId id="280" r:id="rId6"/>
    <p:sldId id="276" r:id="rId7"/>
    <p:sldId id="279" r:id="rId8"/>
    <p:sldId id="285" r:id="rId9"/>
    <p:sldId id="27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3ECE2E-CE3E-486E-82DB-4CA0CB1CCC09}" v="9" dt="2024-01-18T09:10:48.4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107" d="100"/>
          <a:sy n="107" d="100"/>
        </p:scale>
        <p:origin x="176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271CC4-89BB-413B-BCA6-3E5432105690}" type="datetimeFigureOut">
              <a:rPr lang="en-US" smtClean="0"/>
              <a:pPr/>
              <a:t>1/13/2025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620E2E-75C8-4B57-B393-E1C1CADE7396}" type="slidenum">
              <a:rPr lang="en-US" smtClean="0"/>
              <a:pPr/>
              <a:t>‹#›</a:t>
            </a:fld>
            <a:endParaRPr lang="en-US"/>
          </a:p>
        </p:txBody>
      </p:sp>
    </p:spTree>
    <p:extLst>
      <p:ext uri="{BB962C8B-B14F-4D97-AF65-F5344CB8AC3E}">
        <p14:creationId xmlns:p14="http://schemas.microsoft.com/office/powerpoint/2010/main" val="252740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A620E2E-75C8-4B57-B393-E1C1CADE7396}" type="slidenum">
              <a:rPr lang="en-US" smtClean="0"/>
              <a:pPr/>
              <a:t>7</a:t>
            </a:fld>
            <a:endParaRPr lang="en-US"/>
          </a:p>
        </p:txBody>
      </p:sp>
    </p:spTree>
    <p:extLst>
      <p:ext uri="{BB962C8B-B14F-4D97-AF65-F5344CB8AC3E}">
        <p14:creationId xmlns:p14="http://schemas.microsoft.com/office/powerpoint/2010/main" val="964739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9144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0000"/>
                    <a:lumOff val="10000"/>
                  </a:schemeClr>
                </a:solidFill>
              </a:defRPr>
            </a:lvl1pPr>
            <a:lvl2pPr marL="457189" indent="0" algn="ctr">
              <a:buNone/>
              <a:defRPr sz="1600"/>
            </a:lvl2pPr>
            <a:lvl3pPr marL="914377" indent="0" algn="ctr">
              <a:buNone/>
              <a:defRPr sz="16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99CBF12-6E2B-4232-841D-EE04A8577E92}"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49DDD7-0C98-46E9-99C9-1DFEA1768024}"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82334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CBF12-6E2B-4232-841D-EE04A8577E92}"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49DDD7-0C98-46E9-99C9-1DFEA1768024}" type="slidenum">
              <a:rPr lang="en-US" smtClean="0"/>
              <a:pPr/>
              <a:t>‹#›</a:t>
            </a:fld>
            <a:endParaRPr lang="en-US" dirty="0"/>
          </a:p>
        </p:txBody>
      </p:sp>
    </p:spTree>
    <p:extLst>
      <p:ext uri="{BB962C8B-B14F-4D97-AF65-F5344CB8AC3E}">
        <p14:creationId xmlns:p14="http://schemas.microsoft.com/office/powerpoint/2010/main" val="4027434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CBF12-6E2B-4232-841D-EE04A8577E92}"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49DDD7-0C98-46E9-99C9-1DFEA1768024}" type="slidenum">
              <a:rPr lang="en-US" smtClean="0"/>
              <a:pPr/>
              <a:t>‹#›</a:t>
            </a:fld>
            <a:endParaRPr lang="en-US" dirty="0"/>
          </a:p>
        </p:txBody>
      </p:sp>
      <p:cxnSp>
        <p:nvCxnSpPr>
          <p:cNvPr id="7" name="Straight Connector 6"/>
          <p:cNvCxnSpPr/>
          <p:nvPr/>
        </p:nvCxnSpPr>
        <p:spPr>
          <a:xfrm rot="5400000" flipV="1">
            <a:off x="7543800" y="173563"/>
            <a:ext cx="0" cy="6858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31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9CBF12-6E2B-4232-841D-EE04A8577E92}"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49DDD7-0C98-46E9-99C9-1DFEA1768024}" type="slidenum">
              <a:rPr lang="en-US" smtClean="0"/>
              <a:pPr/>
              <a:t>‹#›</a:t>
            </a:fld>
            <a:endParaRPr lang="en-US" dirty="0"/>
          </a:p>
        </p:txBody>
      </p:sp>
    </p:spTree>
    <p:extLst>
      <p:ext uri="{BB962C8B-B14F-4D97-AF65-F5344CB8AC3E}">
        <p14:creationId xmlns:p14="http://schemas.microsoft.com/office/powerpoint/2010/main" val="314926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9144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457189" indent="0">
              <a:buNone/>
              <a:defRPr sz="16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9CBF12-6E2B-4232-841D-EE04A8577E92}" type="datetimeFigureOut">
              <a:rPr lang="en-US" smtClean="0"/>
              <a:pPr/>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49DDD7-0C98-46E9-99C9-1DFEA1768024}" type="slidenum">
              <a:rPr lang="en-US" smtClean="0"/>
              <a:pPr/>
              <a:t>‹#›</a:t>
            </a:fld>
            <a:endParaRPr lang="en-US" dirty="0"/>
          </a:p>
        </p:txBody>
      </p:sp>
      <p:cxnSp>
        <p:nvCxnSpPr>
          <p:cNvPr id="8" name="Straight Connector 7"/>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015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9CBF12-6E2B-4232-841D-EE04A8577E92}" type="datetimeFigureOut">
              <a:rPr lang="en-US" smtClean="0"/>
              <a:pPr/>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49DDD7-0C98-46E9-99C9-1DFEA1768024}" type="slidenum">
              <a:rPr lang="en-US" smtClean="0"/>
              <a:pPr/>
              <a:t>‹#›</a:t>
            </a:fld>
            <a:endParaRPr lang="en-US" dirty="0"/>
          </a:p>
        </p:txBody>
      </p:sp>
    </p:spTree>
    <p:extLst>
      <p:ext uri="{BB962C8B-B14F-4D97-AF65-F5344CB8AC3E}">
        <p14:creationId xmlns:p14="http://schemas.microsoft.com/office/powerpoint/2010/main" val="106098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2">
                    <a:lumMod val="75000"/>
                  </a:schemeClr>
                </a:solidFill>
                <a:latin typeface="+mn-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2">
                    <a:lumMod val="75000"/>
                  </a:schemeClr>
                </a:solidFill>
                <a:latin typeface="+mn-lt"/>
                <a:ea typeface="+mn-ea"/>
                <a:cs typeface="+mn-cs"/>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marL="0" lvl="0" indent="0" algn="l" defTabSz="914377"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9CBF12-6E2B-4232-841D-EE04A8577E92}" type="datetimeFigureOut">
              <a:rPr lang="en-US" smtClean="0"/>
              <a:pPr/>
              <a:t>1/13/2025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49DDD7-0C98-46E9-99C9-1DFEA1768024}" type="slidenum">
              <a:rPr lang="en-US" smtClean="0"/>
              <a:pPr/>
              <a:t>‹#›</a:t>
            </a:fld>
            <a:endParaRPr lang="en-US" dirty="0"/>
          </a:p>
        </p:txBody>
      </p:sp>
    </p:spTree>
    <p:extLst>
      <p:ext uri="{BB962C8B-B14F-4D97-AF65-F5344CB8AC3E}">
        <p14:creationId xmlns:p14="http://schemas.microsoft.com/office/powerpoint/2010/main" val="104518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9CBF12-6E2B-4232-841D-EE04A8577E92}" type="datetimeFigureOut">
              <a:rPr lang="en-US" smtClean="0"/>
              <a:pPr/>
              <a:t>1/13/2025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49DDD7-0C98-46E9-99C9-1DFEA1768024}" type="slidenum">
              <a:rPr lang="en-US" smtClean="0"/>
              <a:pPr/>
              <a:t>‹#›</a:t>
            </a:fld>
            <a:endParaRPr lang="en-US" dirty="0"/>
          </a:p>
        </p:txBody>
      </p:sp>
    </p:spTree>
    <p:extLst>
      <p:ext uri="{BB962C8B-B14F-4D97-AF65-F5344CB8AC3E}">
        <p14:creationId xmlns:p14="http://schemas.microsoft.com/office/powerpoint/2010/main" val="3368988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9CBF12-6E2B-4232-841D-EE04A8577E92}" type="datetimeFigureOut">
              <a:rPr lang="en-US" smtClean="0"/>
              <a:pPr/>
              <a:t>1/13/2025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49DDD7-0C98-46E9-99C9-1DFEA1768024}" type="slidenum">
              <a:rPr lang="en-US" smtClean="0"/>
              <a:pPr/>
              <a:t>‹#›</a:t>
            </a:fld>
            <a:endParaRPr lang="en-US" dirty="0"/>
          </a:p>
        </p:txBody>
      </p:sp>
    </p:spTree>
    <p:extLst>
      <p:ext uri="{BB962C8B-B14F-4D97-AF65-F5344CB8AC3E}">
        <p14:creationId xmlns:p14="http://schemas.microsoft.com/office/powerpoint/2010/main" val="109634998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9CBF12-6E2B-4232-841D-EE04A8577E92}" type="datetimeFigureOut">
              <a:rPr lang="en-US" smtClean="0"/>
              <a:pPr/>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49DDD7-0C98-46E9-99C9-1DFEA1768024}" type="slidenum">
              <a:rPr lang="en-US" smtClean="0"/>
              <a:pPr/>
              <a:t>‹#›</a:t>
            </a:fld>
            <a:endParaRPr lang="en-US" dirty="0"/>
          </a:p>
        </p:txBody>
      </p:sp>
    </p:spTree>
    <p:extLst>
      <p:ext uri="{BB962C8B-B14F-4D97-AF65-F5344CB8AC3E}">
        <p14:creationId xmlns:p14="http://schemas.microsoft.com/office/powerpoint/2010/main" val="1509715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2">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0000"/>
                    <a:lumOff val="10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E99CBF12-6E2B-4232-841D-EE04A8577E92}" type="datetimeFigureOut">
              <a:rPr lang="en-US" smtClean="0"/>
              <a:pPr/>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49DDD7-0C98-46E9-99C9-1DFEA1768024}" type="slidenum">
              <a:rPr lang="en-US" smtClean="0"/>
              <a:pPr/>
              <a:t>‹#›</a:t>
            </a:fld>
            <a:endParaRPr lang="en-US" dirty="0"/>
          </a:p>
        </p:txBody>
      </p:sp>
      <p:cxnSp>
        <p:nvCxnSpPr>
          <p:cNvPr id="9" name="Straight Connector 8"/>
          <p:cNvCxnSpPr/>
          <p:nvPr/>
        </p:nvCxnSpPr>
        <p:spPr>
          <a:xfrm flipV="1">
            <a:off x="629013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82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E99CBF12-6E2B-4232-841D-EE04A8577E92}" type="datetimeFigureOut">
              <a:rPr lang="en-US" smtClean="0"/>
              <a:pPr/>
              <a:t>1/13/2025</a:t>
            </a:fld>
            <a:endParaRPr lang="en-US" dirty="0"/>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9149DDD7-0C98-46E9-99C9-1DFEA1768024}"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115181"/>
      </p:ext>
    </p:extLst>
  </p:cSld>
  <p:clrMap bg1="lt1" tx1="dk1" bg2="lt2" tx2="dk2" accent1="accent1" accent2="accent2" accent3="accent3" accent4="accent4" accent5="accent5" accent6="accent6" hlink="hlink" folHlink="folHlink"/>
  <p:sldLayoutIdLst>
    <p:sldLayoutId id="2147485153" r:id="rId1"/>
    <p:sldLayoutId id="2147485154" r:id="rId2"/>
    <p:sldLayoutId id="2147485155" r:id="rId3"/>
    <p:sldLayoutId id="2147485156" r:id="rId4"/>
    <p:sldLayoutId id="2147485157" r:id="rId5"/>
    <p:sldLayoutId id="2147485158" r:id="rId6"/>
    <p:sldLayoutId id="2147485159" r:id="rId7"/>
    <p:sldLayoutId id="2147485160" r:id="rId8"/>
    <p:sldLayoutId id="2147485161" r:id="rId9"/>
    <p:sldLayoutId id="2147485162" r:id="rId10"/>
    <p:sldLayoutId id="2147485163" r:id="rId11"/>
  </p:sldLayoutIdLst>
  <p:txStyles>
    <p:titleStyle>
      <a:lvl1pPr algn="l" defTabSz="914377" rtl="0" eaLnBrk="1" latinLnBrk="0" hangingPunct="1">
        <a:lnSpc>
          <a:spcPct val="80000"/>
        </a:lnSpc>
        <a:spcBef>
          <a:spcPct val="0"/>
        </a:spcBef>
        <a:buNone/>
        <a:defRPr sz="4400" kern="1200" cap="all" spc="100" baseline="0">
          <a:solidFill>
            <a:schemeClr val="tx1">
              <a:lumMod val="90000"/>
              <a:lumOff val="10000"/>
            </a:schemeClr>
          </a:solidFill>
          <a:latin typeface="+mj-lt"/>
          <a:ea typeface="+mj-ea"/>
          <a:cs typeface="+mj-cs"/>
        </a:defRPr>
      </a:lvl1pPr>
    </p:titleStyle>
    <p:body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3599" y="1295400"/>
            <a:ext cx="7822791" cy="2362200"/>
          </a:xfrm>
        </p:spPr>
        <p:txBody>
          <a:bodyPr>
            <a:normAutofit/>
          </a:bodyPr>
          <a:lstStyle/>
          <a:p>
            <a:pPr algn="ctr"/>
            <a:r>
              <a:rPr lang="en-US" sz="3600" b="1" dirty="0"/>
              <a:t>Diploma in Computer Science</a:t>
            </a:r>
            <a:br>
              <a:rPr lang="en-US" sz="3600" b="1" dirty="0"/>
            </a:br>
            <a:r>
              <a:rPr lang="en-US" sz="3600" dirty="0"/>
              <a:t>CGND314 - PROJECT</a:t>
            </a:r>
            <a:endParaRPr lang="en-US" i="1" dirty="0"/>
          </a:p>
        </p:txBody>
      </p:sp>
      <p:sp>
        <p:nvSpPr>
          <p:cNvPr id="3" name="Subtitle 2"/>
          <p:cNvSpPr>
            <a:spLocks noGrp="1"/>
          </p:cNvSpPr>
          <p:nvPr>
            <p:ph type="subTitle" idx="1"/>
          </p:nvPr>
        </p:nvSpPr>
        <p:spPr>
          <a:xfrm>
            <a:off x="1795736" y="4876800"/>
            <a:ext cx="5618515" cy="476429"/>
          </a:xfrm>
        </p:spPr>
        <p:txBody>
          <a:bodyPr>
            <a:normAutofit/>
          </a:bodyPr>
          <a:lstStyle/>
          <a:p>
            <a:r>
              <a:rPr lang="en-US" b="1" dirty="0"/>
              <a:t>Prepared by &lt;Mikhail Hussain Bin Sharifaizal&gt; &lt;DC98784&gt;</a:t>
            </a:r>
          </a:p>
        </p:txBody>
      </p:sp>
      <p:sp>
        <p:nvSpPr>
          <p:cNvPr id="4" name="Subtitle 2">
            <a:extLst>
              <a:ext uri="{FF2B5EF4-FFF2-40B4-BE49-F238E27FC236}">
                <a16:creationId xmlns:a16="http://schemas.microsoft.com/office/drawing/2014/main" id="{92748ECA-F524-19C1-0724-7664913AAD44}"/>
              </a:ext>
            </a:extLst>
          </p:cNvPr>
          <p:cNvSpPr txBox="1">
            <a:spLocks/>
          </p:cNvSpPr>
          <p:nvPr/>
        </p:nvSpPr>
        <p:spPr>
          <a:xfrm>
            <a:off x="787502" y="3396006"/>
            <a:ext cx="7568995" cy="783996"/>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3600" i="1" dirty="0" err="1">
                <a:solidFill>
                  <a:srgbClr val="0070C0"/>
                </a:solidFill>
              </a:rPr>
              <a:t>Educonsult</a:t>
            </a:r>
            <a:r>
              <a:rPr lang="en-US" sz="3600" i="1" dirty="0">
                <a:solidFill>
                  <a:srgbClr val="0070C0"/>
                </a:solidFill>
              </a:rPr>
              <a:t>-advisory system</a:t>
            </a:r>
            <a:endParaRPr lang="en-US" sz="3600"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sz="2400" dirty="0"/>
              <a:t>Academic advising is essential for student success, but traditional methods often involve time-consuming processes like manual scheduling and fragmented interactions. The </a:t>
            </a:r>
            <a:r>
              <a:rPr lang="en-US" sz="2400" dirty="0" err="1"/>
              <a:t>EduConsult</a:t>
            </a:r>
            <a:r>
              <a:rPr lang="en-US" sz="2400" dirty="0"/>
              <a:t> system, a web-based Advisor-Advisee Management System, simplifies advising by allowing advisors to set their availability, track student progress, and maintain detailed meeting records. This system enhances the academic experience by fostering seamless collaboration and providing timely support for students.</a:t>
            </a:r>
            <a:endParaRPr lang="en-US" sz="2400"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Autofit/>
          </a:bodyPr>
          <a:lstStyle/>
          <a:p>
            <a:pPr marL="310899" lvl="2" indent="0">
              <a:buNone/>
            </a:pPr>
            <a:r>
              <a:rPr lang="en-US" sz="2400" dirty="0"/>
              <a:t>The academic advising process in many institutions is often inefficient due to reliance on manual methods like emails and text messages. This results in challenges such as inefficient scheduling, fragmented communication, lack of documentation, limited progress tracking, and overburdened advisors. These issues lead to miscommunication, missed follow-ups, and reduced advising effectiveness.</a:t>
            </a:r>
            <a:endParaRPr lang="en-US" sz="2400" dirty="0">
              <a:solidFill>
                <a:srgbClr val="0070C0"/>
              </a:solidFill>
            </a:endParaRPr>
          </a:p>
        </p:txBody>
      </p:sp>
    </p:spTree>
    <p:extLst>
      <p:ext uri="{BB962C8B-B14F-4D97-AF65-F5344CB8AC3E}">
        <p14:creationId xmlns:p14="http://schemas.microsoft.com/office/powerpoint/2010/main" val="429386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a:xfrm>
            <a:off x="381000" y="2362200"/>
            <a:ext cx="8153400" cy="2438400"/>
          </a:xfrm>
        </p:spPr>
        <p:txBody>
          <a:bodyPr>
            <a:normAutofit/>
          </a:bodyPr>
          <a:lstStyle/>
          <a:p>
            <a:pPr lvl="2">
              <a:buFont typeface="Wingdings" pitchFamily="2" charset="2"/>
              <a:buChar char="§"/>
            </a:pPr>
            <a:r>
              <a:rPr lang="en-US" sz="2000" b="1" dirty="0"/>
              <a:t>Enhance Advisor-Advisee Interactions</a:t>
            </a:r>
            <a:r>
              <a:rPr lang="en-US" sz="2000" dirty="0"/>
              <a:t>: A user-friendly system for efficient communication and appointment scheduling.</a:t>
            </a:r>
          </a:p>
          <a:p>
            <a:pPr lvl="2">
              <a:buFont typeface="Wingdings" pitchFamily="2" charset="2"/>
              <a:buChar char="§"/>
            </a:pPr>
            <a:r>
              <a:rPr lang="en-US" sz="2000" b="1" dirty="0"/>
              <a:t>Reduce Administrative Tasks</a:t>
            </a:r>
            <a:r>
              <a:rPr lang="en-US" sz="2000" dirty="0"/>
              <a:t>: Streamline scheduling and documentation to ease workloads.</a:t>
            </a:r>
          </a:p>
          <a:p>
            <a:pPr lvl="2">
              <a:buFont typeface="Wingdings" pitchFamily="2" charset="2"/>
              <a:buChar char="§"/>
            </a:pPr>
            <a:r>
              <a:rPr lang="en-US" sz="2000" b="1" dirty="0"/>
              <a:t>Maintain Records</a:t>
            </a:r>
            <a:r>
              <a:rPr lang="en-US" sz="2000" dirty="0"/>
              <a:t>: Store accessible records of meetings, advice, and actions for future use.</a:t>
            </a:r>
            <a:endParaRPr lang="en-US" sz="2000" dirty="0">
              <a:solidFill>
                <a:srgbClr val="0070C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TARGET USER</a:t>
            </a:r>
          </a:p>
        </p:txBody>
      </p:sp>
      <p:sp>
        <p:nvSpPr>
          <p:cNvPr id="5" name="Content Placeholder 2"/>
          <p:cNvSpPr>
            <a:spLocks noGrp="1"/>
          </p:cNvSpPr>
          <p:nvPr>
            <p:ph idx="1"/>
          </p:nvPr>
        </p:nvSpPr>
        <p:spPr/>
        <p:txBody>
          <a:bodyPr>
            <a:normAutofit/>
          </a:bodyPr>
          <a:lstStyle/>
          <a:p>
            <a:pPr lvl="1"/>
            <a:r>
              <a:rPr lang="en-US" sz="3000" dirty="0">
                <a:solidFill>
                  <a:srgbClr val="0070C0"/>
                </a:solidFill>
              </a:rPr>
              <a:t>Advisor</a:t>
            </a:r>
          </a:p>
          <a:p>
            <a:pPr lvl="1"/>
            <a:r>
              <a:rPr lang="en-US" sz="3000" dirty="0">
                <a:solidFill>
                  <a:srgbClr val="0070C0"/>
                </a:solidFill>
              </a:rPr>
              <a:t>Students(Advisees)</a:t>
            </a:r>
          </a:p>
          <a:p>
            <a:pPr lvl="1"/>
            <a:r>
              <a:rPr lang="en-US" sz="3000" dirty="0" err="1">
                <a:solidFill>
                  <a:srgbClr val="0070C0"/>
                </a:solidFill>
              </a:rPr>
              <a:t>Admininistrator</a:t>
            </a:r>
            <a:endParaRPr lang="en-US" sz="3000" dirty="0">
              <a:solidFill>
                <a:srgbClr val="0070C0"/>
              </a:solidFill>
            </a:endParaRPr>
          </a:p>
        </p:txBody>
      </p:sp>
    </p:spTree>
    <p:extLst>
      <p:ext uri="{BB962C8B-B14F-4D97-AF65-F5344CB8AC3E}">
        <p14:creationId xmlns:p14="http://schemas.microsoft.com/office/powerpoint/2010/main" val="3726393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PROJECT SCOPE/LIMITATION</a:t>
            </a:r>
          </a:p>
        </p:txBody>
      </p:sp>
      <p:sp>
        <p:nvSpPr>
          <p:cNvPr id="5" name="Content Placeholder 2"/>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70C0"/>
                </a:solidFill>
                <a:effectLst/>
                <a:latin typeface="__Inter_d65c78"/>
              </a:rPr>
              <a:t>Design and Development.</a:t>
            </a:r>
          </a:p>
          <a:p>
            <a:pPr marL="0" indent="0" algn="l">
              <a:buNone/>
            </a:pPr>
            <a:r>
              <a:rPr lang="en-US" sz="1500" b="0" i="0" dirty="0">
                <a:solidFill>
                  <a:srgbClr val="000000"/>
                </a:solidFill>
                <a:effectLst/>
                <a:latin typeface="__Inter_d65c78"/>
              </a:rPr>
              <a:t>- Create a web-based platform aimed at simplifying academic advising processes.</a:t>
            </a:r>
          </a:p>
          <a:p>
            <a:pPr algn="l">
              <a:buFont typeface="Arial" panose="020B0604020202020204" pitchFamily="34" charset="0"/>
              <a:buChar char="•"/>
            </a:pPr>
            <a:r>
              <a:rPr lang="en-US" b="0" i="0" dirty="0">
                <a:solidFill>
                  <a:srgbClr val="0070C0"/>
                </a:solidFill>
                <a:effectLst/>
                <a:latin typeface="__Inter_d65c78"/>
              </a:rPr>
              <a:t>Implementation and Deployment.</a:t>
            </a:r>
          </a:p>
          <a:p>
            <a:pPr marL="0" indent="0" algn="l">
              <a:buNone/>
            </a:pPr>
            <a:r>
              <a:rPr lang="en-US" sz="1600" dirty="0">
                <a:solidFill>
                  <a:srgbClr val="000000"/>
                </a:solidFill>
                <a:latin typeface="__Inter_d65c78"/>
              </a:rPr>
              <a:t>- Deploy the system within an academic setting to enhance the advisor-advisee experience.</a:t>
            </a:r>
          </a:p>
          <a:p>
            <a:pPr marL="0" indent="0" algn="l">
              <a:buNone/>
            </a:pPr>
            <a:endParaRPr lang="en-US" dirty="0">
              <a:solidFill>
                <a:srgbClr val="0070C0"/>
              </a:solidFill>
              <a:latin typeface="__Inter_d65c78"/>
            </a:endParaRPr>
          </a:p>
          <a:p>
            <a:pPr algn="l">
              <a:buFont typeface="Arial" panose="020B0604020202020204" pitchFamily="34" charset="0"/>
              <a:buChar char="•"/>
            </a:pPr>
            <a:endParaRPr lang="en-US" b="0" i="0" dirty="0">
              <a:solidFill>
                <a:srgbClr val="0070C0"/>
              </a:solidFill>
              <a:effectLst/>
              <a:latin typeface="__Inter_d65c78"/>
            </a:endParaRPr>
          </a:p>
          <a:p>
            <a:pPr marL="0" indent="0" algn="l">
              <a:buNone/>
            </a:pPr>
            <a:r>
              <a:rPr lang="en-US" b="1" dirty="0">
                <a:solidFill>
                  <a:srgbClr val="0070C0"/>
                </a:solidFill>
                <a:latin typeface="__Inter_d65c78"/>
              </a:rPr>
              <a:t>Limitation</a:t>
            </a:r>
            <a:endParaRPr lang="en-US" sz="2000" b="1" dirty="0">
              <a:solidFill>
                <a:srgbClr val="0070C0"/>
              </a:solidFill>
            </a:endParaRPr>
          </a:p>
          <a:p>
            <a:pPr marL="91440" marR="0" lvl="0" indent="-91440" algn="l" defTabSz="914377" rtl="0" eaLnBrk="1" fontAlgn="auto" latinLnBrk="0" hangingPunct="1">
              <a:lnSpc>
                <a:spcPct val="90000"/>
              </a:lnSpc>
              <a:spcBef>
                <a:spcPts val="1200"/>
              </a:spcBef>
              <a:spcAft>
                <a:spcPts val="200"/>
              </a:spcAft>
              <a:buClr>
                <a:srgbClr val="9CBEBD"/>
              </a:buClr>
              <a:buSzPct val="100000"/>
              <a:buFont typeface="Arial" panose="020B0604020202020204" pitchFamily="34" charset="0"/>
              <a:buChar char="•"/>
              <a:tabLst/>
              <a:defRPr/>
            </a:pPr>
            <a:r>
              <a:rPr kumimoji="0" lang="en-US" sz="2000" b="0" i="0" u="none" strike="noStrike" kern="1200" cap="none" spc="0" normalizeH="0" baseline="0" noProof="0" dirty="0">
                <a:ln>
                  <a:noFill/>
                </a:ln>
                <a:solidFill>
                  <a:srgbClr val="000000"/>
                </a:solidFill>
                <a:effectLst/>
                <a:uLnTx/>
                <a:uFillTx/>
                <a:latin typeface="__Inter_d65c78"/>
                <a:ea typeface="+mn-ea"/>
                <a:cs typeface="+mn-cs"/>
              </a:rPr>
              <a:t>No mobile apps</a:t>
            </a:r>
          </a:p>
          <a:p>
            <a:pPr marL="91440" marR="0" lvl="0" indent="-91440" algn="l" defTabSz="914377" rtl="0" eaLnBrk="1" fontAlgn="auto" latinLnBrk="0" hangingPunct="1">
              <a:lnSpc>
                <a:spcPct val="90000"/>
              </a:lnSpc>
              <a:spcBef>
                <a:spcPts val="1200"/>
              </a:spcBef>
              <a:spcAft>
                <a:spcPts val="200"/>
              </a:spcAft>
              <a:buClr>
                <a:srgbClr val="9CBEBD"/>
              </a:buClr>
              <a:buSzPct val="100000"/>
              <a:buFont typeface="Arial" panose="020B0604020202020204" pitchFamily="34" charset="0"/>
              <a:buChar char="•"/>
              <a:tabLst/>
              <a:defRPr/>
            </a:pPr>
            <a:r>
              <a:rPr lang="en-US" dirty="0">
                <a:solidFill>
                  <a:srgbClr val="000000"/>
                </a:solidFill>
                <a:latin typeface="__Inter_d65c78"/>
              </a:rPr>
              <a:t>No reminder for when the scheduled meeting is near</a:t>
            </a:r>
            <a:endParaRPr kumimoji="0" lang="en-US" sz="2000" b="0" i="0" u="none" strike="noStrike" kern="1200" cap="none" spc="0" normalizeH="0" baseline="0" noProof="0" dirty="0">
              <a:ln>
                <a:noFill/>
              </a:ln>
              <a:solidFill>
                <a:srgbClr val="000000"/>
              </a:solidFill>
              <a:effectLst/>
              <a:uLnTx/>
              <a:uFillTx/>
              <a:latin typeface="__Inter_d65c78"/>
              <a:ea typeface="+mn-ea"/>
              <a:cs typeface="+mn-cs"/>
            </a:endParaRPr>
          </a:p>
          <a:p>
            <a:pPr lvl="1"/>
            <a:endParaRPr lang="en-US" sz="2000" b="1" dirty="0">
              <a:solidFill>
                <a:srgbClr val="000000"/>
              </a:solidFill>
            </a:endParaRPr>
          </a:p>
          <a:p>
            <a:pPr lvl="1"/>
            <a:endParaRPr lang="en-US" sz="2000" b="1" dirty="0">
              <a:solidFill>
                <a:srgbClr val="000000"/>
              </a:solidFill>
            </a:endParaRPr>
          </a:p>
          <a:p>
            <a:pPr lvl="1"/>
            <a:endParaRPr lang="en-US" sz="3000" dirty="0">
              <a:solidFill>
                <a:srgbClr val="0070C0"/>
              </a:solidFill>
            </a:endParaRPr>
          </a:p>
          <a:p>
            <a:pPr lvl="1"/>
            <a:endParaRPr lang="en-US" sz="3300" dirty="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071" y="609600"/>
            <a:ext cx="7711440" cy="1293028"/>
          </a:xfrm>
        </p:spPr>
        <p:txBody>
          <a:bodyPr>
            <a:noAutofit/>
          </a:bodyPr>
          <a:lstStyle/>
          <a:p>
            <a:r>
              <a:rPr lang="en-US" sz="3600" dirty="0"/>
              <a:t>PROJECT DEVELOPMENT TOOLS</a:t>
            </a:r>
          </a:p>
        </p:txBody>
      </p:sp>
      <p:sp>
        <p:nvSpPr>
          <p:cNvPr id="3" name="Content Placeholder 2"/>
          <p:cNvSpPr>
            <a:spLocks noGrp="1"/>
          </p:cNvSpPr>
          <p:nvPr>
            <p:ph idx="1"/>
          </p:nvPr>
        </p:nvSpPr>
        <p:spPr>
          <a:xfrm>
            <a:off x="875071" y="2384324"/>
            <a:ext cx="8153400" cy="4092676"/>
          </a:xfrm>
        </p:spPr>
        <p:txBody>
          <a:bodyPr>
            <a:normAutofit fontScale="92500" lnSpcReduction="10000"/>
          </a:bodyPr>
          <a:lstStyle/>
          <a:p>
            <a:r>
              <a:rPr lang="en-US" sz="3700" dirty="0"/>
              <a:t>Programming Language</a:t>
            </a:r>
          </a:p>
          <a:p>
            <a:pPr lvl="1"/>
            <a:r>
              <a:rPr lang="en-US" sz="2800" dirty="0">
                <a:solidFill>
                  <a:srgbClr val="0070C0"/>
                </a:solidFill>
              </a:rPr>
              <a:t>PHP</a:t>
            </a:r>
          </a:p>
          <a:p>
            <a:pPr lvl="1"/>
            <a:r>
              <a:rPr lang="en-US" sz="2800" dirty="0">
                <a:solidFill>
                  <a:srgbClr val="0070C0"/>
                </a:solidFill>
              </a:rPr>
              <a:t>HTML/CSS</a:t>
            </a:r>
          </a:p>
          <a:p>
            <a:r>
              <a:rPr lang="en-US" sz="3400" dirty="0"/>
              <a:t>Database</a:t>
            </a:r>
          </a:p>
          <a:p>
            <a:pPr lvl="1"/>
            <a:r>
              <a:rPr lang="en-US" sz="2800" dirty="0" err="1">
                <a:solidFill>
                  <a:srgbClr val="0070C0"/>
                </a:solidFill>
              </a:rPr>
              <a:t>MySql</a:t>
            </a:r>
            <a:endParaRPr lang="en-US" sz="2800" dirty="0">
              <a:solidFill>
                <a:srgbClr val="0070C0"/>
              </a:solidFill>
            </a:endParaRPr>
          </a:p>
          <a:p>
            <a:pPr lvl="2">
              <a:buNone/>
            </a:pPr>
            <a:endParaRPr lang="en-US" sz="2500" dirty="0"/>
          </a:p>
          <a:p>
            <a:r>
              <a:rPr lang="en-US" sz="3700" dirty="0"/>
              <a:t>Software</a:t>
            </a:r>
          </a:p>
          <a:p>
            <a:pPr lvl="1"/>
            <a:r>
              <a:rPr lang="en-US" sz="3000" dirty="0">
                <a:solidFill>
                  <a:srgbClr val="0070C0"/>
                </a:solidFill>
              </a:rPr>
              <a:t>Visual studio code</a:t>
            </a:r>
          </a:p>
          <a:p>
            <a:pPr lvl="1"/>
            <a:r>
              <a:rPr lang="en-US" sz="3000" dirty="0" err="1">
                <a:solidFill>
                  <a:srgbClr val="0070C0"/>
                </a:solidFill>
              </a:rPr>
              <a:t>Xampp</a:t>
            </a:r>
            <a:endParaRPr lang="en-US" sz="3000" dirty="0">
              <a:solidFill>
                <a:srgbClr val="0070C0"/>
              </a:solidFill>
            </a:endParaRPr>
          </a:p>
          <a:p>
            <a:pPr>
              <a:buNone/>
            </a:pPr>
            <a:endParaRPr lang="en-US" sz="3400" dirty="0"/>
          </a:p>
          <a:p>
            <a:pPr lvl="1"/>
            <a:endParaRPr lang="en-US" sz="3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4373"/>
            <a:ext cx="7863840" cy="835827"/>
          </a:xfrm>
        </p:spPr>
        <p:txBody>
          <a:bodyPr>
            <a:normAutofit/>
          </a:bodyPr>
          <a:lstStyle/>
          <a:p>
            <a:r>
              <a:rPr lang="en-US" dirty="0"/>
              <a:t>SYSTEM FEATURES/FUNCTIONS</a:t>
            </a:r>
          </a:p>
        </p:txBody>
      </p:sp>
      <p:sp>
        <p:nvSpPr>
          <p:cNvPr id="3" name="Content Placeholder 2"/>
          <p:cNvSpPr>
            <a:spLocks noGrp="1"/>
          </p:cNvSpPr>
          <p:nvPr>
            <p:ph idx="1"/>
          </p:nvPr>
        </p:nvSpPr>
        <p:spPr>
          <a:xfrm>
            <a:off x="685800" y="1981200"/>
            <a:ext cx="8153400" cy="4038600"/>
          </a:xfrm>
        </p:spPr>
        <p:txBody>
          <a:bodyPr>
            <a:normAutofit/>
          </a:bodyPr>
          <a:lstStyle/>
          <a:p>
            <a:pPr lvl="1">
              <a:buFont typeface="Wingdings" pitchFamily="2" charset="2"/>
              <a:buChar char="§"/>
            </a:pPr>
            <a:r>
              <a:rPr lang="en-US" sz="2400" dirty="0">
                <a:solidFill>
                  <a:srgbClr val="0070C0"/>
                </a:solidFill>
              </a:rPr>
              <a:t>Consultation Scheduling</a:t>
            </a:r>
          </a:p>
          <a:p>
            <a:pPr marL="128019" lvl="1" indent="0">
              <a:buNone/>
            </a:pPr>
            <a:r>
              <a:rPr lang="en-US" sz="1800" dirty="0">
                <a:solidFill>
                  <a:srgbClr val="0070C0"/>
                </a:solidFill>
              </a:rPr>
              <a:t>- </a:t>
            </a:r>
            <a:r>
              <a:rPr lang="en-US" sz="1800" dirty="0">
                <a:solidFill>
                  <a:srgbClr val="000000"/>
                </a:solidFill>
              </a:rPr>
              <a:t>Centralized platform for booking advisor-advisee meetings.</a:t>
            </a:r>
            <a:endParaRPr lang="en-US" sz="2400" dirty="0">
              <a:solidFill>
                <a:srgbClr val="0070C0"/>
              </a:solidFill>
            </a:endParaRPr>
          </a:p>
          <a:p>
            <a:pPr lvl="1">
              <a:buFont typeface="Wingdings" pitchFamily="2" charset="2"/>
              <a:buChar char="§"/>
            </a:pPr>
            <a:r>
              <a:rPr lang="en-US" sz="2400" dirty="0">
                <a:solidFill>
                  <a:srgbClr val="0070C0"/>
                </a:solidFill>
              </a:rPr>
              <a:t>Progress Tracking</a:t>
            </a:r>
          </a:p>
          <a:p>
            <a:pPr marL="128019" lvl="1" indent="0">
              <a:buNone/>
            </a:pPr>
            <a:r>
              <a:rPr lang="en-US" sz="2400" dirty="0">
                <a:solidFill>
                  <a:srgbClr val="0070C0"/>
                </a:solidFill>
              </a:rPr>
              <a:t>- </a:t>
            </a:r>
            <a:r>
              <a:rPr lang="en-US" sz="1800" dirty="0">
                <a:solidFill>
                  <a:srgbClr val="000000"/>
                </a:solidFill>
              </a:rPr>
              <a:t>Track how many times per semester the student has done a meeting</a:t>
            </a:r>
            <a:endParaRPr lang="en-US" sz="2800" dirty="0"/>
          </a:p>
          <a:p>
            <a:pPr lvl="1">
              <a:buFont typeface="Wingdings" pitchFamily="2" charset="2"/>
              <a:buChar char="§"/>
            </a:pPr>
            <a:r>
              <a:rPr lang="en-US" sz="2400" dirty="0">
                <a:solidFill>
                  <a:srgbClr val="0070C0"/>
                </a:solidFill>
              </a:rPr>
              <a:t>Record-Keeping</a:t>
            </a:r>
          </a:p>
          <a:p>
            <a:pPr marL="128019" lvl="1" indent="0">
              <a:buNone/>
            </a:pPr>
            <a:r>
              <a:rPr lang="en-US" sz="2400" dirty="0">
                <a:solidFill>
                  <a:srgbClr val="0070C0"/>
                </a:solidFill>
              </a:rPr>
              <a:t>- </a:t>
            </a:r>
            <a:r>
              <a:rPr lang="en-US" sz="1800" dirty="0">
                <a:solidFill>
                  <a:srgbClr val="000000"/>
                </a:solidFill>
              </a:rPr>
              <a:t>Access to previous meetings notes.</a:t>
            </a:r>
          </a:p>
          <a:p>
            <a:pPr lvl="1">
              <a:buFont typeface="Wingdings" pitchFamily="2" charset="2"/>
              <a:buChar char="§"/>
            </a:pPr>
            <a:r>
              <a:rPr lang="en-US" sz="2400" dirty="0">
                <a:solidFill>
                  <a:srgbClr val="0070C0"/>
                </a:solidFill>
              </a:rPr>
              <a:t>Administrative Tools</a:t>
            </a:r>
          </a:p>
          <a:p>
            <a:pPr marL="128019" lvl="1" indent="0">
              <a:buNone/>
            </a:pPr>
            <a:r>
              <a:rPr lang="en-US" sz="1800" dirty="0">
                <a:solidFill>
                  <a:srgbClr val="0070C0"/>
                </a:solidFill>
              </a:rPr>
              <a:t>-</a:t>
            </a:r>
            <a:r>
              <a:rPr lang="en-US" sz="1800" dirty="0">
                <a:solidFill>
                  <a:srgbClr val="000000"/>
                </a:solidFill>
              </a:rPr>
              <a:t>Assign both Advisor and Advisee</a:t>
            </a:r>
            <a:endParaRPr lang="en-US" sz="1800" dirty="0">
              <a:solidFill>
                <a:srgbClr val="0070C0"/>
              </a:solidFill>
            </a:endParaRPr>
          </a:p>
          <a:p>
            <a:pPr lvl="1">
              <a:buFont typeface="Wingdings" pitchFamily="2" charset="2"/>
              <a:buChar char="§"/>
            </a:pPr>
            <a:endParaRPr lang="en-US" sz="2800" dirty="0"/>
          </a:p>
        </p:txBody>
      </p:sp>
    </p:spTree>
    <p:extLst>
      <p:ext uri="{BB962C8B-B14F-4D97-AF65-F5344CB8AC3E}">
        <p14:creationId xmlns:p14="http://schemas.microsoft.com/office/powerpoint/2010/main" val="211822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8806" y="3733800"/>
            <a:ext cx="7315200" cy="990600"/>
          </a:xfrm>
        </p:spPr>
        <p:txBody>
          <a:bodyPr>
            <a:normAutofit/>
          </a:bodyPr>
          <a:lstStyle/>
          <a:p>
            <a:r>
              <a:rPr lang="en-US" dirty="0"/>
              <a:t>PROCEED WITH SYSTEM DEMO</a:t>
            </a:r>
          </a:p>
        </p:txBody>
      </p:sp>
      <p:sp>
        <p:nvSpPr>
          <p:cNvPr id="3" name="Content Placeholder 2"/>
          <p:cNvSpPr>
            <a:spLocks noGrp="1"/>
          </p:cNvSpPr>
          <p:nvPr>
            <p:ph idx="1"/>
          </p:nvPr>
        </p:nvSpPr>
        <p:spPr>
          <a:xfrm>
            <a:off x="533400" y="2362200"/>
            <a:ext cx="8153400" cy="914400"/>
          </a:xfrm>
        </p:spPr>
        <p:txBody>
          <a:bodyPr>
            <a:normAutofit/>
          </a:bodyPr>
          <a:lstStyle/>
          <a:p>
            <a:pPr algn="ctr">
              <a:buNone/>
            </a:pPr>
            <a:r>
              <a:rPr lang="en-US" sz="4000" b="1" dirty="0"/>
              <a:t>THANK YOU</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1495</TotalTime>
  <Words>324</Words>
  <Application>Microsoft Office PowerPoint</Application>
  <PresentationFormat>On-screen Show (4:3)</PresentationFormat>
  <Paragraphs>49</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__Inter_d65c78</vt:lpstr>
      <vt:lpstr>Arial</vt:lpstr>
      <vt:lpstr>Calibri</vt:lpstr>
      <vt:lpstr>Tw Cen MT</vt:lpstr>
      <vt:lpstr>Tw Cen MT Condensed</vt:lpstr>
      <vt:lpstr>Wingdings</vt:lpstr>
      <vt:lpstr>Wingdings 2</vt:lpstr>
      <vt:lpstr>Wingdings 3</vt:lpstr>
      <vt:lpstr>Integral</vt:lpstr>
      <vt:lpstr>Diploma in Computer Science CGND314 - PROJECT</vt:lpstr>
      <vt:lpstr>INTRODUCTION</vt:lpstr>
      <vt:lpstr>PROBLEM STATEMENT</vt:lpstr>
      <vt:lpstr>OBJECTIVES</vt:lpstr>
      <vt:lpstr>TARGET USER</vt:lpstr>
      <vt:lpstr>PROJECT SCOPE/LIMITATION</vt:lpstr>
      <vt:lpstr>PROJECT DEVELOPMENT TOOLS</vt:lpstr>
      <vt:lpstr>SYSTEM FEATURES/FUNCTIONS</vt:lpstr>
      <vt:lpstr>PROCEED WITH SYSTEM DEMO</vt:lpstr>
    </vt:vector>
  </TitlesOfParts>
  <Company>Universiti Tenaga Nasional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Computer Science  diploma PROJECT (Demostration)  “your system”</dc:title>
  <dc:creator>Noor Saliza Bte. Mohd Salleh</dc:creator>
  <cp:lastModifiedBy>Mikhail Hussain Bin Sharifaizal</cp:lastModifiedBy>
  <cp:revision>149</cp:revision>
  <dcterms:created xsi:type="dcterms:W3CDTF">2009-11-24T06:39:32Z</dcterms:created>
  <dcterms:modified xsi:type="dcterms:W3CDTF">2025-01-13T17:42:22Z</dcterms:modified>
</cp:coreProperties>
</file>