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EC5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120" d="100"/>
          <a:sy n="120" d="100"/>
        </p:scale>
        <p:origin x="17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131C31-3F88-4050-A0A9-47B8A5D5ED9C}" type="datetimeFigureOut">
              <a:rPr lang="en-US" smtClean="0"/>
              <a:t>27-Apr-16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18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31C31-3F88-4050-A0A9-47B8A5D5ED9C}" type="datetimeFigureOut">
              <a:rPr lang="en-US" smtClean="0"/>
              <a:t>27-Apr-16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60578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31C31-3F88-4050-A0A9-47B8A5D5ED9C}" type="datetimeFigureOut">
              <a:rPr lang="en-US" smtClean="0"/>
              <a:t>27-Apr-16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193935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31C31-3F88-4050-A0A9-47B8A5D5ED9C}" type="datetimeFigureOut">
              <a:rPr lang="en-US" smtClean="0"/>
              <a:t>27-Apr-16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321258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131C31-3F88-4050-A0A9-47B8A5D5ED9C}" type="datetimeFigureOut">
              <a:rPr lang="en-US" smtClean="0"/>
              <a:t>27-Apr-16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16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131C31-3F88-4050-A0A9-47B8A5D5ED9C}" type="datetimeFigureOut">
              <a:rPr lang="en-US" smtClean="0"/>
              <a:t>27-Apr-16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28075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131C31-3F88-4050-A0A9-47B8A5D5ED9C}" type="datetimeFigureOut">
              <a:rPr lang="en-US" smtClean="0"/>
              <a:t>27-Apr-16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92968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131C31-3F88-4050-A0A9-47B8A5D5ED9C}" type="datetimeFigureOut">
              <a:rPr lang="en-US" smtClean="0"/>
              <a:t>27-Apr-16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17111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131C31-3F88-4050-A0A9-47B8A5D5ED9C}" type="datetimeFigureOut">
              <a:rPr lang="en-US" smtClean="0"/>
              <a:t>27-Apr-16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36996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131C31-3F88-4050-A0A9-47B8A5D5ED9C}" type="datetimeFigureOut">
              <a:rPr lang="en-US" smtClean="0"/>
              <a:t>27-Apr-16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C96BA0-037A-412C-9997-9D985A9E110A}" type="slidenum">
              <a:rPr lang="en-US" smtClean="0"/>
              <a:t>‹#›</a:t>
            </a:fld>
            <a:endParaRPr lang="en-US"/>
          </a:p>
        </p:txBody>
      </p:sp>
    </p:spTree>
    <p:extLst>
      <p:ext uri="{BB962C8B-B14F-4D97-AF65-F5344CB8AC3E}">
        <p14:creationId xmlns:p14="http://schemas.microsoft.com/office/powerpoint/2010/main" val="127878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31C31-3F88-4050-A0A9-47B8A5D5ED9C}" type="datetimeFigureOut">
              <a:rPr lang="en-US" smtClean="0"/>
              <a:t>27-Apr-16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160587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131C31-3F88-4050-A0A9-47B8A5D5ED9C}" type="datetimeFigureOut">
              <a:rPr lang="en-US" smtClean="0"/>
              <a:t>27-Apr-16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C96BA0-037A-412C-9997-9D985A9E11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3031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8250"/>
            <a:ext cx="12192000" cy="8096250"/>
          </a:xfrm>
          <a:prstGeom prst="rect">
            <a:avLst/>
          </a:prstGeom>
        </p:spPr>
      </p:pic>
      <p:sp>
        <p:nvSpPr>
          <p:cNvPr id="2" name="Title 1"/>
          <p:cNvSpPr>
            <a:spLocks noGrp="1"/>
          </p:cNvSpPr>
          <p:nvPr>
            <p:ph type="ctrTitle"/>
          </p:nvPr>
        </p:nvSpPr>
        <p:spPr>
          <a:xfrm>
            <a:off x="414528" y="1378078"/>
            <a:ext cx="5681472" cy="3540696"/>
          </a:xfrm>
        </p:spPr>
        <p:txBody>
          <a:bodyPr>
            <a:normAutofit/>
          </a:bodyPr>
          <a:lstStyle/>
          <a:p>
            <a:pPr algn="l"/>
            <a: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t>AUTOMOTIVE</a:t>
            </a:r>
            <a:b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br>
            <a: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t>EXPERT</a:t>
            </a:r>
            <a:b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br>
            <a: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t>SYSTEM</a:t>
            </a:r>
            <a:endParaRPr lang="en-US" sz="7200" dirty="0">
              <a:solidFill>
                <a:schemeClr val="bg1"/>
              </a:solidFill>
              <a:effectLst>
                <a:outerShdw blurRad="38100" dist="38100" dir="2700000" algn="tl">
                  <a:srgbClr val="000000">
                    <a:alpha val="43137"/>
                  </a:srgbClr>
                </a:outerShdw>
              </a:effectLst>
              <a:latin typeface="AR DESTINE" panose="02000000000000000000" pitchFamily="2" charset="0"/>
            </a:endParaRPr>
          </a:p>
        </p:txBody>
      </p:sp>
      <p:sp>
        <p:nvSpPr>
          <p:cNvPr id="3" name="Subtitle 2"/>
          <p:cNvSpPr>
            <a:spLocks noGrp="1"/>
          </p:cNvSpPr>
          <p:nvPr>
            <p:ph type="subTitle" idx="1"/>
          </p:nvPr>
        </p:nvSpPr>
        <p:spPr>
          <a:xfrm>
            <a:off x="8111360" y="5598688"/>
            <a:ext cx="3206496" cy="982154"/>
          </a:xfrm>
        </p:spPr>
        <p:txBody>
          <a:bodyPr>
            <a:normAutofit/>
          </a:bodyPr>
          <a:lstStyle/>
          <a:p>
            <a:pPr algn="l"/>
            <a:r>
              <a:rPr lang="en-US" sz="1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AMMAR SYATBI</a:t>
            </a:r>
          </a:p>
          <a:p>
            <a:pPr algn="l"/>
            <a:r>
              <a:rPr lang="en-US" sz="1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MUHAMMAD IRFAN</a:t>
            </a:r>
            <a:endParaRPr lang="en-US" sz="1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285344" y="5345594"/>
            <a:ext cx="944256" cy="944256"/>
          </a:xfrm>
          <a:prstGeom prst="rect">
            <a:avLst/>
          </a:prstGeom>
        </p:spPr>
      </p:pic>
    </p:spTree>
    <p:extLst>
      <p:ext uri="{BB962C8B-B14F-4D97-AF65-F5344CB8AC3E}">
        <p14:creationId xmlns:p14="http://schemas.microsoft.com/office/powerpoint/2010/main" val="5500516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557" y="715086"/>
            <a:ext cx="9940491" cy="750771"/>
          </a:xfrm>
        </p:spPr>
        <p:txBody>
          <a:bodyPr>
            <a:noAutofit/>
          </a:bodyPr>
          <a:lstStyle/>
          <a:p>
            <a:r>
              <a:rPr lang="en-US" sz="5200" dirty="0" smtClean="0"/>
              <a:t>INTRODUCTION</a:t>
            </a:r>
            <a:endParaRPr lang="en-US" sz="5200" dirty="0"/>
          </a:p>
        </p:txBody>
      </p:sp>
      <p:sp>
        <p:nvSpPr>
          <p:cNvPr id="3" name="Content Placeholder 2"/>
          <p:cNvSpPr>
            <a:spLocks noGrp="1"/>
          </p:cNvSpPr>
          <p:nvPr>
            <p:ph idx="1"/>
          </p:nvPr>
        </p:nvSpPr>
        <p:spPr>
          <a:xfrm>
            <a:off x="1331532" y="2098397"/>
            <a:ext cx="9589896" cy="4023360"/>
          </a:xfrm>
        </p:spPr>
        <p:txBody>
          <a:bodyPr/>
          <a:lstStyle/>
          <a:p>
            <a:pPr algn="just"/>
            <a:r>
              <a:rPr lang="en-US" dirty="0" smtClean="0"/>
              <a:t>As we all know , modified cars are increasing these day usually seen in the street or in workshops. Most of this modifiers or tuners are car enthusiast or motorsports fan. Even for standard car user there must be time upgrading is needed. No matter in what category people would still have problem in determining parts to upgrade. It is a human nature to have the very best we can get on everything we have. Automotive Expert System was designed to fulfill that needs. Although the system is consider small that it covers only standard cars and 4x4 vehicle but it has wide range of parts and substantial expertise on solving problems. With great interface design and system flow , user can have the ease of use thus spend shortest time possible on finding the right parts.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504" y="508944"/>
            <a:ext cx="1163053" cy="1163053"/>
          </a:xfrm>
          <a:prstGeom prst="rect">
            <a:avLst/>
          </a:prstGeom>
        </p:spPr>
      </p:pic>
      <p:sp>
        <p:nvSpPr>
          <p:cNvPr id="4" name="Rectangle 3"/>
          <p:cNvSpPr/>
          <p:nvPr/>
        </p:nvSpPr>
        <p:spPr>
          <a:xfrm flipV="1">
            <a:off x="0" y="6331017"/>
            <a:ext cx="2767263" cy="457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74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4776" y="449581"/>
            <a:ext cx="6714744" cy="908304"/>
          </a:xfrm>
        </p:spPr>
        <p:txBody>
          <a:bodyPr/>
          <a:lstStyle/>
          <a:p>
            <a:r>
              <a:rPr lang="en-US" dirty="0" smtClean="0">
                <a:solidFill>
                  <a:schemeClr val="tx1"/>
                </a:solidFill>
              </a:rPr>
              <a:t>PROBLEM STATEMENT</a:t>
            </a:r>
            <a:endParaRPr lang="en-US" dirty="0">
              <a:solidFill>
                <a:schemeClr val="tx1"/>
              </a:solidFill>
            </a:endParaRPr>
          </a:p>
        </p:txBody>
      </p:sp>
      <p:sp>
        <p:nvSpPr>
          <p:cNvPr id="3" name="Content Placeholder 2"/>
          <p:cNvSpPr>
            <a:spLocks noGrp="1"/>
          </p:cNvSpPr>
          <p:nvPr>
            <p:ph idx="1"/>
          </p:nvPr>
        </p:nvSpPr>
        <p:spPr>
          <a:xfrm>
            <a:off x="4800600" y="2011680"/>
            <a:ext cx="6537960" cy="2231136"/>
          </a:xfrm>
        </p:spPr>
        <p:txBody>
          <a:bodyPr/>
          <a:lstStyle/>
          <a:p>
            <a:pPr>
              <a:buBlip>
                <a:blip r:embed="rId2"/>
              </a:buBlip>
            </a:pPr>
            <a:r>
              <a:rPr lang="en-US" dirty="0" smtClean="0">
                <a:solidFill>
                  <a:schemeClr val="tx1"/>
                </a:solidFill>
              </a:rPr>
              <a:t> Mechanic </a:t>
            </a:r>
            <a:r>
              <a:rPr lang="en-US" dirty="0">
                <a:solidFill>
                  <a:schemeClr val="tx1"/>
                </a:solidFill>
              </a:rPr>
              <a:t>having problems on memorizing </a:t>
            </a:r>
            <a:r>
              <a:rPr lang="en-US" dirty="0" smtClean="0">
                <a:solidFill>
                  <a:schemeClr val="tx1"/>
                </a:solidFill>
              </a:rPr>
              <a:t>upgrade        compatibility.</a:t>
            </a:r>
            <a:endParaRPr lang="en-US" dirty="0">
              <a:solidFill>
                <a:schemeClr val="tx1"/>
              </a:solidFill>
            </a:endParaRPr>
          </a:p>
          <a:p>
            <a:pPr>
              <a:buBlip>
                <a:blip r:embed="rId2"/>
              </a:buBlip>
            </a:pPr>
            <a:r>
              <a:rPr lang="en-US" dirty="0" smtClean="0">
                <a:solidFill>
                  <a:schemeClr val="tx1"/>
                </a:solidFill>
              </a:rPr>
              <a:t> Motorsport enthusiast having problems on choosing the right parts.</a:t>
            </a:r>
            <a:endParaRPr lang="en-US" dirty="0">
              <a:solidFill>
                <a:schemeClr val="tx1"/>
              </a:solidFill>
            </a:endParaRPr>
          </a:p>
          <a:p>
            <a:pPr>
              <a:buBlip>
                <a:blip r:embed="rId2"/>
              </a:buBlip>
            </a:pPr>
            <a:r>
              <a:rPr lang="en-US" dirty="0" smtClean="0">
                <a:solidFill>
                  <a:schemeClr val="tx1"/>
                </a:solidFill>
              </a:rPr>
              <a:t> Choosing </a:t>
            </a:r>
            <a:r>
              <a:rPr lang="en-US" dirty="0">
                <a:solidFill>
                  <a:schemeClr val="tx1"/>
                </a:solidFill>
              </a:rPr>
              <a:t>the wrong </a:t>
            </a:r>
            <a:r>
              <a:rPr lang="en-US" dirty="0" smtClean="0">
                <a:solidFill>
                  <a:schemeClr val="tx1"/>
                </a:solidFill>
              </a:rPr>
              <a:t>parts can cause continuous </a:t>
            </a:r>
            <a:r>
              <a:rPr lang="en-US" dirty="0">
                <a:solidFill>
                  <a:schemeClr val="tx1"/>
                </a:solidFill>
              </a:rPr>
              <a:t>damage </a:t>
            </a:r>
            <a:r>
              <a:rPr lang="en-US" dirty="0" smtClean="0">
                <a:solidFill>
                  <a:schemeClr val="tx1"/>
                </a:solidFill>
              </a:rPr>
              <a:t>to other </a:t>
            </a:r>
            <a:r>
              <a:rPr lang="en-US" dirty="0">
                <a:solidFill>
                  <a:schemeClr val="tx1"/>
                </a:solidFill>
              </a:rPr>
              <a:t>parts of the car system.</a:t>
            </a:r>
          </a:p>
          <a:p>
            <a:endParaRPr lang="en-US" dirty="0"/>
          </a:p>
        </p:txBody>
      </p:sp>
      <p:sp>
        <p:nvSpPr>
          <p:cNvPr id="5" name="Rectangle 4"/>
          <p:cNvSpPr/>
          <p:nvPr/>
        </p:nvSpPr>
        <p:spPr>
          <a:xfrm flipV="1">
            <a:off x="4800600" y="1335026"/>
            <a:ext cx="4062984"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www.webmastercourse.com/wp-content/uploads/2015/04/Man-With-Question-06-300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2020" y="40005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753853" y="-72188"/>
            <a:ext cx="336884" cy="6978316"/>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028"/>
            <a:ext cx="3436944" cy="6858000"/>
          </a:xfrm>
          <a:prstGeom prst="rect">
            <a:avLst/>
          </a:prstGeom>
        </p:spPr>
      </p:pic>
      <p:sp>
        <p:nvSpPr>
          <p:cNvPr id="9" name="Rectangle 8"/>
          <p:cNvSpPr/>
          <p:nvPr/>
        </p:nvSpPr>
        <p:spPr>
          <a:xfrm>
            <a:off x="0" y="6400800"/>
            <a:ext cx="3609474" cy="466344"/>
          </a:xfrm>
          <a:prstGeom prst="rect">
            <a:avLst/>
          </a:prstGeom>
          <a:solidFill>
            <a:srgbClr val="BD582C"/>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flipV="1">
            <a:off x="0" y="6343048"/>
            <a:ext cx="3429000" cy="457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62056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37664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OBJECTIVES</a:t>
            </a:r>
            <a:endParaRPr lang="en-US" dirty="0"/>
          </a:p>
        </p:txBody>
      </p:sp>
      <p:sp>
        <p:nvSpPr>
          <p:cNvPr id="3" name="Content Placeholder 2"/>
          <p:cNvSpPr txBox="1">
            <a:spLocks/>
          </p:cNvSpPr>
          <p:nvPr/>
        </p:nvSpPr>
        <p:spPr>
          <a:xfrm>
            <a:off x="1097280" y="1260518"/>
            <a:ext cx="9777984" cy="138514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Blip>
                <a:blip r:embed="rId2"/>
              </a:buBlip>
            </a:pPr>
            <a:r>
              <a:rPr lang="en-US" dirty="0" smtClean="0"/>
              <a:t> To assist mechanic to upgrade car performance.</a:t>
            </a:r>
          </a:p>
          <a:p>
            <a:pPr>
              <a:buFont typeface="Calibri" panose="020F0502020204030204" pitchFamily="34" charset="0"/>
              <a:buBlip>
                <a:blip r:embed="rId2"/>
              </a:buBlip>
            </a:pPr>
            <a:r>
              <a:rPr lang="en-US" dirty="0" smtClean="0"/>
              <a:t> To guide motorsport enthusiast who want to upgrade their car.</a:t>
            </a:r>
          </a:p>
          <a:p>
            <a:pPr>
              <a:buFont typeface="Calibri" panose="020F0502020204030204" pitchFamily="34" charset="0"/>
              <a:buBlip>
                <a:blip r:embed="rId2"/>
              </a:buBlip>
            </a:pPr>
            <a:r>
              <a:rPr lang="en-US" dirty="0" smtClean="0"/>
              <a:t> To avoid negative effects on parts of car due to choosing the wrong parts.</a:t>
            </a:r>
          </a:p>
          <a:p>
            <a:endParaRPr lang="en-US" dirty="0"/>
          </a:p>
        </p:txBody>
      </p:sp>
      <p:sp>
        <p:nvSpPr>
          <p:cNvPr id="4" name="Content Placeholder 2"/>
          <p:cNvSpPr txBox="1">
            <a:spLocks/>
          </p:cNvSpPr>
          <p:nvPr/>
        </p:nvSpPr>
        <p:spPr>
          <a:xfrm>
            <a:off x="1490472" y="4279392"/>
            <a:ext cx="8656320" cy="8581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Guidance for novice mechanics and motorsport enthusiast who want to upgrade   their car.</a:t>
            </a:r>
          </a:p>
          <a:p>
            <a:endParaRPr lang="en-US" dirty="0"/>
          </a:p>
        </p:txBody>
      </p:sp>
      <p:sp>
        <p:nvSpPr>
          <p:cNvPr id="5" name="Title 1"/>
          <p:cNvSpPr txBox="1">
            <a:spLocks/>
          </p:cNvSpPr>
          <p:nvPr/>
        </p:nvSpPr>
        <p:spPr>
          <a:xfrm>
            <a:off x="1097280" y="3369394"/>
            <a:ext cx="1780032" cy="78638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SCOPE</a:t>
            </a:r>
            <a:endParaRPr lang="en-US" dirty="0"/>
          </a:p>
        </p:txBody>
      </p:sp>
      <p:sp>
        <p:nvSpPr>
          <p:cNvPr id="6" name="Rectangle 5"/>
          <p:cNvSpPr/>
          <p:nvPr/>
        </p:nvSpPr>
        <p:spPr>
          <a:xfrm>
            <a:off x="1216152" y="4395216"/>
            <a:ext cx="274320" cy="73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2" idx="1"/>
          </p:cNvCxnSpPr>
          <p:nvPr/>
        </p:nvCxnSpPr>
        <p:spPr>
          <a:xfrm flipV="1">
            <a:off x="1097280" y="1102021"/>
            <a:ext cx="977798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146048" y="4094818"/>
            <a:ext cx="9777984" cy="1"/>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http://www.clipartbest.com/cliparts/jix/pLq/jixpLqdET.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608273" y="4629250"/>
            <a:ext cx="2533981" cy="164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72075"/>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8795"/>
            <a:ext cx="10058400" cy="1450757"/>
          </a:xfrm>
        </p:spPr>
        <p:txBody>
          <a:bodyPr/>
          <a:lstStyle/>
          <a:p>
            <a:r>
              <a:rPr lang="en-US" sz="5400" dirty="0" smtClean="0"/>
              <a:t>INPUT / OUTPUT</a:t>
            </a:r>
            <a:endParaRPr lang="en-US" sz="5400" dirty="0"/>
          </a:p>
        </p:txBody>
      </p:sp>
      <p:sp>
        <p:nvSpPr>
          <p:cNvPr id="3" name="Text Placeholder 2"/>
          <p:cNvSpPr>
            <a:spLocks noGrp="1"/>
          </p:cNvSpPr>
          <p:nvPr>
            <p:ph type="body" idx="1"/>
          </p:nvPr>
        </p:nvSpPr>
        <p:spPr>
          <a:xfrm>
            <a:off x="1097280" y="2004548"/>
            <a:ext cx="4937760" cy="736282"/>
          </a:xfrm>
        </p:spPr>
        <p:txBody>
          <a:bodyPr/>
          <a:lstStyle/>
          <a:p>
            <a:r>
              <a:rPr lang="en-US" sz="2400" dirty="0" smtClean="0"/>
              <a:t>INPUT	</a:t>
            </a:r>
            <a:endParaRPr lang="en-US" sz="2400" dirty="0"/>
          </a:p>
        </p:txBody>
      </p:sp>
      <p:sp>
        <p:nvSpPr>
          <p:cNvPr id="4" name="Content Placeholder 3"/>
          <p:cNvSpPr>
            <a:spLocks noGrp="1"/>
          </p:cNvSpPr>
          <p:nvPr>
            <p:ph sz="half" idx="2"/>
          </p:nvPr>
        </p:nvSpPr>
        <p:spPr>
          <a:xfrm>
            <a:off x="1097280" y="2818037"/>
            <a:ext cx="4937760" cy="3378200"/>
          </a:xfrm>
        </p:spPr>
        <p:txBody>
          <a:bodyPr/>
          <a:lstStyle/>
          <a:p>
            <a:pPr>
              <a:buBlip>
                <a:blip r:embed="rId2"/>
              </a:buBlip>
            </a:pPr>
            <a:r>
              <a:rPr lang="en-US" sz="2400" dirty="0" smtClean="0"/>
              <a:t> Car model</a:t>
            </a:r>
          </a:p>
          <a:p>
            <a:pPr>
              <a:buBlip>
                <a:blip r:embed="rId2"/>
              </a:buBlip>
            </a:pPr>
            <a:r>
              <a:rPr lang="en-US" sz="2400" dirty="0" smtClean="0"/>
              <a:t> Purpose</a:t>
            </a:r>
          </a:p>
          <a:p>
            <a:pPr>
              <a:buBlip>
                <a:blip r:embed="rId2"/>
              </a:buBlip>
            </a:pPr>
            <a:r>
              <a:rPr lang="en-US" sz="2400" dirty="0" smtClean="0"/>
              <a:t> Categories</a:t>
            </a:r>
          </a:p>
          <a:p>
            <a:pPr lvl="0"/>
            <a:endParaRPr lang="en-US" sz="2400" dirty="0"/>
          </a:p>
          <a:p>
            <a:endParaRPr lang="en-US" sz="2400" dirty="0"/>
          </a:p>
        </p:txBody>
      </p:sp>
      <p:sp>
        <p:nvSpPr>
          <p:cNvPr id="5" name="Text Placeholder 4"/>
          <p:cNvSpPr>
            <a:spLocks noGrp="1"/>
          </p:cNvSpPr>
          <p:nvPr>
            <p:ph type="body" sz="quarter" idx="3"/>
          </p:nvPr>
        </p:nvSpPr>
        <p:spPr>
          <a:xfrm>
            <a:off x="8879230" y="2004548"/>
            <a:ext cx="4937760" cy="736282"/>
          </a:xfrm>
        </p:spPr>
        <p:txBody>
          <a:bodyPr/>
          <a:lstStyle/>
          <a:p>
            <a:r>
              <a:rPr lang="en-US" sz="2400" dirty="0" smtClean="0"/>
              <a:t>OUTPUT</a:t>
            </a:r>
            <a:endParaRPr lang="en-US" sz="2400" dirty="0"/>
          </a:p>
        </p:txBody>
      </p:sp>
      <p:sp>
        <p:nvSpPr>
          <p:cNvPr id="7" name="Rectangle 6"/>
          <p:cNvSpPr/>
          <p:nvPr/>
        </p:nvSpPr>
        <p:spPr>
          <a:xfrm flipV="1">
            <a:off x="1097280" y="1735318"/>
            <a:ext cx="100584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Content Placeholder 5"/>
          <p:cNvSpPr txBox="1">
            <a:spLocks/>
          </p:cNvSpPr>
          <p:nvPr/>
        </p:nvSpPr>
        <p:spPr>
          <a:xfrm>
            <a:off x="8879230" y="2818037"/>
            <a:ext cx="4937760" cy="3378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Blip>
                <a:blip r:embed="rId2"/>
              </a:buBlip>
            </a:pPr>
            <a:r>
              <a:rPr lang="en-US" sz="2400" dirty="0" smtClean="0"/>
              <a:t> Parts</a:t>
            </a:r>
          </a:p>
          <a:p>
            <a:pPr>
              <a:buFont typeface="Calibri" panose="020F0502020204030204" pitchFamily="34" charset="0"/>
              <a:buBlip>
                <a:blip r:embed="rId2"/>
              </a:buBlip>
            </a:pPr>
            <a:r>
              <a:rPr lang="en-US" sz="2400" dirty="0" smtClean="0"/>
              <a:t> Explanation</a:t>
            </a:r>
          </a:p>
          <a:p>
            <a:pPr>
              <a:buFont typeface="Calibri" panose="020F0502020204030204" pitchFamily="34" charset="0"/>
              <a:buBlip>
                <a:blip r:embed="rId2"/>
              </a:buBlip>
            </a:pPr>
            <a:r>
              <a:rPr lang="en-US" sz="2400" dirty="0" smtClean="0"/>
              <a:t> Photos</a:t>
            </a:r>
            <a:endParaRPr lang="en-US" sz="2400" dirty="0"/>
          </a:p>
        </p:txBody>
      </p:sp>
      <p:sp>
        <p:nvSpPr>
          <p:cNvPr id="6" name="Oval 5"/>
          <p:cNvSpPr/>
          <p:nvPr/>
        </p:nvSpPr>
        <p:spPr>
          <a:xfrm>
            <a:off x="6002285" y="1640368"/>
            <a:ext cx="248389" cy="22351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76967" y="2172757"/>
            <a:ext cx="753092" cy="706372"/>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2" name="Oval 11"/>
          <p:cNvSpPr/>
          <p:nvPr/>
        </p:nvSpPr>
        <p:spPr>
          <a:xfrm>
            <a:off x="5962574" y="2879129"/>
            <a:ext cx="928048" cy="87047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3" name="Oval 12"/>
          <p:cNvSpPr/>
          <p:nvPr/>
        </p:nvSpPr>
        <p:spPr>
          <a:xfrm>
            <a:off x="4668017" y="3608883"/>
            <a:ext cx="1096941" cy="102889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5" name="Rectangle 14"/>
          <p:cNvSpPr/>
          <p:nvPr/>
        </p:nvSpPr>
        <p:spPr>
          <a:xfrm flipV="1">
            <a:off x="1097280" y="5278015"/>
            <a:ext cx="100584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Oval 13"/>
          <p:cNvSpPr/>
          <p:nvPr/>
        </p:nvSpPr>
        <p:spPr>
          <a:xfrm>
            <a:off x="6261857" y="4970548"/>
            <a:ext cx="753092" cy="7063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dirty="0"/>
          </a:p>
        </p:txBody>
      </p:sp>
      <p:sp>
        <p:nvSpPr>
          <p:cNvPr id="16" name="Rectangle 15"/>
          <p:cNvSpPr/>
          <p:nvPr/>
        </p:nvSpPr>
        <p:spPr>
          <a:xfrm>
            <a:off x="5103096" y="2372689"/>
            <a:ext cx="700833" cy="292388"/>
          </a:xfrm>
          <a:prstGeom prst="rect">
            <a:avLst/>
          </a:prstGeom>
          <a:noFill/>
        </p:spPr>
        <p:txBody>
          <a:bodyPr wrap="none" lIns="91440" tIns="45720" rIns="91440" bIns="45720">
            <a:spAutoFit/>
          </a:bodyPr>
          <a:lstStyle/>
          <a:p>
            <a:pPr algn="ctr"/>
            <a:r>
              <a:rPr lang="en-US" sz="1300" b="1" dirty="0" smtClean="0">
                <a:solidFill>
                  <a:schemeClr val="bg1"/>
                </a:solidFill>
              </a:rPr>
              <a:t>MODEL</a:t>
            </a:r>
            <a:endParaRPr lang="en-US" sz="1300" b="1" dirty="0">
              <a:solidFill>
                <a:schemeClr val="bg1"/>
              </a:solidFill>
            </a:endParaRPr>
          </a:p>
        </p:txBody>
      </p:sp>
      <p:sp>
        <p:nvSpPr>
          <p:cNvPr id="17" name="Rectangle 16"/>
          <p:cNvSpPr/>
          <p:nvPr/>
        </p:nvSpPr>
        <p:spPr>
          <a:xfrm>
            <a:off x="5992029" y="3168960"/>
            <a:ext cx="837088" cy="292388"/>
          </a:xfrm>
          <a:prstGeom prst="rect">
            <a:avLst/>
          </a:prstGeom>
          <a:noFill/>
        </p:spPr>
        <p:txBody>
          <a:bodyPr wrap="none" lIns="91440" tIns="45720" rIns="91440" bIns="45720">
            <a:spAutoFit/>
          </a:bodyPr>
          <a:lstStyle/>
          <a:p>
            <a:pPr algn="ctr"/>
            <a:r>
              <a:rPr lang="en-US" sz="1300" b="1" dirty="0" smtClean="0">
                <a:solidFill>
                  <a:schemeClr val="bg1"/>
                </a:solidFill>
              </a:rPr>
              <a:t>PURPOSE</a:t>
            </a:r>
            <a:endParaRPr lang="en-US" sz="1300" b="1" dirty="0">
              <a:solidFill>
                <a:schemeClr val="bg1"/>
              </a:solidFill>
            </a:endParaRPr>
          </a:p>
        </p:txBody>
      </p:sp>
      <p:sp>
        <p:nvSpPr>
          <p:cNvPr id="18" name="Rectangle 17"/>
          <p:cNvSpPr/>
          <p:nvPr/>
        </p:nvSpPr>
        <p:spPr>
          <a:xfrm>
            <a:off x="4693927" y="3983589"/>
            <a:ext cx="1038040" cy="292388"/>
          </a:xfrm>
          <a:prstGeom prst="rect">
            <a:avLst/>
          </a:prstGeom>
          <a:noFill/>
        </p:spPr>
        <p:txBody>
          <a:bodyPr wrap="none" lIns="91440" tIns="45720" rIns="91440" bIns="45720">
            <a:spAutoFit/>
          </a:bodyPr>
          <a:lstStyle/>
          <a:p>
            <a:pPr algn="ctr"/>
            <a:r>
              <a:rPr lang="en-US" sz="1300" b="1" dirty="0" smtClean="0">
                <a:solidFill>
                  <a:schemeClr val="bg1"/>
                </a:solidFill>
              </a:rPr>
              <a:t>CATEGORIES</a:t>
            </a:r>
            <a:endParaRPr lang="en-US" sz="1300" b="1" dirty="0">
              <a:solidFill>
                <a:schemeClr val="bg1"/>
              </a:solidFill>
            </a:endParaRPr>
          </a:p>
        </p:txBody>
      </p:sp>
      <p:sp>
        <p:nvSpPr>
          <p:cNvPr id="19" name="Rectangle 18"/>
          <p:cNvSpPr/>
          <p:nvPr/>
        </p:nvSpPr>
        <p:spPr>
          <a:xfrm>
            <a:off x="6225790" y="5169845"/>
            <a:ext cx="813044" cy="307777"/>
          </a:xfrm>
          <a:prstGeom prst="rect">
            <a:avLst/>
          </a:prstGeom>
          <a:noFill/>
        </p:spPr>
        <p:txBody>
          <a:bodyPr wrap="none" lIns="91440" tIns="45720" rIns="91440" bIns="45720">
            <a:spAutoFit/>
          </a:bodyPr>
          <a:lstStyle/>
          <a:p>
            <a:pPr algn="ctr"/>
            <a:r>
              <a:rPr lang="en-US" sz="1400" dirty="0" smtClean="0">
                <a:ln w="0"/>
                <a:solidFill>
                  <a:schemeClr val="accent1"/>
                </a:solidFill>
                <a:effectLst>
                  <a:outerShdw blurRad="38100" dist="25400" dir="5400000" algn="ctr" rotWithShape="0">
                    <a:srgbClr val="6E747A">
                      <a:alpha val="43000"/>
                    </a:srgbClr>
                  </a:outerShdw>
                </a:effectLst>
              </a:rPr>
              <a:t>OUTPUT</a:t>
            </a:r>
            <a:endParaRPr lang="en-US" sz="4400" dirty="0">
              <a:ln w="0"/>
              <a:effectLst>
                <a:outerShdw blurRad="38100" dist="19050" dir="2700000" algn="tl" rotWithShape="0">
                  <a:schemeClr val="dk1">
                    <a:alpha val="40000"/>
                  </a:schemeClr>
                </a:outerShdw>
              </a:effectLst>
            </a:endParaRPr>
          </a:p>
        </p:txBody>
      </p:sp>
      <p:cxnSp>
        <p:nvCxnSpPr>
          <p:cNvPr id="21" name="Straight Connector 20"/>
          <p:cNvCxnSpPr>
            <a:stCxn id="6" idx="7"/>
          </p:cNvCxnSpPr>
          <p:nvPr/>
        </p:nvCxnSpPr>
        <p:spPr>
          <a:xfrm flipH="1">
            <a:off x="5453514" y="1673100"/>
            <a:ext cx="760784" cy="699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2" idx="1"/>
          </p:cNvCxnSpPr>
          <p:nvPr/>
        </p:nvCxnSpPr>
        <p:spPr>
          <a:xfrm>
            <a:off x="5719771" y="2775683"/>
            <a:ext cx="378712" cy="230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7"/>
            <a:endCxn id="12" idx="3"/>
          </p:cNvCxnSpPr>
          <p:nvPr/>
        </p:nvCxnSpPr>
        <p:spPr>
          <a:xfrm flipV="1">
            <a:off x="5604315" y="3622125"/>
            <a:ext cx="494168" cy="137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3" idx="5"/>
            <a:endCxn id="14" idx="1"/>
          </p:cNvCxnSpPr>
          <p:nvPr/>
        </p:nvCxnSpPr>
        <p:spPr>
          <a:xfrm>
            <a:off x="5604315" y="4487096"/>
            <a:ext cx="767830" cy="5868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944038"/>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51272802"/>
              </p:ext>
            </p:extLst>
          </p:nvPr>
        </p:nvGraphicFramePr>
        <p:xfrm>
          <a:off x="1105468" y="916379"/>
          <a:ext cx="9850587" cy="5272583"/>
        </p:xfrm>
        <a:graphic>
          <a:graphicData uri="http://schemas.openxmlformats.org/drawingml/2006/table">
            <a:tbl>
              <a:tblPr>
                <a:tableStyleId>{BC89EF96-8CEA-46FF-86C4-4CE0E7609802}</a:tableStyleId>
              </a:tblPr>
              <a:tblGrid>
                <a:gridCol w="1414933"/>
                <a:gridCol w="471547"/>
                <a:gridCol w="417964"/>
                <a:gridCol w="494379"/>
                <a:gridCol w="494379"/>
                <a:gridCol w="494379"/>
                <a:gridCol w="494379"/>
                <a:gridCol w="494379"/>
                <a:gridCol w="478334"/>
                <a:gridCol w="510424"/>
                <a:gridCol w="602023"/>
                <a:gridCol w="602023"/>
                <a:gridCol w="602023"/>
                <a:gridCol w="602023"/>
                <a:gridCol w="602023"/>
                <a:gridCol w="485310"/>
                <a:gridCol w="590065"/>
              </a:tblGrid>
              <a:tr h="253144">
                <a:tc>
                  <a:txBody>
                    <a:bodyPr/>
                    <a:lstStyle/>
                    <a:p>
                      <a:pPr marL="0" marR="0" algn="ctr">
                        <a:spcBef>
                          <a:spcPts val="0"/>
                        </a:spcBef>
                        <a:spcAft>
                          <a:spcPts val="0"/>
                        </a:spcAft>
                      </a:pPr>
                      <a:r>
                        <a:rPr lang="en-GB" sz="1300" dirty="0">
                          <a:effectLst/>
                        </a:rPr>
                        <a:t>Year </a:t>
                      </a:r>
                      <a:r>
                        <a:rPr lang="en-GB" sz="1300" dirty="0" smtClean="0">
                          <a:effectLst/>
                        </a:rPr>
                        <a:t>2016</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gridSpan="4">
                  <a:txBody>
                    <a:bodyPr/>
                    <a:lstStyle/>
                    <a:p>
                      <a:pPr marL="0" marR="0" algn="ctr">
                        <a:spcBef>
                          <a:spcPts val="0"/>
                        </a:spcBef>
                        <a:spcAft>
                          <a:spcPts val="0"/>
                        </a:spcAft>
                      </a:pPr>
                      <a:r>
                        <a:rPr lang="en-US" sz="1300" dirty="0" smtClean="0">
                          <a:effectLst/>
                          <a:latin typeface="+mn-lt"/>
                          <a:ea typeface="+mn-ea"/>
                          <a:cs typeface="+mn-cs"/>
                        </a:rPr>
                        <a:t>MARCH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300" dirty="0" smtClean="0">
                          <a:effectLst/>
                        </a:rPr>
                        <a:t>APRIL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300" dirty="0" smtClean="0">
                          <a:effectLst/>
                        </a:rPr>
                        <a:t>MAY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300" dirty="0" smtClean="0">
                          <a:effectLst/>
                        </a:rPr>
                        <a:t>JUNE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hMerge="1">
                  <a:txBody>
                    <a:bodyPr/>
                    <a:lstStyle/>
                    <a:p>
                      <a:endParaRPr lang="en-US"/>
                    </a:p>
                  </a:txBody>
                  <a:tcPr/>
                </a:tc>
                <a:tc hMerge="1">
                  <a:txBody>
                    <a:bodyPr/>
                    <a:lstStyle/>
                    <a:p>
                      <a:endParaRPr lang="en-US"/>
                    </a:p>
                  </a:txBody>
                  <a:tcPr/>
                </a:tc>
                <a:tc hMerge="1">
                  <a:txBody>
                    <a:bodyPr/>
                    <a:lstStyle/>
                    <a:p>
                      <a:endParaRPr lang="en-US"/>
                    </a:p>
                  </a:txBody>
                  <a:tcPr/>
                </a:tc>
              </a:tr>
              <a:tr h="202289">
                <a:tc>
                  <a:txBody>
                    <a:bodyPr/>
                    <a:lstStyle/>
                    <a:p>
                      <a:pPr marL="0" marR="0">
                        <a:spcBef>
                          <a:spcPts val="0"/>
                        </a:spcBef>
                        <a:spcAft>
                          <a:spcPts val="0"/>
                        </a:spcAft>
                      </a:pPr>
                      <a:r>
                        <a:rPr lang="en-GB" sz="1300" dirty="0">
                          <a:effectLst/>
                        </a:rPr>
                        <a:t>Activity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W2</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W3</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W4</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W5</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W6</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W7</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W8</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W9</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W10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W11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dirty="0">
                          <a:effectLst/>
                        </a:rPr>
                        <a:t>W12</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W13</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dirty="0">
                          <a:effectLst/>
                        </a:rPr>
                        <a:t>W14</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a:effectLst/>
                        </a:rPr>
                        <a:t>W15</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US" sz="1300" dirty="0" smtClean="0">
                          <a:effectLst/>
                          <a:latin typeface="+mj-lt"/>
                          <a:ea typeface="Calibri" panose="020F0502020204030204" pitchFamily="34" charset="0"/>
                          <a:cs typeface="Times New Roman" panose="02020603050405020304" pitchFamily="18" charset="0"/>
                        </a:rPr>
                        <a:t>W16</a:t>
                      </a:r>
                      <a:endParaRPr lang="en-US" sz="1300" dirty="0">
                        <a:effectLst/>
                        <a:latin typeface="+mj-lt"/>
                        <a:ea typeface="Calibri" panose="020F0502020204030204" pitchFamily="34" charset="0"/>
                        <a:cs typeface="Times New Roman" panose="02020603050405020304" pitchFamily="18" charset="0"/>
                      </a:endParaRPr>
                    </a:p>
                  </a:txBody>
                  <a:tcPr marL="66621" marR="66621" marT="0" marB="0"/>
                </a:tc>
              </a:tr>
              <a:tr h="385219">
                <a:tc>
                  <a:txBody>
                    <a:bodyPr/>
                    <a:lstStyle/>
                    <a:p>
                      <a:pPr marL="0" marR="0">
                        <a:spcBef>
                          <a:spcPts val="0"/>
                        </a:spcBef>
                        <a:spcAft>
                          <a:spcPts val="0"/>
                        </a:spcAft>
                      </a:pPr>
                      <a:r>
                        <a:rPr lang="en-GB" sz="1300" dirty="0" smtClean="0">
                          <a:effectLst/>
                        </a:rPr>
                        <a:t>Choose</a:t>
                      </a:r>
                      <a:r>
                        <a:rPr lang="en-GB" sz="1300" baseline="0" dirty="0" smtClean="0">
                          <a:effectLst/>
                        </a:rPr>
                        <a:t> </a:t>
                      </a:r>
                      <a:r>
                        <a:rPr lang="en-GB" sz="1300" dirty="0" smtClean="0">
                          <a:effectLst/>
                        </a:rPr>
                        <a:t>title &amp; team members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453685">
                <a:tc>
                  <a:txBody>
                    <a:bodyPr/>
                    <a:lstStyle/>
                    <a:p>
                      <a:pPr marL="0" marR="0">
                        <a:spcBef>
                          <a:spcPts val="0"/>
                        </a:spcBef>
                        <a:spcAft>
                          <a:spcPts val="0"/>
                        </a:spcAft>
                      </a:pPr>
                      <a:r>
                        <a:rPr lang="en-GB" sz="1300" dirty="0">
                          <a:effectLst/>
                        </a:rPr>
                        <a:t>Developing proposal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endParaRPr>
                    </a:p>
                    <a:p>
                      <a:pPr marL="0" marR="0">
                        <a:spcBef>
                          <a:spcPts val="0"/>
                        </a:spcBef>
                        <a:spcAft>
                          <a:spcPts val="0"/>
                        </a:spcAft>
                      </a:pPr>
                      <a:r>
                        <a:rPr lang="en-US"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453685">
                <a:tc>
                  <a:txBody>
                    <a:bodyPr/>
                    <a:lstStyle/>
                    <a:p>
                      <a:pPr marL="0" marR="0">
                        <a:spcBef>
                          <a:spcPts val="0"/>
                        </a:spcBef>
                        <a:spcAft>
                          <a:spcPts val="0"/>
                        </a:spcAft>
                      </a:pPr>
                      <a:r>
                        <a:rPr lang="en-US" sz="1300" dirty="0" smtClean="0">
                          <a:effectLst/>
                          <a:latin typeface="Calibri" panose="020F0502020204030204" pitchFamily="34" charset="0"/>
                          <a:ea typeface="Calibri" panose="020F0502020204030204" pitchFamily="34" charset="0"/>
                          <a:cs typeface="Times New Roman" panose="02020603050405020304" pitchFamily="18" charset="0"/>
                        </a:rPr>
                        <a:t>Proposal</a:t>
                      </a:r>
                      <a:r>
                        <a:rPr lang="en-US" sz="1300" baseline="0" dirty="0" smtClean="0">
                          <a:effectLst/>
                          <a:latin typeface="Calibri" panose="020F0502020204030204" pitchFamily="34" charset="0"/>
                          <a:ea typeface="Calibri" panose="020F0502020204030204" pitchFamily="34" charset="0"/>
                          <a:cs typeface="Times New Roman" panose="02020603050405020304" pitchFamily="18" charset="0"/>
                        </a:rPr>
                        <a:t> submission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330187">
                <a:tc>
                  <a:txBody>
                    <a:bodyPr/>
                    <a:lstStyle/>
                    <a:p>
                      <a:pPr marL="0" marR="0">
                        <a:spcBef>
                          <a:spcPts val="0"/>
                        </a:spcBef>
                        <a:spcAft>
                          <a:spcPts val="0"/>
                        </a:spcAft>
                      </a:pPr>
                      <a:r>
                        <a:rPr lang="en-GB" sz="1300" dirty="0" smtClean="0">
                          <a:effectLst/>
                        </a:rPr>
                        <a:t>Collect 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385219">
                <a:tc>
                  <a:txBody>
                    <a:bodyPr/>
                    <a:lstStyle/>
                    <a:p>
                      <a:pPr marL="0" marR="0">
                        <a:spcBef>
                          <a:spcPts val="0"/>
                        </a:spcBef>
                        <a:spcAft>
                          <a:spcPts val="0"/>
                        </a:spcAft>
                      </a:pPr>
                      <a:r>
                        <a:rPr lang="en-GB" sz="1300" dirty="0" smtClean="0">
                          <a:effectLst/>
                        </a:rPr>
                        <a:t>Developing</a:t>
                      </a:r>
                      <a:r>
                        <a:rPr lang="en-GB" sz="1300" baseline="0" dirty="0" smtClean="0">
                          <a:effectLst/>
                        </a:rPr>
                        <a:t> Decision Tree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US"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385219">
                <a:tc>
                  <a:txBody>
                    <a:bodyPr/>
                    <a:lstStyle/>
                    <a:p>
                      <a:pPr marL="0" marR="0">
                        <a:spcBef>
                          <a:spcPts val="0"/>
                        </a:spcBef>
                        <a:spcAft>
                          <a:spcPts val="0"/>
                        </a:spcAft>
                      </a:pPr>
                      <a:r>
                        <a:rPr lang="en-GB" sz="1300" dirty="0" smtClean="0">
                          <a:effectLst/>
                        </a:rPr>
                        <a:t>Submit Decision Tree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385219">
                <a:tc>
                  <a:txBody>
                    <a:bodyPr/>
                    <a:lstStyle/>
                    <a:p>
                      <a:pPr marL="0" marR="0">
                        <a:spcBef>
                          <a:spcPts val="0"/>
                        </a:spcBef>
                        <a:spcAft>
                          <a:spcPts val="0"/>
                        </a:spcAft>
                      </a:pPr>
                      <a:r>
                        <a:rPr lang="en-GB" sz="1300" dirty="0" smtClean="0">
                          <a:effectLst/>
                        </a:rPr>
                        <a:t>Proposal Presentation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385219">
                <a:tc>
                  <a:txBody>
                    <a:bodyPr/>
                    <a:lstStyle/>
                    <a:p>
                      <a:pPr marL="0" marR="0">
                        <a:spcBef>
                          <a:spcPts val="0"/>
                        </a:spcBef>
                        <a:spcAft>
                          <a:spcPts val="0"/>
                        </a:spcAft>
                      </a:pPr>
                      <a:r>
                        <a:rPr lang="en-GB" sz="1300" dirty="0" smtClean="0">
                          <a:effectLst/>
                        </a:rPr>
                        <a:t>Developing Expert</a:t>
                      </a:r>
                      <a:r>
                        <a:rPr lang="en-GB" sz="1300" baseline="0" dirty="0" smtClean="0">
                          <a:effectLst/>
                        </a:rPr>
                        <a:t> System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404580">
                <a:tc>
                  <a:txBody>
                    <a:bodyPr/>
                    <a:lstStyle/>
                    <a:p>
                      <a:pPr marL="0" marR="0">
                        <a:spcBef>
                          <a:spcPts val="0"/>
                        </a:spcBef>
                        <a:spcAft>
                          <a:spcPts val="0"/>
                        </a:spcAft>
                      </a:pPr>
                      <a:r>
                        <a:rPr lang="en-GB" sz="1300" dirty="0" smtClean="0">
                          <a:effectLst/>
                          <a:latin typeface="+mn-lt"/>
                          <a:ea typeface="+mn-ea"/>
                          <a:cs typeface="+mn-cs"/>
                        </a:rPr>
                        <a:t>Testing</a:t>
                      </a:r>
                      <a:r>
                        <a:rPr lang="en-GB" sz="1300" baseline="0" dirty="0" smtClean="0">
                          <a:effectLst/>
                          <a:latin typeface="+mn-lt"/>
                          <a:ea typeface="+mn-ea"/>
                          <a:cs typeface="+mn-cs"/>
                        </a:rPr>
                        <a:t> Expert System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577828">
                <a:tc>
                  <a:txBody>
                    <a:bodyPr/>
                    <a:lstStyle/>
                    <a:p>
                      <a:pPr marL="0" marR="0">
                        <a:spcBef>
                          <a:spcPts val="0"/>
                        </a:spcBef>
                        <a:spcAft>
                          <a:spcPts val="0"/>
                        </a:spcAft>
                      </a:pPr>
                      <a:r>
                        <a:rPr lang="en-GB" sz="1300" dirty="0">
                          <a:effectLst/>
                        </a:rPr>
                        <a:t>Preparing </a:t>
                      </a:r>
                      <a:r>
                        <a:rPr lang="en-GB" sz="1300" dirty="0" smtClean="0">
                          <a:effectLst/>
                        </a:rPr>
                        <a:t>presentation &amp; report</a:t>
                      </a: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r>
              <a:tr h="577828">
                <a:tc>
                  <a:txBody>
                    <a:bodyPr/>
                    <a:lstStyle/>
                    <a:p>
                      <a:pPr marL="0" marR="0">
                        <a:spcBef>
                          <a:spcPts val="0"/>
                        </a:spcBef>
                        <a:spcAft>
                          <a:spcPts val="0"/>
                        </a:spcAft>
                      </a:pPr>
                      <a:r>
                        <a:rPr lang="en-GB" sz="1300" dirty="0" smtClean="0">
                          <a:effectLst/>
                          <a:latin typeface="+mn-lt"/>
                          <a:ea typeface="+mn-ea"/>
                          <a:cs typeface="+mn-cs"/>
                        </a:rPr>
                        <a:t>Final</a:t>
                      </a:r>
                      <a:r>
                        <a:rPr lang="en-GB" sz="1300" baseline="0" dirty="0" smtClean="0">
                          <a:effectLst/>
                          <a:latin typeface="+mn-lt"/>
                          <a:ea typeface="+mn-ea"/>
                          <a:cs typeface="+mn-cs"/>
                        </a:rPr>
                        <a:t> Presentation &amp; report submission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bg1">
                        <a:lumMod val="95000"/>
                      </a:schemeClr>
                    </a:solidFill>
                  </a:tcPr>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a:effectLst/>
                        </a:rPr>
                        <a:t>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r>
                        <a:rPr lang="en-GB" sz="13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tc>
                <a:tc>
                  <a:txBody>
                    <a:bodyPr/>
                    <a:lstStyle/>
                    <a:p>
                      <a:pPr marL="0" marR="0">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6621" marR="66621" marT="0" marB="0">
                    <a:solidFill>
                      <a:schemeClr val="accent6">
                        <a:lumMod val="75000"/>
                      </a:schemeClr>
                    </a:solidFill>
                  </a:tcPr>
                </a:tc>
              </a:tr>
            </a:tbl>
          </a:graphicData>
        </a:graphic>
      </p:graphicFrame>
      <p:sp>
        <p:nvSpPr>
          <p:cNvPr id="4" name="Rectangle 3"/>
          <p:cNvSpPr/>
          <p:nvPr/>
        </p:nvSpPr>
        <p:spPr>
          <a:xfrm>
            <a:off x="4234323" y="81887"/>
            <a:ext cx="3536288"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dirty="0" smtClean="0">
                <a:ln/>
                <a:solidFill>
                  <a:schemeClr val="accent3"/>
                </a:solidFill>
              </a:rPr>
              <a:t>GANTT CHART</a:t>
            </a:r>
            <a:endParaRPr lang="en-US" sz="4400" b="1" dirty="0">
              <a:ln/>
              <a:solidFill>
                <a:schemeClr val="accent3"/>
              </a:solidFill>
            </a:endParaRPr>
          </a:p>
        </p:txBody>
      </p:sp>
      <p:cxnSp>
        <p:nvCxnSpPr>
          <p:cNvPr id="7" name="Straight Connector 6"/>
          <p:cNvCxnSpPr/>
          <p:nvPr/>
        </p:nvCxnSpPr>
        <p:spPr>
          <a:xfrm>
            <a:off x="3540643" y="723016"/>
            <a:ext cx="4784651" cy="212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98379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377</TotalTime>
  <Words>324</Words>
  <Application>Microsoft Office PowerPoint</Application>
  <PresentationFormat>Widescreen</PresentationFormat>
  <Paragraphs>213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 DESTINE</vt:lpstr>
      <vt:lpstr>Arial Unicode MS</vt:lpstr>
      <vt:lpstr>Calibri</vt:lpstr>
      <vt:lpstr>Calibri Light</vt:lpstr>
      <vt:lpstr>Times New Roman</vt:lpstr>
      <vt:lpstr>Retrospect</vt:lpstr>
      <vt:lpstr>AUTOMOTIVE EXPERT SYSTEM</vt:lpstr>
      <vt:lpstr>INTRODUCTION</vt:lpstr>
      <vt:lpstr>PROBLEM STATEMENT</vt:lpstr>
      <vt:lpstr>PowerPoint Presentation</vt:lpstr>
      <vt:lpstr>INPUT / OUTPUT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EXPERT SYSTEM</dc:title>
  <dc:creator>JIN</dc:creator>
  <cp:lastModifiedBy>lab10</cp:lastModifiedBy>
  <cp:revision>33</cp:revision>
  <dcterms:created xsi:type="dcterms:W3CDTF">2016-04-23T08:01:53Z</dcterms:created>
  <dcterms:modified xsi:type="dcterms:W3CDTF">2016-04-27T00:18:43Z</dcterms:modified>
</cp:coreProperties>
</file>