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c1a5f0d7d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fc1a5f0d7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fc1a5f0d7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7" name="Shape 77"/>
        <p:cNvGrpSpPr/>
        <p:nvPr/>
      </p:nvGrpSpPr>
      <p:grpSpPr>
        <a:xfrm>
          <a:off x="0" y="0"/>
          <a:ext cx="0" cy="0"/>
          <a:chOff x="0" y="0"/>
          <a:chExt cx="0" cy="0"/>
        </a:xfrm>
      </p:grpSpPr>
      <p:sp>
        <p:nvSpPr>
          <p:cNvPr id="78" name="Google Shape;78;p1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0" name="Google Shape;80;p12"/>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1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3"/>
          <p:cNvSpPr/>
          <p:nvPr>
            <p:ph idx="2" type="pic"/>
          </p:nvPr>
        </p:nvSpPr>
        <p:spPr>
          <a:xfrm>
            <a:off x="3887391" y="987426"/>
            <a:ext cx="4629150" cy="4873625"/>
          </a:xfrm>
          <a:prstGeom prst="rect">
            <a:avLst/>
          </a:prstGeom>
          <a:noFill/>
          <a:ln>
            <a:noFill/>
          </a:ln>
        </p:spPr>
      </p:sp>
      <p:sp>
        <p:nvSpPr>
          <p:cNvPr id="87" name="Google Shape;87;p13"/>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8" name="Google Shape;88;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1" name="Shape 91"/>
        <p:cNvGrpSpPr/>
        <p:nvPr/>
      </p:nvGrpSpPr>
      <p:grpSpPr>
        <a:xfrm>
          <a:off x="0" y="0"/>
          <a:ext cx="0" cy="0"/>
          <a:chOff x="0" y="0"/>
          <a:chExt cx="0" cy="0"/>
        </a:xfrm>
      </p:grpSpPr>
      <p:sp>
        <p:nvSpPr>
          <p:cNvPr id="92" name="Google Shape;92;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4"/>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7" name="Shape 97"/>
        <p:cNvGrpSpPr/>
        <p:nvPr/>
      </p:nvGrpSpPr>
      <p:grpSpPr>
        <a:xfrm>
          <a:off x="0" y="0"/>
          <a:ext cx="0" cy="0"/>
          <a:chOff x="0" y="0"/>
          <a:chExt cx="0" cy="0"/>
        </a:xfrm>
      </p:grpSpPr>
      <p:sp>
        <p:nvSpPr>
          <p:cNvPr id="98" name="Google Shape;98;p15"/>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5"/>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27" name="Shape 27"/>
        <p:cNvGrpSpPr/>
        <p:nvPr/>
      </p:nvGrpSpPr>
      <p:grpSpPr>
        <a:xfrm>
          <a:off x="0" y="0"/>
          <a:ext cx="0" cy="0"/>
          <a:chOff x="0" y="0"/>
          <a:chExt cx="0" cy="0"/>
        </a:xfrm>
      </p:grpSpPr>
      <p:sp>
        <p:nvSpPr>
          <p:cNvPr id="28" name="Google Shape;28;p4"/>
          <p:cNvSpPr txBox="1"/>
          <p:nvPr>
            <p:ph type="title"/>
          </p:nvPr>
        </p:nvSpPr>
        <p:spPr>
          <a:xfrm>
            <a:off x="489504" y="492868"/>
            <a:ext cx="7886700" cy="97541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2"/>
              </a:buClr>
              <a:buSzPts val="1575"/>
              <a:buFont typeface="Arial"/>
              <a:buNone/>
              <a:defRPr b="1" i="0" sz="1575">
                <a:solidFill>
                  <a:schemeClr val="accen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1038640" y="1863434"/>
            <a:ext cx="7468200" cy="467650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2060"/>
              </a:buClr>
              <a:buSzPts val="1200"/>
              <a:buFont typeface="Arial"/>
              <a:buNone/>
              <a:defRPr sz="1200">
                <a:solidFill>
                  <a:srgbClr val="002060"/>
                </a:solidFill>
              </a:defRPr>
            </a:lvl1pPr>
            <a:lvl2pPr indent="-228600" lvl="1" marL="914400" algn="l">
              <a:lnSpc>
                <a:spcPct val="90000"/>
              </a:lnSpc>
              <a:spcBef>
                <a:spcPts val="500"/>
              </a:spcBef>
              <a:spcAft>
                <a:spcPts val="0"/>
              </a:spcAft>
              <a:buClr>
                <a:srgbClr val="002060"/>
              </a:buClr>
              <a:buSzPts val="1050"/>
              <a:buFont typeface="Arial"/>
              <a:buNone/>
              <a:defRPr sz="1050">
                <a:solidFill>
                  <a:srgbClr val="002060"/>
                </a:solidFill>
              </a:defRPr>
            </a:lvl2pPr>
            <a:lvl3pPr indent="-228600" lvl="2" marL="1371600" algn="l">
              <a:lnSpc>
                <a:spcPct val="90000"/>
              </a:lnSpc>
              <a:spcBef>
                <a:spcPts val="500"/>
              </a:spcBef>
              <a:spcAft>
                <a:spcPts val="0"/>
              </a:spcAft>
              <a:buClr>
                <a:srgbClr val="002060"/>
              </a:buClr>
              <a:buSzPts val="1000"/>
              <a:buFont typeface="Arial"/>
              <a:buNone/>
              <a:defRPr sz="1000">
                <a:solidFill>
                  <a:srgbClr val="002060"/>
                </a:solidFill>
              </a:defRPr>
            </a:lvl3pPr>
            <a:lvl4pPr indent="-228600" lvl="3" marL="1828800" algn="l">
              <a:lnSpc>
                <a:spcPct val="90000"/>
              </a:lnSpc>
              <a:spcBef>
                <a:spcPts val="500"/>
              </a:spcBef>
              <a:spcAft>
                <a:spcPts val="0"/>
              </a:spcAft>
              <a:buClr>
                <a:srgbClr val="002060"/>
              </a:buClr>
              <a:buSzPts val="900"/>
              <a:buFont typeface="Arial"/>
              <a:buNone/>
              <a:defRPr sz="900">
                <a:solidFill>
                  <a:srgbClr val="002060"/>
                </a:solidFill>
              </a:defRPr>
            </a:lvl4pPr>
            <a:lvl5pPr indent="-228600" lvl="4" marL="2286000" algn="l">
              <a:lnSpc>
                <a:spcPct val="90000"/>
              </a:lnSpc>
              <a:spcBef>
                <a:spcPts val="500"/>
              </a:spcBef>
              <a:spcAft>
                <a:spcPts val="0"/>
              </a:spcAft>
              <a:buClr>
                <a:srgbClr val="002060"/>
              </a:buClr>
              <a:buSzPts val="800"/>
              <a:buFont typeface="Arial"/>
              <a:buNone/>
              <a:defRPr sz="800">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0" name="Google Shape;30;p4"/>
          <p:cNvCxnSpPr/>
          <p:nvPr/>
        </p:nvCxnSpPr>
        <p:spPr>
          <a:xfrm>
            <a:off x="0" y="1468278"/>
            <a:ext cx="3378820" cy="0"/>
          </a:xfrm>
          <a:prstGeom prst="straightConnector1">
            <a:avLst/>
          </a:prstGeom>
          <a:noFill/>
          <a:ln cap="flat" cmpd="sng" w="12700">
            <a:solidFill>
              <a:srgbClr val="F37021"/>
            </a:solidFill>
            <a:prstDash val="solid"/>
            <a:miter lim="800000"/>
            <a:headEnd len="sm" w="sm" type="none"/>
            <a:tailEnd len="sm" w="sm" type="none"/>
          </a:ln>
        </p:spPr>
      </p:cxnSp>
      <p:sp>
        <p:nvSpPr>
          <p:cNvPr id="31" name="Google Shape;31;p4"/>
          <p:cNvSpPr txBox="1"/>
          <p:nvPr>
            <p:ph idx="2" type="body"/>
          </p:nvPr>
        </p:nvSpPr>
        <p:spPr>
          <a:xfrm>
            <a:off x="2" y="176621"/>
            <a:ext cx="8142051" cy="316248"/>
          </a:xfrm>
          <a:prstGeom prst="rect">
            <a:avLst/>
          </a:prstGeom>
          <a:noFill/>
          <a:ln>
            <a:noFill/>
          </a:ln>
        </p:spPr>
        <p:txBody>
          <a:bodyPr anchorCtr="0" anchor="t" bIns="45700" lIns="91425" spcFirstLastPara="1" rIns="91425" wrap="square" tIns="45700">
            <a:normAutofit/>
          </a:bodyPr>
          <a:lstStyle>
            <a:lvl1pPr indent="-295275" lvl="0" marL="457200" algn="ctr">
              <a:lnSpc>
                <a:spcPct val="90000"/>
              </a:lnSpc>
              <a:spcBef>
                <a:spcPts val="1000"/>
              </a:spcBef>
              <a:spcAft>
                <a:spcPts val="0"/>
              </a:spcAft>
              <a:buClr>
                <a:schemeClr val="accent5"/>
              </a:buClr>
              <a:buSzPts val="1050"/>
              <a:buChar char="•"/>
              <a:defRPr b="1" i="0" sz="1050">
                <a:solidFill>
                  <a:schemeClr val="accent5"/>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3" name="Google Shape;33;p4"/>
          <p:cNvPicPr preferRelativeResize="0"/>
          <p:nvPr/>
        </p:nvPicPr>
        <p:blipFill rotWithShape="1">
          <a:blip r:embed="rId2">
            <a:alphaModFix/>
          </a:blip>
          <a:srcRect b="0" l="0" r="0" t="0"/>
          <a:stretch/>
        </p:blipFill>
        <p:spPr>
          <a:xfrm>
            <a:off x="8117143" y="1"/>
            <a:ext cx="472080" cy="4720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 name="Shape 34"/>
        <p:cNvGrpSpPr/>
        <p:nvPr/>
      </p:nvGrpSpPr>
      <p:grpSpPr>
        <a:xfrm>
          <a:off x="0" y="0"/>
          <a:ext cx="0" cy="0"/>
          <a:chOff x="0" y="0"/>
          <a:chExt cx="0" cy="0"/>
        </a:xfrm>
      </p:grpSpPr>
      <p:sp>
        <p:nvSpPr>
          <p:cNvPr id="35" name="Google Shape;35;p5"/>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7" name="Google Shape;37;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0" name="Shape 40"/>
        <p:cNvGrpSpPr/>
        <p:nvPr/>
      </p:nvGrpSpPr>
      <p:grpSpPr>
        <a:xfrm>
          <a:off x="0" y="0"/>
          <a:ext cx="0" cy="0"/>
          <a:chOff x="0" y="0"/>
          <a:chExt cx="0" cy="0"/>
        </a:xfrm>
      </p:grpSpPr>
      <p:sp>
        <p:nvSpPr>
          <p:cNvPr id="41" name="Google Shape;41;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7"/>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9" name="Google Shape;49;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9"/>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9"/>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9"/>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9"/>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3.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6" name="Shape 106"/>
        <p:cNvGrpSpPr/>
        <p:nvPr/>
      </p:nvGrpSpPr>
      <p:grpSpPr>
        <a:xfrm>
          <a:off x="0" y="0"/>
          <a:ext cx="0" cy="0"/>
          <a:chOff x="0" y="0"/>
          <a:chExt cx="0" cy="0"/>
        </a:xfrm>
      </p:grpSpPr>
      <p:sp>
        <p:nvSpPr>
          <p:cNvPr id="107" name="Google Shape;107;p16"/>
          <p:cNvSpPr/>
          <p:nvPr/>
        </p:nvSpPr>
        <p:spPr>
          <a:xfrm>
            <a:off x="0" y="0"/>
            <a:ext cx="9144000" cy="685799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DNA illustration" id="108" name="Google Shape;108;p16"/>
          <p:cNvPicPr preferRelativeResize="0"/>
          <p:nvPr/>
        </p:nvPicPr>
        <p:blipFill rotWithShape="1">
          <a:blip r:embed="rId3">
            <a:alphaModFix amt="50000"/>
          </a:blip>
          <a:srcRect b="0" l="17282" r="717" t="0"/>
          <a:stretch/>
        </p:blipFill>
        <p:spPr>
          <a:xfrm>
            <a:off x="20" y="1"/>
            <a:ext cx="9143980" cy="6857999"/>
          </a:xfrm>
          <a:prstGeom prst="rect">
            <a:avLst/>
          </a:prstGeom>
          <a:noFill/>
          <a:ln>
            <a:noFill/>
          </a:ln>
        </p:spPr>
      </p:pic>
      <p:sp>
        <p:nvSpPr>
          <p:cNvPr id="109" name="Google Shape;109;p16"/>
          <p:cNvSpPr txBox="1"/>
          <p:nvPr>
            <p:ph type="ctrTitle"/>
          </p:nvPr>
        </p:nvSpPr>
        <p:spPr>
          <a:xfrm>
            <a:off x="1143000" y="1122362"/>
            <a:ext cx="6858000" cy="290051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FFFF"/>
              </a:buClr>
              <a:buSzPts val="4800"/>
              <a:buFont typeface="Calibri"/>
              <a:buNone/>
            </a:pPr>
            <a:r>
              <a:rPr lang="en-US" sz="4800">
                <a:solidFill>
                  <a:srgbClr val="FFFFFF"/>
                </a:solidFill>
              </a:rPr>
              <a:t>Comparing Genomic Expression Between Adults and Children Infected with Covid-19</a:t>
            </a:r>
            <a:endParaRPr/>
          </a:p>
        </p:txBody>
      </p:sp>
      <p:sp>
        <p:nvSpPr>
          <p:cNvPr id="110" name="Google Shape;110;p16"/>
          <p:cNvSpPr txBox="1"/>
          <p:nvPr>
            <p:ph idx="1" type="subTitle"/>
          </p:nvPr>
        </p:nvSpPr>
        <p:spPr>
          <a:xfrm>
            <a:off x="1143000" y="4159404"/>
            <a:ext cx="6858000" cy="1180240"/>
          </a:xfrm>
          <a:prstGeom prst="rect">
            <a:avLst/>
          </a:prstGeom>
          <a:noFill/>
          <a:ln>
            <a:noFill/>
          </a:ln>
        </p:spPr>
        <p:txBody>
          <a:bodyPr anchorCtr="0" anchor="t" bIns="45700" lIns="91425" spcFirstLastPara="1" rIns="91425" wrap="square" tIns="45700">
            <a:normAutofit fontScale="40000" lnSpcReduction="20000"/>
          </a:bodyPr>
          <a:lstStyle/>
          <a:p>
            <a:pPr indent="0" lvl="0" marL="0" rtl="0" algn="ctr">
              <a:lnSpc>
                <a:spcPct val="90000"/>
              </a:lnSpc>
              <a:spcBef>
                <a:spcPts val="0"/>
              </a:spcBef>
              <a:spcAft>
                <a:spcPts val="0"/>
              </a:spcAft>
              <a:buClr>
                <a:srgbClr val="FFFFFF"/>
              </a:buClr>
              <a:buSzPct val="100000"/>
              <a:buNone/>
            </a:pPr>
            <a:r>
              <a:rPr lang="en-US" sz="5100">
                <a:solidFill>
                  <a:srgbClr val="FFFFFF"/>
                </a:solidFill>
              </a:rPr>
              <a:t>Hudhayfah Ilyas</a:t>
            </a:r>
            <a:endParaRPr/>
          </a:p>
          <a:p>
            <a:pPr indent="0" lvl="0" marL="0" rtl="0" algn="ctr">
              <a:lnSpc>
                <a:spcPct val="90000"/>
              </a:lnSpc>
              <a:spcBef>
                <a:spcPts val="1000"/>
              </a:spcBef>
              <a:spcAft>
                <a:spcPts val="0"/>
              </a:spcAft>
              <a:buClr>
                <a:srgbClr val="FFFFFF"/>
              </a:buClr>
              <a:buSzPct val="100000"/>
              <a:buNone/>
            </a:pPr>
            <a:r>
              <a:rPr lang="en-US" sz="5100">
                <a:solidFill>
                  <a:srgbClr val="FFFFFF"/>
                </a:solidFill>
              </a:rPr>
              <a:t>Ammar Syed</a:t>
            </a:r>
            <a:endParaRPr/>
          </a:p>
          <a:p>
            <a:pPr indent="0" lvl="0" marL="0" rtl="0" algn="ctr">
              <a:lnSpc>
                <a:spcPct val="90000"/>
              </a:lnSpc>
              <a:spcBef>
                <a:spcPts val="1000"/>
              </a:spcBef>
              <a:spcAft>
                <a:spcPts val="0"/>
              </a:spcAft>
              <a:buClr>
                <a:srgbClr val="FFFFFF"/>
              </a:buClr>
              <a:buSzPct val="100000"/>
              <a:buNone/>
            </a:pPr>
            <a:r>
              <a:rPr lang="en-US" sz="3000">
                <a:solidFill>
                  <a:srgbClr val="FFFFFF"/>
                </a:solidFill>
              </a:rPr>
              <a:t>Group 8</a:t>
            </a:r>
            <a:endParaRPr/>
          </a:p>
          <a:p>
            <a:pPr indent="0" lvl="0" marL="0" rtl="0" algn="ctr">
              <a:lnSpc>
                <a:spcPct val="90000"/>
              </a:lnSpc>
              <a:spcBef>
                <a:spcPts val="1000"/>
              </a:spcBef>
              <a:spcAft>
                <a:spcPts val="0"/>
              </a:spcAft>
              <a:buClr>
                <a:srgbClr val="FFFFFF"/>
              </a:buClr>
              <a:buSzPct val="100000"/>
              <a:buNone/>
            </a:pPr>
            <a:r>
              <a:rPr lang="en-US" sz="3000">
                <a:solidFill>
                  <a:srgbClr val="FFFFFF"/>
                </a:solidFill>
              </a:rPr>
              <a:t>11/30/2021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489504" y="492868"/>
            <a:ext cx="7886700" cy="97541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1500"/>
              <a:buFont typeface="Arial"/>
              <a:buNone/>
            </a:pPr>
            <a:r>
              <a:rPr lang="en-US"/>
              <a:t>Introduction</a:t>
            </a:r>
            <a:endParaRPr/>
          </a:p>
        </p:txBody>
      </p:sp>
      <p:sp>
        <p:nvSpPr>
          <p:cNvPr id="117" name="Google Shape;117;p17"/>
          <p:cNvSpPr txBox="1"/>
          <p:nvPr>
            <p:ph idx="1" type="body"/>
          </p:nvPr>
        </p:nvSpPr>
        <p:spPr>
          <a:xfrm>
            <a:off x="1038640" y="1863434"/>
            <a:ext cx="7468200" cy="4676505"/>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rgbClr val="002060"/>
              </a:buClr>
              <a:buSzPts val="1800"/>
              <a:buFont typeface="Arial"/>
              <a:buChar char="•"/>
            </a:pPr>
            <a:r>
              <a:rPr b="0" i="0" lang="en-US" sz="1800" u="none" strike="noStrike"/>
              <a:t>The data we used was an RNA high throughput sequencing dataset that had the gene signatures of Covid-19 throughout the duration of the disease in two different age groups, children and adults.</a:t>
            </a:r>
            <a:endParaRPr/>
          </a:p>
          <a:p>
            <a:pPr indent="-171450" lvl="0" marL="171450" rtl="0" algn="l">
              <a:lnSpc>
                <a:spcPct val="90000"/>
              </a:lnSpc>
              <a:spcBef>
                <a:spcPts val="1000"/>
              </a:spcBef>
              <a:spcAft>
                <a:spcPts val="0"/>
              </a:spcAft>
              <a:buClr>
                <a:srgbClr val="002060"/>
              </a:buClr>
              <a:buSzPts val="1800"/>
              <a:buFont typeface="Arial"/>
              <a:buChar char="•"/>
            </a:pPr>
            <a:r>
              <a:rPr b="0" i="0" lang="en-US" sz="1800" u="none" strike="noStrike"/>
              <a:t>The approach we took to get our answer was to first explore the data and then perform predictive modeling on it.</a:t>
            </a:r>
            <a:endParaRPr/>
          </a:p>
          <a:p>
            <a:pPr indent="-171450" lvl="1" marL="514334" rtl="0" algn="l">
              <a:lnSpc>
                <a:spcPct val="90000"/>
              </a:lnSpc>
              <a:spcBef>
                <a:spcPts val="500"/>
              </a:spcBef>
              <a:spcAft>
                <a:spcPts val="0"/>
              </a:spcAft>
              <a:buClr>
                <a:srgbClr val="002060"/>
              </a:buClr>
              <a:buSzPts val="1800"/>
              <a:buFont typeface="Arial"/>
              <a:buChar char="•"/>
            </a:pPr>
            <a:r>
              <a:rPr b="0" i="0" lang="en-US" sz="1800" u="none" strike="noStrike"/>
              <a:t>When exploring the data, we created a density plot of the gene expressions, a PCA plot to look at groups and trends, a volcano plot to look at fold changes, and a heatmap.</a:t>
            </a:r>
            <a:endParaRPr/>
          </a:p>
          <a:p>
            <a:pPr indent="-171450" lvl="1" marL="514334" rtl="0" algn="l">
              <a:lnSpc>
                <a:spcPct val="90000"/>
              </a:lnSpc>
              <a:spcBef>
                <a:spcPts val="500"/>
              </a:spcBef>
              <a:spcAft>
                <a:spcPts val="0"/>
              </a:spcAft>
              <a:buClr>
                <a:srgbClr val="002060"/>
              </a:buClr>
              <a:buSzPts val="1800"/>
              <a:buFont typeface="Arial"/>
              <a:buChar char="•"/>
            </a:pPr>
            <a:r>
              <a:rPr lang="en-US" sz="1800"/>
              <a:t>We then performed predictive modeling such as clustering and Chi square test of independence.</a:t>
            </a:r>
            <a:endParaRPr sz="1600"/>
          </a:p>
        </p:txBody>
      </p:sp>
      <p:sp>
        <p:nvSpPr>
          <p:cNvPr id="118" name="Google Shape;118;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a:t>
            </a:r>
            <a:endParaRPr/>
          </a:p>
        </p:txBody>
      </p:sp>
      <p:pic>
        <p:nvPicPr>
          <p:cNvPr id="119" name="Google Shape;119;p17"/>
          <p:cNvPicPr preferRelativeResize="0"/>
          <p:nvPr/>
        </p:nvPicPr>
        <p:blipFill rotWithShape="1">
          <a:blip r:embed="rId3">
            <a:alphaModFix/>
          </a:blip>
          <a:srcRect b="12126" l="0" r="0" t="12236"/>
          <a:stretch/>
        </p:blipFill>
        <p:spPr>
          <a:xfrm>
            <a:off x="4923947" y="4421482"/>
            <a:ext cx="3425916" cy="2209226"/>
          </a:xfrm>
          <a:prstGeom prst="rect">
            <a:avLst/>
          </a:prstGeom>
          <a:noFill/>
          <a:ln>
            <a:noFill/>
          </a:ln>
        </p:spPr>
      </p:pic>
      <p:sp>
        <p:nvSpPr>
          <p:cNvPr id="120" name="Google Shape;120;p17"/>
          <p:cNvSpPr txBox="1"/>
          <p:nvPr/>
        </p:nvSpPr>
        <p:spPr>
          <a:xfrm>
            <a:off x="6083344" y="6547551"/>
            <a:ext cx="74921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PCA Plot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489504" y="492868"/>
            <a:ext cx="7886700" cy="97541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1500"/>
              <a:buFont typeface="Arial"/>
              <a:buNone/>
            </a:pPr>
            <a:r>
              <a:rPr lang="en-US"/>
              <a:t>Hypothesis</a:t>
            </a:r>
            <a:endParaRPr/>
          </a:p>
        </p:txBody>
      </p:sp>
      <p:sp>
        <p:nvSpPr>
          <p:cNvPr id="127" name="Google Shape;127;p18"/>
          <p:cNvSpPr txBox="1"/>
          <p:nvPr>
            <p:ph idx="1" type="body"/>
          </p:nvPr>
        </p:nvSpPr>
        <p:spPr>
          <a:xfrm>
            <a:off x="1038640" y="1863434"/>
            <a:ext cx="7468200" cy="4676505"/>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002060"/>
              </a:buClr>
              <a:buSzPts val="1800"/>
              <a:buFont typeface="Arial"/>
              <a:buChar char="•"/>
            </a:pPr>
            <a:r>
              <a:rPr b="0" i="0" lang="en-US" sz="1800"/>
              <a:t>How does gene expression differ between adults and children infected with Covid-19?</a:t>
            </a:r>
            <a:endParaRPr/>
          </a:p>
          <a:p>
            <a:pPr indent="-285750" lvl="0" marL="285750" rtl="0" algn="l">
              <a:lnSpc>
                <a:spcPct val="90000"/>
              </a:lnSpc>
              <a:spcBef>
                <a:spcPts val="1000"/>
              </a:spcBef>
              <a:spcAft>
                <a:spcPts val="0"/>
              </a:spcAft>
              <a:buClr>
                <a:srgbClr val="002060"/>
              </a:buClr>
              <a:buSzPts val="1800"/>
              <a:buFont typeface="Arial"/>
              <a:buChar char="•"/>
            </a:pPr>
            <a:r>
              <a:rPr b="0" i="0" lang="en-US" sz="1800" u="none" strike="noStrike"/>
              <a:t>The gene expression would differ significantly between adults infected with Covid-19 compared to children infected with Covid-19.</a:t>
            </a:r>
            <a:endParaRPr b="0" i="0" sz="2800"/>
          </a:p>
          <a:p>
            <a:pPr indent="-285750" lvl="0" marL="285750" rtl="0" algn="l">
              <a:lnSpc>
                <a:spcPct val="90000"/>
              </a:lnSpc>
              <a:spcBef>
                <a:spcPts val="1000"/>
              </a:spcBef>
              <a:spcAft>
                <a:spcPts val="0"/>
              </a:spcAft>
              <a:buClr>
                <a:srgbClr val="002060"/>
              </a:buClr>
              <a:buSzPts val="1800"/>
              <a:buFont typeface="Arial"/>
              <a:buChar char="•"/>
            </a:pPr>
            <a:r>
              <a:rPr lang="en-US" sz="1800"/>
              <a:t>The motivation behind this hypothesis is that it is often said that children have much milder symptoms of Covid-19 compared to adults. </a:t>
            </a:r>
            <a:endParaRPr/>
          </a:p>
          <a:p>
            <a:pPr indent="-285750" lvl="0" marL="285750" rtl="0" algn="l">
              <a:lnSpc>
                <a:spcPct val="90000"/>
              </a:lnSpc>
              <a:spcBef>
                <a:spcPts val="1000"/>
              </a:spcBef>
              <a:spcAft>
                <a:spcPts val="0"/>
              </a:spcAft>
              <a:buClr>
                <a:srgbClr val="002060"/>
              </a:buClr>
              <a:buSzPts val="1800"/>
              <a:buFont typeface="Arial"/>
              <a:buChar char="•"/>
            </a:pPr>
            <a:r>
              <a:rPr lang="en-US" sz="1800"/>
              <a:t>We seek to find any significant expression differences between infected adults and infected children.</a:t>
            </a:r>
            <a:endParaRPr/>
          </a:p>
        </p:txBody>
      </p:sp>
      <p:sp>
        <p:nvSpPr>
          <p:cNvPr id="128" name="Google Shape;128;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489504" y="492868"/>
            <a:ext cx="7886700" cy="97541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1500"/>
              <a:buFont typeface="Arial"/>
              <a:buNone/>
            </a:pPr>
            <a:r>
              <a:rPr lang="en-US"/>
              <a:t>Differential Expression and Enrichment Analysis</a:t>
            </a:r>
            <a:endParaRPr/>
          </a:p>
        </p:txBody>
      </p:sp>
      <p:sp>
        <p:nvSpPr>
          <p:cNvPr id="135" name="Google Shape;135;p19"/>
          <p:cNvSpPr txBox="1"/>
          <p:nvPr>
            <p:ph idx="1" type="body"/>
          </p:nvPr>
        </p:nvSpPr>
        <p:spPr>
          <a:xfrm>
            <a:off x="1038640" y="1863434"/>
            <a:ext cx="7468200" cy="4676505"/>
          </a:xfrm>
          <a:prstGeom prst="rect">
            <a:avLst/>
          </a:prstGeom>
          <a:noFill/>
          <a:ln>
            <a:noFill/>
          </a:ln>
        </p:spPr>
        <p:txBody>
          <a:bodyPr anchorCtr="0" anchor="t" bIns="45700" lIns="91425" spcFirstLastPara="1" rIns="91425" wrap="square" tIns="45700">
            <a:normAutofit/>
          </a:bodyPr>
          <a:lstStyle/>
          <a:p>
            <a:pPr indent="-285750" lvl="0" marL="285750" rtl="0" algn="l">
              <a:spcBef>
                <a:spcPts val="1000"/>
              </a:spcBef>
              <a:spcAft>
                <a:spcPts val="0"/>
              </a:spcAft>
              <a:buSzPts val="1800"/>
              <a:buChar char="•"/>
            </a:pPr>
            <a:r>
              <a:rPr lang="en-US" sz="1800"/>
              <a:t>The differential expression analysis identifies the genes with significantly </a:t>
            </a:r>
            <a:r>
              <a:rPr lang="en-US" sz="1800"/>
              <a:t>varying</a:t>
            </a:r>
            <a:r>
              <a:rPr lang="en-US" sz="1800"/>
              <a:t> expression</a:t>
            </a:r>
            <a:endParaRPr sz="1800"/>
          </a:p>
        </p:txBody>
      </p:sp>
      <p:sp>
        <p:nvSpPr>
          <p:cNvPr id="136" name="Google Shape;136;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a:t>
            </a:r>
            <a:endParaRPr/>
          </a:p>
        </p:txBody>
      </p:sp>
      <p:pic>
        <p:nvPicPr>
          <p:cNvPr id="137" name="Google Shape;137;p19"/>
          <p:cNvPicPr preferRelativeResize="0"/>
          <p:nvPr/>
        </p:nvPicPr>
        <p:blipFill rotWithShape="1">
          <a:blip r:embed="rId3">
            <a:alphaModFix/>
          </a:blip>
          <a:srcRect b="1559" l="-1113" r="4326" t="1559"/>
          <a:stretch/>
        </p:blipFill>
        <p:spPr>
          <a:xfrm>
            <a:off x="1110651" y="3018594"/>
            <a:ext cx="3695744" cy="3337748"/>
          </a:xfrm>
          <a:prstGeom prst="rect">
            <a:avLst/>
          </a:prstGeom>
          <a:noFill/>
          <a:ln>
            <a:noFill/>
          </a:ln>
        </p:spPr>
      </p:pic>
      <p:pic>
        <p:nvPicPr>
          <p:cNvPr id="138" name="Google Shape;138;p19"/>
          <p:cNvPicPr preferRelativeResize="0"/>
          <p:nvPr/>
        </p:nvPicPr>
        <p:blipFill rotWithShape="1">
          <a:blip r:embed="rId4">
            <a:alphaModFix/>
          </a:blip>
          <a:srcRect b="0" l="0" r="9784" t="5564"/>
          <a:stretch/>
        </p:blipFill>
        <p:spPr>
          <a:xfrm>
            <a:off x="4984094" y="2882772"/>
            <a:ext cx="2864322" cy="34451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idx="1" type="body"/>
          </p:nvPr>
        </p:nvSpPr>
        <p:spPr>
          <a:xfrm>
            <a:off x="1038640" y="1863434"/>
            <a:ext cx="7468200" cy="4676400"/>
          </a:xfrm>
          <a:prstGeom prst="rect">
            <a:avLst/>
          </a:prstGeom>
          <a:noFill/>
          <a:ln>
            <a:noFill/>
          </a:ln>
        </p:spPr>
        <p:txBody>
          <a:bodyPr anchorCtr="0" anchor="t" bIns="45700" lIns="91425" spcFirstLastPara="1" rIns="91425" wrap="square" tIns="45700">
            <a:normAutofit/>
          </a:bodyPr>
          <a:lstStyle/>
          <a:p>
            <a:pPr indent="-285750" lvl="0" marL="285750" rtl="0" algn="l">
              <a:spcBef>
                <a:spcPts val="1000"/>
              </a:spcBef>
              <a:spcAft>
                <a:spcPts val="0"/>
              </a:spcAft>
              <a:buSzPts val="1800"/>
              <a:buChar char="•"/>
            </a:pPr>
            <a:r>
              <a:rPr lang="en-US" sz="1800"/>
              <a:t>The enrichment analysis used was gene ontology using gprofiler2</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285750" lvl="0" marL="285750" rtl="0" algn="l">
              <a:spcBef>
                <a:spcPts val="1000"/>
              </a:spcBef>
              <a:spcAft>
                <a:spcPts val="0"/>
              </a:spcAft>
              <a:buSzPts val="1800"/>
              <a:buChar char="•"/>
            </a:pPr>
            <a:r>
              <a:rPr lang="en-US" sz="1800"/>
              <a:t>The differential and enrichment analysis provides useful information about significant gene expression, however it does not directly answer our hypothesis in finding significant differences </a:t>
            </a:r>
            <a:r>
              <a:rPr lang="en-US" sz="1800"/>
              <a:t>between</a:t>
            </a:r>
            <a:r>
              <a:rPr lang="en-US" sz="1800"/>
              <a:t> gene expression.</a:t>
            </a:r>
            <a:endParaRPr sz="1800"/>
          </a:p>
        </p:txBody>
      </p:sp>
      <p:sp>
        <p:nvSpPr>
          <p:cNvPr id="145" name="Google Shape;145;p20"/>
          <p:cNvSpPr txBox="1"/>
          <p:nvPr>
            <p:ph type="title"/>
          </p:nvPr>
        </p:nvSpPr>
        <p:spPr>
          <a:xfrm>
            <a:off x="489504" y="492868"/>
            <a:ext cx="7886700" cy="97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1500"/>
              <a:buFont typeface="Arial"/>
              <a:buNone/>
            </a:pPr>
            <a:r>
              <a:rPr lang="en-US"/>
              <a:t>Differential Expression and Enrichment Analysis</a:t>
            </a:r>
            <a:endParaRPr/>
          </a:p>
        </p:txBody>
      </p:sp>
      <p:sp>
        <p:nvSpPr>
          <p:cNvPr id="146" name="Google Shape;146;p20"/>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a:t>
            </a:r>
            <a:endParaRPr/>
          </a:p>
        </p:txBody>
      </p:sp>
      <p:pic>
        <p:nvPicPr>
          <p:cNvPr id="147" name="Google Shape;147;p20"/>
          <p:cNvPicPr preferRelativeResize="0"/>
          <p:nvPr/>
        </p:nvPicPr>
        <p:blipFill>
          <a:blip r:embed="rId3">
            <a:alphaModFix/>
          </a:blip>
          <a:stretch>
            <a:fillRect/>
          </a:stretch>
        </p:blipFill>
        <p:spPr>
          <a:xfrm>
            <a:off x="577650" y="2603300"/>
            <a:ext cx="8390199" cy="1342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489504" y="492868"/>
            <a:ext cx="7886700" cy="97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1500"/>
              <a:buFont typeface="Arial"/>
              <a:buNone/>
            </a:pPr>
            <a:r>
              <a:rPr lang="en-US"/>
              <a:t>Clustering &amp; Enrichment Analysis</a:t>
            </a:r>
            <a:endParaRPr/>
          </a:p>
        </p:txBody>
      </p:sp>
      <p:sp>
        <p:nvSpPr>
          <p:cNvPr id="154" name="Google Shape;154;p21"/>
          <p:cNvSpPr txBox="1"/>
          <p:nvPr>
            <p:ph idx="1" type="body"/>
          </p:nvPr>
        </p:nvSpPr>
        <p:spPr>
          <a:xfrm>
            <a:off x="1038640" y="1863434"/>
            <a:ext cx="7468200" cy="4676505"/>
          </a:xfrm>
          <a:prstGeom prst="rect">
            <a:avLst/>
          </a:prstGeom>
          <a:noFill/>
          <a:ln>
            <a:noFill/>
          </a:ln>
        </p:spPr>
        <p:txBody>
          <a:bodyPr anchorCtr="0" anchor="t" bIns="45700" lIns="91425" spcFirstLastPara="1" rIns="91425" wrap="square" tIns="45700">
            <a:normAutofit/>
          </a:bodyPr>
          <a:lstStyle/>
          <a:p>
            <a:pPr indent="-285750" lvl="0" marL="285750" rtl="0" algn="l">
              <a:spcBef>
                <a:spcPts val="1000"/>
              </a:spcBef>
              <a:spcAft>
                <a:spcPts val="0"/>
              </a:spcAft>
              <a:buSzPts val="1800"/>
              <a:buChar char="•"/>
            </a:pPr>
            <a:r>
              <a:rPr lang="en-US" sz="1800"/>
              <a:t>Hierarchical Clustering</a:t>
            </a:r>
            <a:endParaRPr sz="1800"/>
          </a:p>
          <a:p>
            <a:pPr indent="-285750" lvl="0" marL="285750" rtl="0" algn="l">
              <a:spcBef>
                <a:spcPts val="1000"/>
              </a:spcBef>
              <a:spcAft>
                <a:spcPts val="0"/>
              </a:spcAft>
              <a:buSzPts val="1800"/>
              <a:buChar char="•"/>
            </a:pPr>
            <a:r>
              <a:rPr lang="en-US" sz="1800"/>
              <a:t>PAM Clustering</a:t>
            </a:r>
            <a:endParaRPr sz="1800"/>
          </a:p>
          <a:p>
            <a:pPr indent="-285750" lvl="0" marL="285750" rtl="0" algn="l">
              <a:spcBef>
                <a:spcPts val="1000"/>
              </a:spcBef>
              <a:spcAft>
                <a:spcPts val="0"/>
              </a:spcAft>
              <a:buSzPts val="1800"/>
              <a:buChar char="•"/>
            </a:pPr>
            <a:r>
              <a:rPr lang="en-US" sz="1800"/>
              <a:t>Chi square test of independence</a:t>
            </a:r>
            <a:endParaRPr sz="1800"/>
          </a:p>
          <a:p>
            <a:pPr indent="-285750" lvl="0" marL="285750" rtl="0" algn="l">
              <a:lnSpc>
                <a:spcPct val="100000"/>
              </a:lnSpc>
              <a:spcBef>
                <a:spcPts val="0"/>
              </a:spcBef>
              <a:spcAft>
                <a:spcPts val="0"/>
              </a:spcAft>
              <a:buSzPts val="1800"/>
              <a:buChar char="•"/>
            </a:pPr>
            <a:r>
              <a:rPr lang="en-US" sz="1800"/>
              <a:t>Our findings from clustering provided insight</a:t>
            </a:r>
            <a:endParaRPr sz="1800"/>
          </a:p>
          <a:p>
            <a:pPr indent="0" lvl="0" marL="0" rtl="0" algn="l">
              <a:lnSpc>
                <a:spcPct val="100000"/>
              </a:lnSpc>
              <a:spcBef>
                <a:spcPts val="0"/>
              </a:spcBef>
              <a:spcAft>
                <a:spcPts val="0"/>
              </a:spcAft>
              <a:buNone/>
            </a:pPr>
            <a:r>
              <a:rPr lang="en-US" sz="1800"/>
              <a:t>	however we were unable to prove our </a:t>
            </a:r>
            <a:endParaRPr sz="1800"/>
          </a:p>
          <a:p>
            <a:pPr indent="0" lvl="0" marL="0" rtl="0" algn="l">
              <a:lnSpc>
                <a:spcPct val="100000"/>
              </a:lnSpc>
              <a:spcBef>
                <a:spcPts val="0"/>
              </a:spcBef>
              <a:spcAft>
                <a:spcPts val="0"/>
              </a:spcAft>
              <a:buNone/>
            </a:pPr>
            <a:r>
              <a:rPr lang="en-US" sz="1800"/>
              <a:t>	hypothesis.</a:t>
            </a:r>
            <a:endParaRPr sz="1800"/>
          </a:p>
        </p:txBody>
      </p:sp>
      <p:sp>
        <p:nvSpPr>
          <p:cNvPr id="155" name="Google Shape;155;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a:t>
            </a:r>
            <a:endParaRPr/>
          </a:p>
        </p:txBody>
      </p:sp>
      <p:pic>
        <p:nvPicPr>
          <p:cNvPr id="156" name="Google Shape;156;p21"/>
          <p:cNvPicPr preferRelativeResize="0"/>
          <p:nvPr/>
        </p:nvPicPr>
        <p:blipFill>
          <a:blip r:embed="rId3">
            <a:alphaModFix/>
          </a:blip>
          <a:stretch>
            <a:fillRect/>
          </a:stretch>
        </p:blipFill>
        <p:spPr>
          <a:xfrm>
            <a:off x="5687350" y="1137700"/>
            <a:ext cx="2612700" cy="2725750"/>
          </a:xfrm>
          <a:prstGeom prst="rect">
            <a:avLst/>
          </a:prstGeom>
          <a:noFill/>
          <a:ln>
            <a:noFill/>
          </a:ln>
        </p:spPr>
      </p:pic>
      <p:pic>
        <p:nvPicPr>
          <p:cNvPr id="157" name="Google Shape;157;p21"/>
          <p:cNvPicPr preferRelativeResize="0"/>
          <p:nvPr/>
        </p:nvPicPr>
        <p:blipFill>
          <a:blip r:embed="rId4">
            <a:alphaModFix/>
          </a:blip>
          <a:stretch>
            <a:fillRect/>
          </a:stretch>
        </p:blipFill>
        <p:spPr>
          <a:xfrm>
            <a:off x="5687350" y="3863441"/>
            <a:ext cx="2612700" cy="2642010"/>
          </a:xfrm>
          <a:prstGeom prst="rect">
            <a:avLst/>
          </a:prstGeom>
          <a:noFill/>
          <a:ln>
            <a:noFill/>
          </a:ln>
        </p:spPr>
      </p:pic>
      <p:pic>
        <p:nvPicPr>
          <p:cNvPr id="158" name="Google Shape;158;p21"/>
          <p:cNvPicPr preferRelativeResize="0"/>
          <p:nvPr/>
        </p:nvPicPr>
        <p:blipFill>
          <a:blip r:embed="rId5">
            <a:alphaModFix/>
          </a:blip>
          <a:stretch>
            <a:fillRect/>
          </a:stretch>
        </p:blipFill>
        <p:spPr>
          <a:xfrm>
            <a:off x="1005450" y="4285150"/>
            <a:ext cx="4420149" cy="850025"/>
          </a:xfrm>
          <a:prstGeom prst="rect">
            <a:avLst/>
          </a:prstGeom>
          <a:noFill/>
          <a:ln>
            <a:noFill/>
          </a:ln>
        </p:spPr>
      </p:pic>
      <p:pic>
        <p:nvPicPr>
          <p:cNvPr id="159" name="Google Shape;159;p21"/>
          <p:cNvPicPr preferRelativeResize="0"/>
          <p:nvPr/>
        </p:nvPicPr>
        <p:blipFill>
          <a:blip r:embed="rId6">
            <a:alphaModFix/>
          </a:blip>
          <a:stretch>
            <a:fillRect/>
          </a:stretch>
        </p:blipFill>
        <p:spPr>
          <a:xfrm>
            <a:off x="1038650" y="5135175"/>
            <a:ext cx="3406300" cy="137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489504" y="492868"/>
            <a:ext cx="7886700" cy="97541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1500"/>
              <a:buFont typeface="Arial"/>
              <a:buNone/>
            </a:pPr>
            <a:r>
              <a:rPr lang="en-US"/>
              <a:t>Conclusions &amp; Future Work</a:t>
            </a:r>
            <a:endParaRPr/>
          </a:p>
        </p:txBody>
      </p:sp>
      <p:sp>
        <p:nvSpPr>
          <p:cNvPr id="166" name="Google Shape;166;p22"/>
          <p:cNvSpPr txBox="1"/>
          <p:nvPr>
            <p:ph idx="1" type="body"/>
          </p:nvPr>
        </p:nvSpPr>
        <p:spPr>
          <a:xfrm>
            <a:off x="1038640" y="1863434"/>
            <a:ext cx="7468200" cy="4676505"/>
          </a:xfrm>
          <a:prstGeom prst="rect">
            <a:avLst/>
          </a:prstGeom>
          <a:noFill/>
          <a:ln>
            <a:noFill/>
          </a:ln>
        </p:spPr>
        <p:txBody>
          <a:bodyPr anchorCtr="0" anchor="t" bIns="45700" lIns="91425" spcFirstLastPara="1" rIns="91425" wrap="square" tIns="45700">
            <a:normAutofit/>
          </a:bodyPr>
          <a:lstStyle/>
          <a:p>
            <a:pPr indent="-330200" lvl="0" marL="457200" rtl="0" algn="l">
              <a:lnSpc>
                <a:spcPct val="90000"/>
              </a:lnSpc>
              <a:spcBef>
                <a:spcPts val="0"/>
              </a:spcBef>
              <a:spcAft>
                <a:spcPts val="0"/>
              </a:spcAft>
              <a:buSzPts val="1600"/>
              <a:buChar char="●"/>
            </a:pPr>
            <a:r>
              <a:rPr lang="en-US" sz="1600"/>
              <a:t>Our findings showed that there was no significant difference in the way that the gene signatures were being expressed between children and adults infected with Covid-19</a:t>
            </a:r>
            <a:endParaRPr sz="1600"/>
          </a:p>
          <a:p>
            <a:pPr indent="-330200" lvl="0" marL="457200" rtl="0" algn="l">
              <a:lnSpc>
                <a:spcPct val="90000"/>
              </a:lnSpc>
              <a:spcBef>
                <a:spcPts val="0"/>
              </a:spcBef>
              <a:spcAft>
                <a:spcPts val="0"/>
              </a:spcAft>
              <a:buSzPts val="1600"/>
              <a:buChar char="●"/>
            </a:pPr>
            <a:r>
              <a:rPr lang="en-US" sz="1600"/>
              <a:t>We hypothesized that the gene signatures would be expressed differently between adults and children infected with Covid-19.</a:t>
            </a:r>
            <a:endParaRPr sz="1600"/>
          </a:p>
          <a:p>
            <a:pPr indent="-330200" lvl="0" marL="457200" rtl="0" algn="l">
              <a:lnSpc>
                <a:spcPct val="90000"/>
              </a:lnSpc>
              <a:spcBef>
                <a:spcPts val="0"/>
              </a:spcBef>
              <a:spcAft>
                <a:spcPts val="0"/>
              </a:spcAft>
              <a:buSzPts val="1600"/>
              <a:buChar char="●"/>
            </a:pPr>
            <a:r>
              <a:rPr lang="en-US" sz="1600"/>
              <a:t>In assignment 2, we identified the most significant genes and noticed that the data was </a:t>
            </a:r>
            <a:r>
              <a:rPr lang="en-US" sz="1600"/>
              <a:t>separated</a:t>
            </a:r>
            <a:r>
              <a:rPr lang="en-US" sz="1600"/>
              <a:t> into two groups in our PCA plot.</a:t>
            </a:r>
            <a:endParaRPr sz="1600"/>
          </a:p>
          <a:p>
            <a:pPr indent="-330200" lvl="0" marL="457200" rtl="0" algn="l">
              <a:lnSpc>
                <a:spcPct val="90000"/>
              </a:lnSpc>
              <a:spcBef>
                <a:spcPts val="0"/>
              </a:spcBef>
              <a:spcAft>
                <a:spcPts val="0"/>
              </a:spcAft>
              <a:buSzPts val="1600"/>
              <a:buChar char="●"/>
            </a:pPr>
            <a:r>
              <a:rPr lang="en-US" sz="1600"/>
              <a:t>In assignment 3, we performed clustering as well as a chi squared test and our results showed that we did not have significant evidence to say that the gene signatures expressed between children and adults infected with Covid-19 were different. </a:t>
            </a:r>
            <a:endParaRPr sz="1600"/>
          </a:p>
          <a:p>
            <a:pPr indent="-330200" lvl="0" marL="457200" rtl="0" algn="l">
              <a:lnSpc>
                <a:spcPct val="90000"/>
              </a:lnSpc>
              <a:spcBef>
                <a:spcPts val="0"/>
              </a:spcBef>
              <a:spcAft>
                <a:spcPts val="0"/>
              </a:spcAft>
              <a:buSzPts val="1600"/>
              <a:buChar char="●"/>
            </a:pPr>
            <a:r>
              <a:rPr lang="en-US" sz="1600"/>
              <a:t>Throughout this project, the team learned how to preprocess data, apply expression analysis techniques like generating a PCA plot and expression matrix and enrichment/differential analysis, perform unsupervised and statistical analysis such as PAM clustering, Hierarchical clustering, and the Chi squared tests, and create heatmaps and plots that helped us identify trends in our data.</a:t>
            </a:r>
            <a:endParaRPr sz="1600"/>
          </a:p>
          <a:p>
            <a:pPr indent="-330200" lvl="0" marL="457200" rtl="0" algn="l">
              <a:lnSpc>
                <a:spcPct val="90000"/>
              </a:lnSpc>
              <a:spcBef>
                <a:spcPts val="0"/>
              </a:spcBef>
              <a:spcAft>
                <a:spcPts val="0"/>
              </a:spcAft>
              <a:buSzPts val="1600"/>
              <a:buChar char="●"/>
            </a:pPr>
            <a:r>
              <a:rPr lang="en-US" sz="1600"/>
              <a:t>We would improve our analysis by applying different techniques when finding significant genes and expand our use of clustering to find significant results</a:t>
            </a:r>
            <a:r>
              <a:rPr lang="en-US" sz="1600"/>
              <a:t>. </a:t>
            </a:r>
            <a:endParaRPr sz="1600"/>
          </a:p>
          <a:p>
            <a:pPr indent="-342900" lvl="0" marL="457200" rtl="0" algn="l">
              <a:lnSpc>
                <a:spcPct val="90000"/>
              </a:lnSpc>
              <a:spcBef>
                <a:spcPts val="0"/>
              </a:spcBef>
              <a:spcAft>
                <a:spcPts val="0"/>
              </a:spcAft>
              <a:buSzPts val="1800"/>
              <a:buChar char="●"/>
            </a:pPr>
            <a:r>
              <a:rPr lang="en-US" sz="1600"/>
              <a:t>A question we now have is how does gene expression differ between adults and children who have been given the Covid-19 mRNA vaccine?</a:t>
            </a:r>
            <a:endParaRPr sz="1600"/>
          </a:p>
        </p:txBody>
      </p:sp>
      <p:sp>
        <p:nvSpPr>
          <p:cNvPr id="167" name="Google Shape;167;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